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234" y="-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F6C5B4A6-00A3-4461-B836-DCBB31EC3439}"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6C5B4A6-00A3-4461-B836-DCBB31EC3439}"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6C5B4A6-00A3-4461-B836-DCBB31EC3439}"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6C5B4A6-00A3-4461-B836-DCBB31EC3439}"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F6C5B4A6-00A3-4461-B836-DCBB31EC3439}"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F6C5B4A6-00A3-4461-B836-DCBB31EC3439}"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F6C5B4A6-00A3-4461-B836-DCBB31EC3439}"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F6C5B4A6-00A3-4461-B836-DCBB31EC3439}"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6C5B4A6-00A3-4461-B836-DCBB31EC3439}"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6C5B4A6-00A3-4461-B836-DCBB31EC3439}"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6C5B4A6-00A3-4461-B836-DCBB31EC3439}"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838A7BE-EF41-413F-9C51-23DCDC77082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5B4A6-00A3-4461-B836-DCBB31EC3439}"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8A7BE-EF41-413F-9C51-23DCDC77082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8" name="Picture 18"/>
          <p:cNvPicPr>
            <a:picLocks noChangeAspect="1" noChangeArrowheads="1"/>
          </p:cNvPicPr>
          <p:nvPr/>
        </p:nvPicPr>
        <p:blipFill>
          <a:blip r:embed="rId3" cstate="print"/>
          <a:srcRect/>
          <a:stretch>
            <a:fillRect/>
          </a:stretch>
        </p:blipFill>
        <p:spPr bwMode="auto">
          <a:xfrm>
            <a:off x="2438400" y="0"/>
            <a:ext cx="4448175" cy="877888"/>
          </a:xfrm>
          <a:prstGeom prst="rect">
            <a:avLst/>
          </a:prstGeom>
          <a:noFill/>
          <a:ln w="12700">
            <a:noFill/>
            <a:miter lim="800000"/>
            <a:headEnd type="none" w="sm" len="sm"/>
            <a:tailEnd type="none" w="sm" len="sm"/>
          </a:ln>
        </p:spPr>
      </p:pic>
      <p:sp>
        <p:nvSpPr>
          <p:cNvPr id="19" name="Text Box 19"/>
          <p:cNvSpPr txBox="1">
            <a:spLocks noChangeArrowheads="1"/>
          </p:cNvSpPr>
          <p:nvPr/>
        </p:nvSpPr>
        <p:spPr bwMode="auto">
          <a:xfrm>
            <a:off x="152400" y="1143000"/>
            <a:ext cx="86106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20" name="Text Box 20"/>
          <p:cNvSpPr txBox="1">
            <a:spLocks noChangeArrowheads="1"/>
          </p:cNvSpPr>
          <p:nvPr/>
        </p:nvSpPr>
        <p:spPr bwMode="auto">
          <a:xfrm>
            <a:off x="228600" y="1066800"/>
            <a:ext cx="8915400" cy="6017032"/>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De Tweede Wereldoorlog is niet ongemerkt aan ons land voorbij gegaan. </a:t>
            </a:r>
            <a:br>
              <a:rPr lang="nl-NL" sz="1400">
                <a:cs typeface="Arial" pitchFamily="34" charset="0"/>
              </a:rPr>
            </a:br>
            <a:r>
              <a:rPr lang="nl-NL" sz="1400">
                <a:cs typeface="Arial" pitchFamily="34" charset="0"/>
              </a:rPr>
              <a:t>Talloze Nederlanders hebben als soldaat of burger tussen 1940 en 1945 het leven verloren door oorlogsgeweld. Joden, zigeuners, verzetstrijders, onderduikers en gijzelaars zijn door de nazi’s omgebracht. Voor hen zijn pleinen en begraafplaatsenmonumenten opgericht. Maar ook voor de buitenlandse soldaten die sneuvelden bij de bevrijding van ons land, zijn gedenktekens geplaatst. Elk jaar leggen de koningin, de regering, het leger en familie op 4 mei bloemen bij ons Nationaal monument op de Dam in Amsterdam.</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Een oorlogsmonument of verzetsmonument bij jou</a:t>
            </a:r>
            <a:r>
              <a:rPr lang="en-US" sz="1400">
                <a:cs typeface="Arial" pitchFamily="34" charset="0"/>
              </a:rPr>
              <a:t> </a:t>
            </a:r>
            <a:r>
              <a:rPr lang="nl-NL" sz="1400">
                <a:cs typeface="Arial" pitchFamily="34" charset="0"/>
              </a:rPr>
              <a:t>in je omgeving, pen en papier, potlood of fototoestel.</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moet je doen?</a:t>
            </a:r>
            <a:r>
              <a:rPr lang="en-US" sz="1400" b="1" u="sng">
                <a:cs typeface="Arial" pitchFamily="34" charset="0"/>
              </a:rPr>
              <a:t/>
            </a:r>
            <a:br>
              <a:rPr lang="en-US" sz="1400" b="1" u="sng">
                <a:cs typeface="Arial" pitchFamily="34" charset="0"/>
              </a:rPr>
            </a:br>
            <a:r>
              <a:rPr lang="nl-NL" sz="1400">
                <a:cs typeface="Arial" pitchFamily="34" charset="0"/>
              </a:rPr>
              <a:t>Zoek in je eigen directe omgeving een oorlogsmonument</a:t>
            </a:r>
            <a:r>
              <a:rPr lang="en-US" sz="1400">
                <a:cs typeface="Arial" pitchFamily="34" charset="0"/>
              </a:rPr>
              <a:t> </a:t>
            </a:r>
            <a:r>
              <a:rPr lang="nl-NL" sz="1400">
                <a:cs typeface="Arial" pitchFamily="34" charset="0"/>
              </a:rPr>
              <a:t>of een verzetsmonument en maak hier een ervaringsverslag van.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Voordat je naar het monument toe gaat, neem je de volgende  vragen goed door:</a:t>
            </a:r>
            <a:r>
              <a:rPr lang="en-US" sz="1400">
                <a:cs typeface="Arial" pitchFamily="34" charset="0"/>
              </a:rPr>
              <a:t/>
            </a:r>
            <a:br>
              <a:rPr lang="en-US" sz="1400">
                <a:cs typeface="Arial" pitchFamily="34" charset="0"/>
              </a:rPr>
            </a:br>
            <a:r>
              <a:rPr lang="nl-NL" sz="1400">
                <a:cs typeface="Arial" pitchFamily="34" charset="0"/>
              </a:rPr>
              <a:t>-In welke plaats staat dit monument?</a:t>
            </a:r>
            <a:r>
              <a:rPr lang="en-US" sz="1400">
                <a:cs typeface="Arial" pitchFamily="34" charset="0"/>
              </a:rPr>
              <a:t/>
            </a:r>
            <a:br>
              <a:rPr lang="en-US" sz="1400">
                <a:cs typeface="Arial" pitchFamily="34" charset="0"/>
              </a:rPr>
            </a:br>
            <a:r>
              <a:rPr lang="nl-NL" sz="1400">
                <a:cs typeface="Arial" pitchFamily="34" charset="0"/>
              </a:rPr>
              <a:t>-Waarom is het geplaatst, wanneer, door wie en voor wie?</a:t>
            </a:r>
            <a:r>
              <a:rPr lang="en-US" sz="1400">
                <a:cs typeface="Arial" pitchFamily="34" charset="0"/>
              </a:rPr>
              <a:t/>
            </a:r>
            <a:br>
              <a:rPr lang="en-US" sz="1400">
                <a:cs typeface="Arial" pitchFamily="34" charset="0"/>
              </a:rPr>
            </a:br>
            <a:r>
              <a:rPr lang="nl-NL" sz="1400">
                <a:cs typeface="Arial" pitchFamily="34" charset="0"/>
              </a:rPr>
              <a:t>-Wie heeft het gemaakt?</a:t>
            </a:r>
            <a:r>
              <a:rPr lang="en-US" sz="1400">
                <a:cs typeface="Arial" pitchFamily="34" charset="0"/>
              </a:rPr>
              <a:t/>
            </a:r>
            <a:br>
              <a:rPr lang="en-US" sz="1400">
                <a:cs typeface="Arial" pitchFamily="34" charset="0"/>
              </a:rPr>
            </a:br>
            <a:r>
              <a:rPr lang="nl-NL" sz="1400">
                <a:cs typeface="Arial" pitchFamily="34" charset="0"/>
              </a:rPr>
              <a:t>-Wat betekent het?</a:t>
            </a:r>
            <a:r>
              <a:rPr lang="en-US" sz="1400">
                <a:cs typeface="Arial" pitchFamily="34" charset="0"/>
              </a:rPr>
              <a:t/>
            </a:r>
            <a:br>
              <a:rPr lang="en-US" sz="1400">
                <a:cs typeface="Arial" pitchFamily="34" charset="0"/>
              </a:rPr>
            </a:br>
            <a:r>
              <a:rPr lang="nl-NL" sz="1400">
                <a:cs typeface="Arial" pitchFamily="34" charset="0"/>
              </a:rPr>
              <a:t>-Waarom staat het in deze omgeving?</a:t>
            </a:r>
            <a:r>
              <a:rPr lang="en-US" sz="1400">
                <a:cs typeface="Arial" pitchFamily="34" charset="0"/>
              </a:rPr>
              <a:t/>
            </a:r>
            <a:br>
              <a:rPr lang="en-US" sz="1400">
                <a:cs typeface="Arial" pitchFamily="34" charset="0"/>
              </a:rPr>
            </a:br>
            <a:r>
              <a:rPr lang="nl-NL" sz="1400">
                <a:cs typeface="Arial" pitchFamily="34" charset="0"/>
              </a:rPr>
              <a:t>-Hoe is het onderhouden, en wie is daarvoor verantwoordelijk?</a:t>
            </a:r>
            <a:r>
              <a:rPr lang="en-US" sz="1400">
                <a:cs typeface="Arial" pitchFamily="34" charset="0"/>
              </a:rPr>
              <a:t/>
            </a:r>
            <a:br>
              <a:rPr lang="en-US" sz="1400">
                <a:cs typeface="Arial" pitchFamily="34" charset="0"/>
              </a:rPr>
            </a:br>
            <a:r>
              <a:rPr lang="nl-NL" sz="1400">
                <a:cs typeface="Arial" pitchFamily="34" charset="0"/>
              </a:rPr>
              <a:t>-Probeer te weten te komen wat de buurtbewoners ervan vinden.</a:t>
            </a:r>
            <a:r>
              <a:rPr lang="en-US" sz="1400">
                <a:cs typeface="Arial" pitchFamily="34" charset="0"/>
              </a:rPr>
              <a:t/>
            </a:r>
            <a:br>
              <a:rPr lang="en-US" sz="1400">
                <a:cs typeface="Arial" pitchFamily="34" charset="0"/>
              </a:rPr>
            </a:br>
            <a:r>
              <a:rPr lang="nl-NL" sz="1400">
                <a:cs typeface="Arial" pitchFamily="34" charset="0"/>
              </a:rPr>
              <a:t>-Wat vind jij van het monument? Zeg wat over de vorm / kleur.</a:t>
            </a:r>
            <a:r>
              <a:rPr lang="en-US" sz="1400">
                <a:cs typeface="Arial" pitchFamily="34" charset="0"/>
              </a:rPr>
              <a:t/>
            </a:r>
            <a:br>
              <a:rPr lang="en-US" sz="1400">
                <a:cs typeface="Arial" pitchFamily="34" charset="0"/>
              </a:rPr>
            </a:br>
            <a:r>
              <a:rPr lang="nl-NL" sz="1400">
                <a:cs typeface="Arial" pitchFamily="34" charset="0"/>
              </a:rPr>
              <a:t>-Laat het monument en de omgeving zien d.m.v. foto’s en / of tekeningen.</a:t>
            </a:r>
            <a:r>
              <a:rPr lang="en-US" sz="1400">
                <a:cs typeface="Arial" pitchFamily="34" charset="0"/>
              </a:rPr>
              <a:t/>
            </a:r>
            <a:br>
              <a:rPr lang="en-US" sz="1400">
                <a:cs typeface="Arial" pitchFamily="34" charset="0"/>
              </a:rPr>
            </a:br>
            <a:r>
              <a:rPr lang="nl-NL" sz="1400">
                <a:cs typeface="Arial" pitchFamily="34" charset="0"/>
              </a:rPr>
              <a:t>Je ervaringsverslag bestaat minimaal uit 1 A4-tje.</a:t>
            </a:r>
            <a:endParaRPr lang="nl-NL" sz="1400"/>
          </a:p>
          <a:p>
            <a:pPr>
              <a:spcBef>
                <a:spcPct val="50000"/>
              </a:spcBef>
            </a:pPr>
            <a:endParaRPr lang="nl-NL" sz="1400"/>
          </a:p>
        </p:txBody>
      </p:sp>
      <p:pic>
        <p:nvPicPr>
          <p:cNvPr id="21" name="Picture 21"/>
          <p:cNvPicPr>
            <a:picLocks noChangeAspect="1" noChangeArrowheads="1"/>
          </p:cNvPicPr>
          <p:nvPr/>
        </p:nvPicPr>
        <p:blipFill>
          <a:blip r:embed="rId4" cstate="print"/>
          <a:srcRect/>
          <a:stretch>
            <a:fillRect/>
          </a:stretch>
        </p:blipFill>
        <p:spPr bwMode="auto">
          <a:xfrm>
            <a:off x="6877050" y="3733800"/>
            <a:ext cx="2114550" cy="3124200"/>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Words>
  <Application>Microsoft Office PowerPoint</Application>
  <PresentationFormat>Diavoorstelling (4:3)</PresentationFormat>
  <Paragraphs>2</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Office-thema</vt:lpstr>
      <vt:lpstr>Dia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2013-10-04T11:30:03Z</dcterms:created>
  <dcterms:modified xsi:type="dcterms:W3CDTF">2013-10-04T11:30:34Z</dcterms:modified>
</cp:coreProperties>
</file>