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85DA4A21-08D6-4544-8EB4-2FC07C6A6D4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5DA4A21-08D6-4544-8EB4-2FC07C6A6D4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5DA4A21-08D6-4544-8EB4-2FC07C6A6D4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5DA4A21-08D6-4544-8EB4-2FC07C6A6D4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85DA4A21-08D6-4544-8EB4-2FC07C6A6D4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5DA4A21-08D6-4544-8EB4-2FC07C6A6D4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85DA4A21-08D6-4544-8EB4-2FC07C6A6D42}"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85DA4A21-08D6-4544-8EB4-2FC07C6A6D42}"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5DA4A21-08D6-4544-8EB4-2FC07C6A6D42}"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5DA4A21-08D6-4544-8EB4-2FC07C6A6D4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5DA4A21-08D6-4544-8EB4-2FC07C6A6D4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2F2D34-E6AC-43EF-8DCE-6388A0F591F0}"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DA4A21-08D6-4544-8EB4-2FC07C6A6D42}"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F2D34-E6AC-43EF-8DCE-6388A0F591F0}"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Text Box 11"/>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6" name="Rectangle 21"/>
          <p:cNvSpPr>
            <a:spLocks noChangeArrowheads="1"/>
          </p:cNvSpPr>
          <p:nvPr/>
        </p:nvSpPr>
        <p:spPr bwMode="auto">
          <a:xfrm>
            <a:off x="228600" y="1524000"/>
            <a:ext cx="9144000" cy="4457700"/>
          </a:xfrm>
          <a:prstGeom prst="rect">
            <a:avLst/>
          </a:prstGeom>
          <a:noFill/>
          <a:ln w="12700">
            <a:noFill/>
            <a:miter lim="800000"/>
            <a:headEnd type="none" w="sm" len="sm"/>
            <a:tailEnd type="none" w="sm" len="sm"/>
          </a:ln>
        </p:spPr>
        <p:txBody>
          <a:bodyPr>
            <a:spAutoFit/>
          </a:bodyPr>
          <a:lstStyle/>
          <a:p>
            <a:pPr eaLnBrk="1" hangingPunct="1">
              <a:spcBef>
                <a:spcPct val="0"/>
              </a:spcBef>
            </a:pPr>
            <a:r>
              <a:rPr lang="nl-NL" sz="1300" b="1" u="sng">
                <a:cs typeface="Arial" pitchFamily="34" charset="0"/>
              </a:rPr>
              <a:t>Wat heb je nodig?</a:t>
            </a:r>
            <a:endParaRPr lang="nl-NL" sz="1300"/>
          </a:p>
          <a:p>
            <a:pPr>
              <a:spcBef>
                <a:spcPct val="0"/>
              </a:spcBef>
            </a:pPr>
            <a:r>
              <a:rPr lang="nl-NL" sz="1300">
                <a:cs typeface="Arial" pitchFamily="34" charset="0"/>
              </a:rPr>
              <a:t>Eventueel: fototoestel (hoeft niet), internet, kunstboeken.</a:t>
            </a:r>
            <a:r>
              <a:rPr lang="en-US" sz="1300">
                <a:cs typeface="Arial" pitchFamily="34" charset="0"/>
              </a:rPr>
              <a:t> </a:t>
            </a:r>
            <a:r>
              <a:rPr lang="nl-NL" sz="1300">
                <a:cs typeface="Arial" pitchFamily="34" charset="0"/>
              </a:rPr>
              <a:t>Een cassettebandje heb je zeker nodig en pen en papier. </a:t>
            </a:r>
            <a:endParaRPr lang="nl-NL" sz="1300"/>
          </a:p>
          <a:p>
            <a:pPr>
              <a:spcBef>
                <a:spcPct val="0"/>
              </a:spcBef>
            </a:pPr>
            <a:r>
              <a:rPr lang="nl-NL" sz="1300">
                <a:cs typeface="Arial" pitchFamily="34" charset="0"/>
              </a:rPr>
              <a:t> </a:t>
            </a:r>
            <a:endParaRPr lang="nl-NL" sz="1300"/>
          </a:p>
          <a:p>
            <a:pPr>
              <a:spcBef>
                <a:spcPct val="0"/>
              </a:spcBef>
            </a:pPr>
            <a:r>
              <a:rPr lang="nl-NL" sz="1300" b="1" u="sng">
                <a:cs typeface="Arial" pitchFamily="34" charset="0"/>
              </a:rPr>
              <a:t>Wat ga je doen?</a:t>
            </a:r>
            <a:endParaRPr lang="nl-NL" sz="1300"/>
          </a:p>
          <a:p>
            <a:pPr>
              <a:spcBef>
                <a:spcPct val="0"/>
              </a:spcBef>
            </a:pPr>
            <a:r>
              <a:rPr lang="nl-NL" sz="1300">
                <a:cs typeface="Arial" pitchFamily="34" charset="0"/>
              </a:rPr>
              <a:t>Deze opdracht kun je maken als je naar een concert of museum bent geweest.</a:t>
            </a:r>
            <a:endParaRPr lang="nl-NL" sz="1300"/>
          </a:p>
          <a:p>
            <a:pPr>
              <a:spcBef>
                <a:spcPct val="0"/>
              </a:spcBef>
            </a:pPr>
            <a:r>
              <a:rPr lang="nl-NL" sz="1300">
                <a:cs typeface="Arial" pitchFamily="34" charset="0"/>
              </a:rPr>
              <a:t>Als je naar een concert bent geweest dan kies je een muzieknummer uit dat je op het concert hebt gehoord. </a:t>
            </a:r>
            <a:r>
              <a:rPr lang="en-US" sz="1300">
                <a:cs typeface="Arial" pitchFamily="34" charset="0"/>
              </a:rPr>
              <a:t>                                       </a:t>
            </a:r>
            <a:r>
              <a:rPr lang="nl-NL" sz="1300">
                <a:cs typeface="Arial" pitchFamily="34" charset="0"/>
              </a:rPr>
              <a:t>Je gaat bij dit nummer een schilderij zoeken die jij erbij vindt passen.</a:t>
            </a:r>
            <a:endParaRPr lang="nl-NL" sz="1300"/>
          </a:p>
          <a:p>
            <a:pPr>
              <a:spcBef>
                <a:spcPct val="0"/>
              </a:spcBef>
            </a:pPr>
            <a:r>
              <a:rPr lang="nl-NL" sz="1300">
                <a:cs typeface="Arial" pitchFamily="34" charset="0"/>
              </a:rPr>
              <a:t>Ben je naar een museum geweest? Kies dan een kunstwerk uit en zoek daar de muziek bij. Maak van dit kunstwerk een foto of koop een kaart van het kunstwerk of zoek op internet.</a:t>
            </a:r>
            <a:endParaRPr lang="nl-NL" sz="1300"/>
          </a:p>
          <a:p>
            <a:pPr>
              <a:spcBef>
                <a:spcPct val="0"/>
              </a:spcBef>
            </a:pPr>
            <a:endParaRPr lang="nl-NL" sz="1300"/>
          </a:p>
          <a:p>
            <a:pPr>
              <a:spcBef>
                <a:spcPct val="0"/>
              </a:spcBef>
            </a:pPr>
            <a:r>
              <a:rPr lang="nl-NL" sz="1300" b="1" u="sng">
                <a:cs typeface="Arial" pitchFamily="34" charset="0"/>
              </a:rPr>
              <a:t>Hoe ga je te werk?</a:t>
            </a:r>
            <a:endParaRPr lang="nl-NL" sz="1300"/>
          </a:p>
          <a:p>
            <a:pPr>
              <a:spcBef>
                <a:spcPct val="0"/>
              </a:spcBef>
            </a:pPr>
            <a:r>
              <a:rPr lang="nl-NL" sz="1300">
                <a:cs typeface="Arial" pitchFamily="34" charset="0"/>
              </a:rPr>
              <a:t>Zoek bij een kunstwerk een muziekstuk of bij een muziekstuk een kunstwerk (bijvoorbeeld een schilderij).</a:t>
            </a:r>
            <a:endParaRPr lang="nl-NL" sz="1300"/>
          </a:p>
          <a:p>
            <a:pPr>
              <a:spcBef>
                <a:spcPct val="0"/>
              </a:spcBef>
            </a:pPr>
            <a:r>
              <a:rPr lang="nl-NL" sz="1300">
                <a:cs typeface="Arial" pitchFamily="34" charset="0"/>
              </a:rPr>
              <a:t>Schrijf een verhaal naar aanleiding van wat je ziet, </a:t>
            </a:r>
            <a:r>
              <a:rPr lang="en-US" sz="1300">
                <a:cs typeface="Arial" pitchFamily="34" charset="0"/>
              </a:rPr>
              <a:t>                                                                                                                      </a:t>
            </a:r>
            <a:r>
              <a:rPr lang="nl-NL" sz="1300">
                <a:cs typeface="Arial" pitchFamily="34" charset="0"/>
              </a:rPr>
              <a:t>bijvoorbeeld een kort sprookje of een spannend verhaal.</a:t>
            </a:r>
            <a:r>
              <a:rPr lang="en-US" sz="1300">
                <a:cs typeface="Arial" pitchFamily="34" charset="0"/>
              </a:rPr>
              <a:t>                                                                                                                                                </a:t>
            </a:r>
            <a:r>
              <a:rPr lang="nl-NL" sz="1300">
                <a:cs typeface="Arial" pitchFamily="34" charset="0"/>
              </a:rPr>
              <a:t> Laat je fantasie maar werken. </a:t>
            </a:r>
            <a:endParaRPr lang="nl-NL" sz="1300"/>
          </a:p>
          <a:p>
            <a:pPr>
              <a:spcBef>
                <a:spcPct val="0"/>
              </a:spcBef>
            </a:pPr>
            <a:r>
              <a:rPr lang="nl-NL" sz="1300">
                <a:cs typeface="Arial" pitchFamily="34" charset="0"/>
              </a:rPr>
              <a:t> </a:t>
            </a:r>
            <a:endParaRPr lang="nl-NL" sz="1300"/>
          </a:p>
          <a:p>
            <a:pPr>
              <a:spcBef>
                <a:spcPct val="0"/>
              </a:spcBef>
            </a:pPr>
            <a:r>
              <a:rPr lang="nl-NL" sz="1300"/>
              <a:t>De muziek moet bij het kunstwerk passen. Let goed op de sfeer van het </a:t>
            </a:r>
            <a:r>
              <a:rPr lang="en-US" sz="1300"/>
              <a:t>                                                                                                        </a:t>
            </a:r>
            <a:r>
              <a:rPr lang="nl-NL" sz="1300"/>
              <a:t>verhaal en het kunstwerk. Je neemt het muziekstuk op een bandje op en</a:t>
            </a:r>
            <a:r>
              <a:rPr lang="en-US" sz="1300"/>
              <a:t>                                                                                                   </a:t>
            </a:r>
            <a:r>
              <a:rPr lang="nl-NL" sz="1300"/>
              <a:t> je levert het in. Het kunstwerk kopieer je uit een boek, </a:t>
            </a:r>
            <a:r>
              <a:rPr lang="en-US" sz="1300"/>
              <a:t>                                                                                                                      </a:t>
            </a:r>
            <a:r>
              <a:rPr lang="nl-NL" sz="1300"/>
              <a:t>haal je van internet of je hebt er een foto van gemaakt. </a:t>
            </a:r>
            <a:r>
              <a:rPr lang="en-US" sz="1300"/>
              <a:t>                                                                                                                                     </a:t>
            </a:r>
            <a:r>
              <a:rPr lang="nl-NL" sz="1300"/>
              <a:t>Plak de afbeelding van het kunstwerk op een A4-tje, </a:t>
            </a:r>
            <a:r>
              <a:rPr lang="en-US" sz="1300"/>
              <a:t>                                                                                                                                           </a:t>
            </a:r>
            <a:r>
              <a:rPr lang="nl-NL" sz="1300"/>
              <a:t>met het verhaal er onder geschreven.</a:t>
            </a:r>
            <a:r>
              <a:rPr lang="nl-NL" sz="1300">
                <a:latin typeface="Times New Roman" pitchFamily="18" charset="0"/>
              </a:rPr>
              <a:t> </a:t>
            </a:r>
          </a:p>
        </p:txBody>
      </p:sp>
      <p:pic>
        <p:nvPicPr>
          <p:cNvPr id="7" name="Picture 22"/>
          <p:cNvPicPr>
            <a:picLocks noChangeAspect="1" noChangeArrowheads="1"/>
          </p:cNvPicPr>
          <p:nvPr/>
        </p:nvPicPr>
        <p:blipFill>
          <a:blip r:embed="rId2" cstate="print"/>
          <a:srcRect/>
          <a:stretch>
            <a:fillRect/>
          </a:stretch>
        </p:blipFill>
        <p:spPr bwMode="auto">
          <a:xfrm>
            <a:off x="5943600" y="4038600"/>
            <a:ext cx="2438400" cy="2432050"/>
          </a:xfrm>
          <a:prstGeom prst="rect">
            <a:avLst/>
          </a:prstGeom>
          <a:noFill/>
          <a:ln w="12700">
            <a:noFill/>
            <a:miter lim="800000"/>
            <a:headEnd type="none" w="sm" len="sm"/>
            <a:tailEnd type="none" w="sm" len="sm"/>
          </a:ln>
        </p:spPr>
      </p:pic>
      <p:pic>
        <p:nvPicPr>
          <p:cNvPr id="8" name="Picture 23">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9" name="Rectangle 24"/>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0" name="AutoShape 25">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1" name="Rectangle 26">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pic>
        <p:nvPicPr>
          <p:cNvPr id="12" name="Picture 27" descr="http://home.hetnet.nl/mr_14/192/anneke.latjes/index.html/J-balk-dansende-noten.gif"/>
          <p:cNvPicPr>
            <a:picLocks noChangeAspect="1" noChangeArrowheads="1" noCrop="1"/>
          </p:cNvPicPr>
          <p:nvPr/>
        </p:nvPicPr>
        <p:blipFill>
          <a:blip r:embed="rId4" cstate="print"/>
          <a:srcRect/>
          <a:stretch>
            <a:fillRect/>
          </a:stretch>
        </p:blipFill>
        <p:spPr bwMode="auto">
          <a:xfrm>
            <a:off x="304800" y="6019800"/>
            <a:ext cx="5791200" cy="639763"/>
          </a:xfrm>
          <a:prstGeom prst="rect">
            <a:avLst/>
          </a:prstGeom>
          <a:noFill/>
          <a:ln w="9525">
            <a:noFill/>
            <a:miter lim="800000"/>
            <a:headEnd/>
            <a:tailEnd/>
          </a:ln>
        </p:spPr>
      </p:pic>
      <p:pic>
        <p:nvPicPr>
          <p:cNvPr id="13" name="Picture 28"/>
          <p:cNvPicPr>
            <a:picLocks noChangeAspect="1" noChangeArrowheads="1"/>
          </p:cNvPicPr>
          <p:nvPr/>
        </p:nvPicPr>
        <p:blipFill>
          <a:blip r:embed="rId5" cstate="print"/>
          <a:srcRect/>
          <a:stretch>
            <a:fillRect/>
          </a:stretch>
        </p:blipFill>
        <p:spPr bwMode="auto">
          <a:xfrm>
            <a:off x="2819400" y="0"/>
            <a:ext cx="3482975" cy="1550988"/>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13" name="Picture 3">
            <a:hlinkClick r:id="" action="ppaction://hlinkshowjump?jump=previousslide"/>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14"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5" name="Rectangle 5">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17"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8"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9" name="Text Box 10"/>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20" name="Text Box 15"/>
          <p:cNvSpPr txBox="1">
            <a:spLocks noChangeArrowheads="1"/>
          </p:cNvSpPr>
          <p:nvPr/>
        </p:nvSpPr>
        <p:spPr bwMode="auto">
          <a:xfrm>
            <a:off x="533400" y="914400"/>
            <a:ext cx="8153400" cy="3293209"/>
          </a:xfrm>
          <a:prstGeom prst="rect">
            <a:avLst/>
          </a:prstGeom>
          <a:noFill/>
          <a:ln w="12700">
            <a:noFill/>
            <a:miter lim="800000"/>
            <a:headEnd type="none" w="sm" len="sm"/>
            <a:tailEnd type="none" w="sm" len="sm"/>
          </a:ln>
        </p:spPr>
        <p:txBody>
          <a:bodyPr>
            <a:spAutoFit/>
          </a:bodyPr>
          <a:lstStyle/>
          <a:p>
            <a:pPr>
              <a:spcBef>
                <a:spcPct val="50000"/>
              </a:spcBef>
            </a:pPr>
            <a:r>
              <a:rPr lang="nl-NL" sz="1300">
                <a:cs typeface="Arial" pitchFamily="34" charset="0"/>
              </a:rPr>
              <a:t>Je kunt uit de titel van een muziekstuk vaak al opmaken waar de muziek over gaat. Muziek waarbij gezongen wordt, hoor je aan de tekst waar het over gaat. </a:t>
            </a:r>
            <a:r>
              <a:rPr lang="en-US" sz="1300">
                <a:cs typeface="Arial" pitchFamily="34" charset="0"/>
              </a:rPr>
              <a:t>                                                                                      </a:t>
            </a:r>
            <a:r>
              <a:rPr lang="nl-NL" sz="1300">
                <a:cs typeface="Arial" pitchFamily="34" charset="0"/>
              </a:rPr>
              <a:t>Bij instrumentale muziek (alleen instrumenten) bepaalt de sfeer van het lied waar het over gaat. Voordat een componist muziek gaat schrijven, bestaat er al een verhaal, een gebeurtenis waarover de muziek zal gaan. Je noemt dat </a:t>
            </a:r>
            <a:r>
              <a:rPr lang="nl-NL" sz="1300" b="1">
                <a:cs typeface="Arial" pitchFamily="34" charset="0"/>
              </a:rPr>
              <a:t>programma</a:t>
            </a:r>
            <a:r>
              <a:rPr lang="nl-NL" sz="1300">
                <a:cs typeface="Arial" pitchFamily="34" charset="0"/>
              </a:rPr>
              <a:t> –</a:t>
            </a:r>
            <a:r>
              <a:rPr lang="nl-NL" sz="1300" b="1">
                <a:cs typeface="Arial" pitchFamily="34" charset="0"/>
              </a:rPr>
              <a:t>muziek</a:t>
            </a:r>
            <a:r>
              <a:rPr lang="nl-NL" sz="1300">
                <a:cs typeface="Arial" pitchFamily="34" charset="0"/>
              </a:rPr>
              <a:t>, de muziek is beschrijvend, het muzikale verhaal wordt stap voor stap verteld.</a:t>
            </a:r>
            <a:endParaRPr lang="nl-NL" sz="1300">
              <a:latin typeface="Kids" charset="0"/>
            </a:endParaRPr>
          </a:p>
          <a:p>
            <a:pPr>
              <a:spcBef>
                <a:spcPct val="50000"/>
              </a:spcBef>
            </a:pPr>
            <a:r>
              <a:rPr lang="nl-NL" sz="1300">
                <a:cs typeface="Arial" pitchFamily="34" charset="0"/>
              </a:rPr>
              <a:t>De componist Modest Moussorgsky, heeft voor een vriendschilder R. Hartmann muziek geschreven bij tien verschillende schilderijen. Eén zo’n schilderij is “De hut van de heks Baba Yaga.”  Je ziet het portret van de heks. In een spookachtig bos staat een hut op kippenpoten.  Niemand weet of er een deur in de hut zit, want als je er voor staat, draait de hut steeds. </a:t>
            </a:r>
            <a:endParaRPr lang="nl-NL" sz="1300">
              <a:latin typeface="Kids" charset="0"/>
            </a:endParaRPr>
          </a:p>
          <a:p>
            <a:pPr>
              <a:spcBef>
                <a:spcPct val="50000"/>
              </a:spcBef>
            </a:pPr>
            <a:r>
              <a:rPr lang="nl-NL" sz="1300">
                <a:cs typeface="Arial" pitchFamily="34" charset="0"/>
              </a:rPr>
              <a:t>De heks Baba Yaga verlaat de hut door de schoorsteen, gierend op een bezemsteel, waarmee ze door de lucht vliegt.  Dit verhaaltje vertelde  R. Hartmann over zijn schilderij aan M. Moussorgsky voordat hij de muziek ging maken.  Hieronder zie je de tekening; “De van de heks Baba Yaga” in een schets weergegeven.</a:t>
            </a:r>
            <a:endParaRPr lang="nl-NL" sz="1300">
              <a:latin typeface="Kids" charset="0"/>
            </a:endParaRPr>
          </a:p>
          <a:p>
            <a:pPr>
              <a:spcBef>
                <a:spcPct val="50000"/>
              </a:spcBef>
            </a:pPr>
            <a:r>
              <a:rPr lang="nl-NL" sz="1300">
                <a:cs typeface="Arial" pitchFamily="34" charset="0"/>
              </a:rPr>
              <a:t> </a:t>
            </a:r>
            <a:endParaRPr lang="nl-NL" sz="1300">
              <a:latin typeface="Kids" charset="0"/>
            </a:endParaRPr>
          </a:p>
          <a:p>
            <a:pPr>
              <a:spcBef>
                <a:spcPct val="50000"/>
              </a:spcBef>
            </a:pPr>
            <a:endParaRPr lang="nl-NL" sz="1300"/>
          </a:p>
        </p:txBody>
      </p:sp>
      <p:pic>
        <p:nvPicPr>
          <p:cNvPr id="21" name="Picture 16"/>
          <p:cNvPicPr>
            <a:picLocks noChangeAspect="1" noChangeArrowheads="1"/>
          </p:cNvPicPr>
          <p:nvPr/>
        </p:nvPicPr>
        <p:blipFill>
          <a:blip r:embed="rId3" cstate="print"/>
          <a:srcRect/>
          <a:stretch>
            <a:fillRect/>
          </a:stretch>
        </p:blipFill>
        <p:spPr bwMode="auto">
          <a:xfrm>
            <a:off x="2057400" y="3833813"/>
            <a:ext cx="5181600" cy="3024187"/>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260</Words>
  <Application>Microsoft Office PowerPoint</Application>
  <PresentationFormat>Diavoorstelling (4:3)</PresentationFormat>
  <Paragraphs>20</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2</cp:revision>
  <dcterms:created xsi:type="dcterms:W3CDTF">2013-10-04T08:27:29Z</dcterms:created>
  <dcterms:modified xsi:type="dcterms:W3CDTF">2013-10-04T08:29:30Z</dcterms:modified>
</cp:coreProperties>
</file>