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498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492F0-888A-4718-A961-FC632624CE3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9BFF3-7A49-42FF-8B20-2806DAD9E95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492F0-888A-4718-A961-FC632624CE3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9BFF3-7A49-42FF-8B20-2806DAD9E95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492F0-888A-4718-A961-FC632624CE3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9BFF3-7A49-42FF-8B20-2806DAD9E95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492F0-888A-4718-A961-FC632624CE3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9BFF3-7A49-42FF-8B20-2806DAD9E95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492F0-888A-4718-A961-FC632624CE3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9BFF3-7A49-42FF-8B20-2806DAD9E95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492F0-888A-4718-A961-FC632624CE3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9BFF3-7A49-42FF-8B20-2806DAD9E95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492F0-888A-4718-A961-FC632624CE3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9BFF3-7A49-42FF-8B20-2806DAD9E95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492F0-888A-4718-A961-FC632624CE3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9BFF3-7A49-42FF-8B20-2806DAD9E95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492F0-888A-4718-A961-FC632624CE3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9BFF3-7A49-42FF-8B20-2806DAD9E95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492F0-888A-4718-A961-FC632624CE3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9BFF3-7A49-42FF-8B20-2806DAD9E95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492F0-888A-4718-A961-FC632624CE3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9BFF3-7A49-42FF-8B20-2806DAD9E953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492F0-888A-4718-A961-FC632624CE3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9BFF3-7A49-42FF-8B20-2806DAD9E953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28600"/>
            <a:ext cx="10287000" cy="70739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6" name="AutoShape 3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7" name="AutoShape 4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7772400" y="1066800"/>
            <a:ext cx="304800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pic>
        <p:nvPicPr>
          <p:cNvPr id="9" name="Picture 7">
            <a:hlinkClick r:id="" action="ppaction://noaction"/>
          </p:cNvPr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8077200" y="53340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>
                <a:solidFill>
                  <a:srgbClr val="FFFFFF"/>
                </a:solidFill>
              </a:rPr>
              <a:t>  </a:t>
            </a:r>
            <a:r>
              <a:rPr lang="en-US" sz="1000">
                <a:solidFill>
                  <a:srgbClr val="FFFFFF"/>
                </a:solidFill>
              </a:rPr>
              <a:t>       </a:t>
            </a:r>
            <a:r>
              <a:rPr lang="en-US" sz="1000">
                <a:solidFill>
                  <a:schemeClr val="bg1"/>
                </a:solidFill>
              </a:rPr>
              <a:t>terug</a:t>
            </a:r>
            <a:endParaRPr lang="nl-NL" sz="1000">
              <a:solidFill>
                <a:schemeClr val="bg1"/>
              </a:solidFill>
            </a:endParaRP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2938463" y="220980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952750" y="221456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3019425" y="23431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4" name="AutoShape 1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96200" y="152400"/>
            <a:ext cx="533400" cy="381000"/>
          </a:xfrm>
          <a:prstGeom prst="actionButtonForwardNext">
            <a:avLst/>
          </a:prstGeom>
          <a:solidFill>
            <a:schemeClr val="bg1"/>
          </a:soli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5" name="Rectangle 15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7620000" y="533400"/>
            <a:ext cx="76200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>
                <a:solidFill>
                  <a:schemeClr val="bg1"/>
                </a:solidFill>
              </a:rPr>
              <a:t>volgende                                      bladzijde                           </a:t>
            </a:r>
          </a:p>
          <a:p>
            <a:pPr>
              <a:spcBef>
                <a:spcPct val="50000"/>
              </a:spcBef>
            </a:pPr>
            <a:endParaRPr lang="nl-NL" sz="1000">
              <a:solidFill>
                <a:schemeClr val="bg1"/>
              </a:solidFill>
            </a:endParaRP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3343275" y="17335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2095500" y="49530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8" name="Rectangle 19"/>
          <p:cNvSpPr>
            <a:spLocks noChangeArrowheads="1"/>
          </p:cNvSpPr>
          <p:nvPr/>
        </p:nvSpPr>
        <p:spPr bwMode="auto">
          <a:xfrm>
            <a:off x="3276600" y="17335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9" name="Text Box 20"/>
          <p:cNvSpPr txBox="1">
            <a:spLocks noChangeArrowheads="1"/>
          </p:cNvSpPr>
          <p:nvPr/>
        </p:nvSpPr>
        <p:spPr bwMode="auto">
          <a:xfrm>
            <a:off x="152400" y="1219200"/>
            <a:ext cx="8839200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pic>
        <p:nvPicPr>
          <p:cNvPr id="20" name="Picture 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4600" y="0"/>
            <a:ext cx="4264025" cy="8683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21" name="Text Box 23"/>
          <p:cNvSpPr txBox="1">
            <a:spLocks noChangeArrowheads="1"/>
          </p:cNvSpPr>
          <p:nvPr/>
        </p:nvSpPr>
        <p:spPr bwMode="auto">
          <a:xfrm>
            <a:off x="152400" y="914400"/>
            <a:ext cx="4800600" cy="47720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Wat heb je nodig?</a:t>
            </a:r>
            <a:br>
              <a:rPr lang="nl-NL" sz="1400" b="1" u="sng">
                <a:cs typeface="Arial" pitchFamily="34" charset="0"/>
              </a:rPr>
            </a:br>
            <a:r>
              <a:rPr lang="nl-NL" sz="1400">
                <a:solidFill>
                  <a:srgbClr val="FFFFFF"/>
                </a:solidFill>
                <a:cs typeface="Arial" pitchFamily="34" charset="0"/>
              </a:rPr>
              <a:t>Tekenmaterialen zoals: verf/ potloden/ wasco of stiften,</a:t>
            </a:r>
            <a:br>
              <a:rPr lang="nl-NL" sz="1400">
                <a:solidFill>
                  <a:srgbClr val="FFFFFF"/>
                </a:solidFill>
                <a:cs typeface="Arial" pitchFamily="34" charset="0"/>
              </a:rPr>
            </a:br>
            <a:r>
              <a:rPr lang="nl-NL" sz="1400">
                <a:solidFill>
                  <a:srgbClr val="FFFFFF"/>
                </a:solidFill>
                <a:cs typeface="Arial" pitchFamily="34" charset="0"/>
              </a:rPr>
              <a:t> A3-papier, tijdschriften.</a:t>
            </a:r>
            <a:br>
              <a:rPr lang="nl-NL" sz="1400">
                <a:solidFill>
                  <a:srgbClr val="FFFFFF"/>
                </a:solidFill>
                <a:cs typeface="Arial" pitchFamily="34" charset="0"/>
              </a:rPr>
            </a:br>
            <a:r>
              <a:rPr lang="nl-NL" sz="1400">
                <a:solidFill>
                  <a:srgbClr val="FFFFFF"/>
                </a:solidFill>
                <a:cs typeface="Arial" pitchFamily="34" charset="0"/>
              </a:rPr>
              <a:t/>
            </a:r>
            <a:br>
              <a:rPr lang="nl-NL" sz="1400">
                <a:solidFill>
                  <a:srgbClr val="FFFFFF"/>
                </a:solidFill>
                <a:cs typeface="Arial" pitchFamily="34" charset="0"/>
              </a:rPr>
            </a:br>
            <a:r>
              <a:rPr lang="nl-NL" sz="1400" b="1" u="sng">
                <a:cs typeface="Arial" pitchFamily="34" charset="0"/>
              </a:rPr>
              <a:t>Wat moet je doen?</a:t>
            </a:r>
            <a:br>
              <a:rPr lang="nl-NL" sz="1400" b="1" u="sng">
                <a:cs typeface="Arial" pitchFamily="34" charset="0"/>
              </a:rPr>
            </a:br>
            <a:r>
              <a:rPr lang="nl-NL" sz="1400">
                <a:solidFill>
                  <a:srgbClr val="FFFFFF"/>
                </a:solidFill>
                <a:cs typeface="Arial" pitchFamily="34" charset="0"/>
              </a:rPr>
              <a:t>Ontwerp een poster voor een muziekvoorstelling of </a:t>
            </a:r>
            <a:br>
              <a:rPr lang="nl-NL" sz="1400">
                <a:solidFill>
                  <a:srgbClr val="FFFFFF"/>
                </a:solidFill>
                <a:cs typeface="Arial" pitchFamily="34" charset="0"/>
              </a:rPr>
            </a:br>
            <a:r>
              <a:rPr lang="nl-NL" sz="1400">
                <a:solidFill>
                  <a:srgbClr val="FFFFFF"/>
                </a:solidFill>
                <a:cs typeface="Arial" pitchFamily="34" charset="0"/>
              </a:rPr>
              <a:t>popconcert. Dit doe je op A3-formaat.</a:t>
            </a:r>
            <a:br>
              <a:rPr lang="nl-NL" sz="1400">
                <a:solidFill>
                  <a:srgbClr val="FFFFFF"/>
                </a:solidFill>
                <a:cs typeface="Arial" pitchFamily="34" charset="0"/>
              </a:rPr>
            </a:br>
            <a:r>
              <a:rPr lang="nl-NL" sz="1400" b="1">
                <a:solidFill>
                  <a:srgbClr val="FFFFFF"/>
                </a:solidFill>
                <a:cs typeface="Arial" pitchFamily="34" charset="0"/>
              </a:rPr>
              <a:t>Op deze poster komt een aankondiging te staan </a:t>
            </a:r>
            <a:br>
              <a:rPr lang="nl-NL" sz="1400" b="1">
                <a:solidFill>
                  <a:srgbClr val="FFFFFF"/>
                </a:solidFill>
                <a:cs typeface="Arial" pitchFamily="34" charset="0"/>
              </a:rPr>
            </a:br>
            <a:r>
              <a:rPr lang="nl-NL" sz="1400" b="1">
                <a:solidFill>
                  <a:srgbClr val="FFFFFF"/>
                </a:solidFill>
                <a:cs typeface="Arial" pitchFamily="34" charset="0"/>
              </a:rPr>
              <a:t>voor de voorstelling.</a:t>
            </a:r>
            <a:br>
              <a:rPr lang="nl-NL" sz="1400" b="1">
                <a:solidFill>
                  <a:srgbClr val="FFFFFF"/>
                </a:solidFill>
                <a:cs typeface="Arial" pitchFamily="34" charset="0"/>
              </a:rPr>
            </a:br>
            <a:r>
              <a:rPr lang="nl-NL" sz="1400">
                <a:solidFill>
                  <a:srgbClr val="FFFFFF"/>
                </a:solidFill>
                <a:cs typeface="Arial" pitchFamily="34" charset="0"/>
              </a:rPr>
              <a:t>Het onderwerp van deze muziekvoorstelling mag je </a:t>
            </a:r>
            <a:br>
              <a:rPr lang="nl-NL" sz="1400">
                <a:solidFill>
                  <a:srgbClr val="FFFFFF"/>
                </a:solidFill>
                <a:cs typeface="Arial" pitchFamily="34" charset="0"/>
              </a:rPr>
            </a:br>
            <a:r>
              <a:rPr lang="nl-NL" sz="1400">
                <a:solidFill>
                  <a:srgbClr val="FFFFFF"/>
                </a:solidFill>
                <a:cs typeface="Arial" pitchFamily="34" charset="0"/>
              </a:rPr>
              <a:t>zelf kiezen.  Denk bij het ontwerp eraan, dat het </a:t>
            </a:r>
            <a:br>
              <a:rPr lang="nl-NL" sz="1400">
                <a:solidFill>
                  <a:srgbClr val="FFFFFF"/>
                </a:solidFill>
                <a:cs typeface="Arial" pitchFamily="34" charset="0"/>
              </a:rPr>
            </a:br>
            <a:r>
              <a:rPr lang="nl-NL" sz="1400">
                <a:solidFill>
                  <a:srgbClr val="FFFFFF"/>
                </a:solidFill>
                <a:cs typeface="Arial" pitchFamily="34" charset="0"/>
              </a:rPr>
              <a:t>gebruikt moet worden als reclame voor de voorstelling. </a:t>
            </a:r>
            <a:br>
              <a:rPr lang="nl-NL" sz="1400">
                <a:solidFill>
                  <a:srgbClr val="FFFFFF"/>
                </a:solidFill>
                <a:cs typeface="Arial" pitchFamily="34" charset="0"/>
              </a:rPr>
            </a:br>
            <a:r>
              <a:rPr lang="nl-NL" sz="1400">
                <a:solidFill>
                  <a:srgbClr val="FFFFFF"/>
                </a:solidFill>
                <a:cs typeface="Arial" pitchFamily="34" charset="0"/>
              </a:rPr>
              <a:t>Dus: laat duidelijk zien, dat het om een </a:t>
            </a:r>
            <a:br>
              <a:rPr lang="nl-NL" sz="1400">
                <a:solidFill>
                  <a:srgbClr val="FFFFFF"/>
                </a:solidFill>
                <a:cs typeface="Arial" pitchFamily="34" charset="0"/>
              </a:rPr>
            </a:br>
            <a:r>
              <a:rPr lang="nl-NL" sz="1400">
                <a:solidFill>
                  <a:srgbClr val="FFFFFF"/>
                </a:solidFill>
                <a:cs typeface="Arial" pitchFamily="34" charset="0"/>
              </a:rPr>
              <a:t>muziekvoorstelling of popconcert gaat en waar en</a:t>
            </a:r>
            <a:br>
              <a:rPr lang="nl-NL" sz="1400">
                <a:solidFill>
                  <a:srgbClr val="FFFFFF"/>
                </a:solidFill>
                <a:cs typeface="Arial" pitchFamily="34" charset="0"/>
              </a:rPr>
            </a:br>
            <a:r>
              <a:rPr lang="nl-NL" sz="1400">
                <a:solidFill>
                  <a:srgbClr val="FFFFFF"/>
                </a:solidFill>
                <a:cs typeface="Arial" pitchFamily="34" charset="0"/>
              </a:rPr>
              <a:t>wanneer de voorstelling is. Laat door kleur en vorm </a:t>
            </a:r>
            <a:br>
              <a:rPr lang="nl-NL" sz="1400">
                <a:solidFill>
                  <a:srgbClr val="FFFFFF"/>
                </a:solidFill>
                <a:cs typeface="Arial" pitchFamily="34" charset="0"/>
              </a:rPr>
            </a:br>
            <a:r>
              <a:rPr lang="nl-NL" sz="1400">
                <a:solidFill>
                  <a:srgbClr val="FFFFFF"/>
                </a:solidFill>
                <a:cs typeface="Arial" pitchFamily="34" charset="0"/>
              </a:rPr>
              <a:t>de sfeer van de voorstelling zien.</a:t>
            </a:r>
            <a:r>
              <a:rPr lang="nl-NL" sz="1400" b="1">
                <a:solidFill>
                  <a:srgbClr val="FFFFFF"/>
                </a:solidFill>
                <a:cs typeface="Arial" pitchFamily="34" charset="0"/>
              </a:rPr>
              <a:t>                                                                             </a:t>
            </a:r>
            <a:endParaRPr lang="nl-NL" sz="1400">
              <a:solidFill>
                <a:srgbClr val="FFFFFF"/>
              </a:solidFill>
            </a:endParaRPr>
          </a:p>
          <a:p>
            <a:pPr>
              <a:spcBef>
                <a:spcPct val="50000"/>
              </a:spcBef>
            </a:pPr>
            <a:r>
              <a:rPr lang="nl-NL" sz="1400" b="1">
                <a:solidFill>
                  <a:srgbClr val="FFFFFF"/>
                </a:solidFill>
                <a:cs typeface="Arial" pitchFamily="34" charset="0"/>
              </a:rPr>
              <a:t> </a:t>
            </a:r>
            <a:endParaRPr lang="nl-NL" sz="1400">
              <a:solidFill>
                <a:srgbClr val="FFFFFF"/>
              </a:solidFill>
            </a:endParaRPr>
          </a:p>
          <a:p>
            <a:pPr>
              <a:spcBef>
                <a:spcPct val="50000"/>
              </a:spcBef>
            </a:pPr>
            <a:r>
              <a:rPr lang="nl-NL" sz="1400" b="1">
                <a:solidFill>
                  <a:schemeClr val="bg1"/>
                </a:solidFill>
                <a:cs typeface="Arial" pitchFamily="34" charset="0"/>
              </a:rPr>
              <a:t>                                                                    </a:t>
            </a:r>
            <a:endParaRPr lang="nl-NL" sz="1400">
              <a:solidFill>
                <a:srgbClr val="FFFFFF"/>
              </a:solidFill>
            </a:endParaRPr>
          </a:p>
          <a:p>
            <a:pPr>
              <a:spcBef>
                <a:spcPct val="50000"/>
              </a:spcBef>
            </a:pPr>
            <a:r>
              <a:rPr lang="nl-NL" sz="1400" b="1">
                <a:solidFill>
                  <a:srgbClr val="FFFFFF"/>
                </a:solidFill>
                <a:cs typeface="Arial" pitchFamily="34" charset="0"/>
              </a:rPr>
              <a:t> </a:t>
            </a:r>
            <a:endParaRPr lang="nl-NL" sz="1400">
              <a:solidFill>
                <a:srgbClr val="FFFFFF"/>
              </a:solidFill>
            </a:endParaRPr>
          </a:p>
          <a:p>
            <a:pPr>
              <a:spcBef>
                <a:spcPct val="50000"/>
              </a:spcBef>
            </a:pPr>
            <a:r>
              <a:rPr lang="nl-NL" sz="1400" b="1">
                <a:solidFill>
                  <a:srgbClr val="FFFFFF"/>
                </a:solidFill>
                <a:cs typeface="Arial" pitchFamily="34" charset="0"/>
              </a:rPr>
              <a:t>                                                                  </a:t>
            </a:r>
            <a:endParaRPr lang="nl-NL" sz="1400">
              <a:solidFill>
                <a:srgbClr val="FFFFFF"/>
              </a:solidFill>
            </a:endParaRPr>
          </a:p>
        </p:txBody>
      </p:sp>
      <p:sp>
        <p:nvSpPr>
          <p:cNvPr id="22" name="Text Box 24"/>
          <p:cNvSpPr txBox="1">
            <a:spLocks noChangeArrowheads="1"/>
          </p:cNvSpPr>
          <p:nvPr/>
        </p:nvSpPr>
        <p:spPr bwMode="auto">
          <a:xfrm>
            <a:off x="4800600" y="1295400"/>
            <a:ext cx="5181600" cy="33305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 b="1" u="sng">
                <a:solidFill>
                  <a:schemeClr val="bg1"/>
                </a:solidFill>
                <a:cs typeface="Arial" pitchFamily="34" charset="0"/>
              </a:rPr>
              <a:t>Hoe ga je te werk?</a:t>
            </a:r>
            <a:br>
              <a:rPr lang="nl-NL" sz="1400" b="1" u="sng">
                <a:solidFill>
                  <a:schemeClr val="bg1"/>
                </a:solidFill>
                <a:cs typeface="Arial" pitchFamily="34" charset="0"/>
              </a:rPr>
            </a:br>
            <a:r>
              <a:rPr lang="nl-NL" sz="1400" b="1">
                <a:solidFill>
                  <a:schemeClr val="bg1"/>
                </a:solidFill>
                <a:cs typeface="Arial" pitchFamily="34" charset="0"/>
              </a:rPr>
              <a:t>- Kies eerst een onderwerp.</a:t>
            </a:r>
            <a:br>
              <a:rPr lang="nl-NL" sz="1400" b="1">
                <a:solidFill>
                  <a:schemeClr val="bg1"/>
                </a:solidFill>
                <a:cs typeface="Arial" pitchFamily="34" charset="0"/>
              </a:rPr>
            </a:br>
            <a:r>
              <a:rPr lang="nl-NL" sz="1400" b="1">
                <a:solidFill>
                  <a:schemeClr val="bg1"/>
                </a:solidFill>
                <a:cs typeface="Arial" pitchFamily="34" charset="0"/>
              </a:rPr>
              <a:t>- Bedenk hoe je de poster wilt maken.</a:t>
            </a:r>
            <a:br>
              <a:rPr lang="nl-NL" sz="1400" b="1">
                <a:solidFill>
                  <a:schemeClr val="bg1"/>
                </a:solidFill>
                <a:cs typeface="Arial" pitchFamily="34" charset="0"/>
              </a:rPr>
            </a:br>
            <a:r>
              <a:rPr lang="nl-NL" sz="1400" b="1">
                <a:solidFill>
                  <a:schemeClr val="bg1"/>
                </a:solidFill>
                <a:cs typeface="Arial" pitchFamily="34" charset="0"/>
              </a:rPr>
              <a:t>   Tekenen, plaatjes, tekst op computer?</a:t>
            </a:r>
            <a:br>
              <a:rPr lang="nl-NL" sz="1400" b="1">
                <a:solidFill>
                  <a:schemeClr val="bg1"/>
                </a:solidFill>
                <a:cs typeface="Arial" pitchFamily="34" charset="0"/>
              </a:rPr>
            </a:br>
            <a:r>
              <a:rPr lang="nl-NL" sz="1400" b="1">
                <a:solidFill>
                  <a:schemeClr val="bg1"/>
                </a:solidFill>
                <a:cs typeface="Arial" pitchFamily="34" charset="0"/>
              </a:rPr>
              <a:t>- Maak een schets van de tekening die op </a:t>
            </a:r>
            <a:br>
              <a:rPr lang="nl-NL" sz="1400" b="1">
                <a:solidFill>
                  <a:schemeClr val="bg1"/>
                </a:solidFill>
                <a:cs typeface="Arial" pitchFamily="34" charset="0"/>
              </a:rPr>
            </a:br>
            <a:r>
              <a:rPr lang="nl-NL" sz="1400" b="1">
                <a:solidFill>
                  <a:schemeClr val="bg1"/>
                </a:solidFill>
                <a:cs typeface="Arial" pitchFamily="34" charset="0"/>
              </a:rPr>
              <a:t>  de poster komt of zoek geschikte plaatjes.                                                                  - Bedenk een goede lay-out (z.o.z.).                                                               - Maak een schets van de indeling van de poster.                                                                  - Kijk wat je het beste vindt.                                                                    </a:t>
            </a:r>
            <a:br>
              <a:rPr lang="nl-NL" sz="1400" b="1">
                <a:solidFill>
                  <a:schemeClr val="bg1"/>
                </a:solidFill>
                <a:cs typeface="Arial" pitchFamily="34" charset="0"/>
              </a:rPr>
            </a:br>
            <a:r>
              <a:rPr lang="nl-NL" sz="1400" b="1">
                <a:solidFill>
                  <a:schemeClr val="bg1"/>
                </a:solidFill>
                <a:cs typeface="Arial" pitchFamily="34" charset="0"/>
              </a:rPr>
              <a:t>  Waar komt de afbeelding en de tekst?                                                                    </a:t>
            </a:r>
            <a:br>
              <a:rPr lang="nl-NL" sz="1400" b="1">
                <a:solidFill>
                  <a:schemeClr val="bg1"/>
                </a:solidFill>
                <a:cs typeface="Arial" pitchFamily="34" charset="0"/>
              </a:rPr>
            </a:br>
            <a:r>
              <a:rPr lang="nl-NL" sz="1400" b="1">
                <a:solidFill>
                  <a:schemeClr val="bg1"/>
                </a:solidFill>
                <a:cs typeface="Arial" pitchFamily="34" charset="0"/>
              </a:rPr>
              <a:t>  Bij het maken van je keuze moet je er vooral </a:t>
            </a:r>
            <a:br>
              <a:rPr lang="nl-NL" sz="1400" b="1">
                <a:solidFill>
                  <a:schemeClr val="bg1"/>
                </a:solidFill>
                <a:cs typeface="Arial" pitchFamily="34" charset="0"/>
              </a:rPr>
            </a:br>
            <a:r>
              <a:rPr lang="nl-NL" sz="1400" b="1">
                <a:solidFill>
                  <a:schemeClr val="bg1"/>
                </a:solidFill>
                <a:cs typeface="Arial" pitchFamily="34" charset="0"/>
              </a:rPr>
              <a:t>  op letten dat de poster rust uitstraalt.</a:t>
            </a:r>
            <a:endParaRPr lang="nl-NL" sz="140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endParaRPr lang="nl-NL" sz="140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endParaRPr lang="nl-NL">
              <a:solidFill>
                <a:srgbClr val="FFFFFF"/>
              </a:solidFill>
            </a:endParaRPr>
          </a:p>
        </p:txBody>
      </p:sp>
      <p:sp>
        <p:nvSpPr>
          <p:cNvPr id="23" name="Text Box 25"/>
          <p:cNvSpPr txBox="1">
            <a:spLocks noChangeArrowheads="1"/>
          </p:cNvSpPr>
          <p:nvPr/>
        </p:nvSpPr>
        <p:spPr bwMode="auto">
          <a:xfrm>
            <a:off x="0" y="5410200"/>
            <a:ext cx="9677400" cy="18891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 b="1">
                <a:solidFill>
                  <a:srgbClr val="FFFFFF"/>
                </a:solidFill>
                <a:cs typeface="Arial" pitchFamily="34" charset="0"/>
              </a:rPr>
              <a:t> </a:t>
            </a:r>
            <a:r>
              <a:rPr lang="nl-NL" sz="1400" b="1" u="sng">
                <a:solidFill>
                  <a:srgbClr val="FFFFFF"/>
                </a:solidFill>
                <a:cs typeface="Arial" pitchFamily="34" charset="0"/>
              </a:rPr>
              <a:t>De Lay-out</a:t>
            </a:r>
            <a:br>
              <a:rPr lang="nl-NL" sz="1400" b="1" u="sng">
                <a:solidFill>
                  <a:srgbClr val="FFFFFF"/>
                </a:solidFill>
                <a:cs typeface="Arial" pitchFamily="34" charset="0"/>
              </a:rPr>
            </a:br>
            <a:r>
              <a:rPr lang="nl-NL" sz="1400" b="1">
                <a:solidFill>
                  <a:srgbClr val="FFFFFF"/>
                </a:solidFill>
                <a:cs typeface="Arial" pitchFamily="34" charset="0"/>
              </a:rPr>
              <a:t>    </a:t>
            </a:r>
            <a:r>
              <a:rPr lang="nl-NL" sz="1400">
                <a:solidFill>
                  <a:srgbClr val="FFFFFF"/>
                </a:solidFill>
                <a:cs typeface="Arial" pitchFamily="34" charset="0"/>
              </a:rPr>
              <a:t>Een lay-out is een ordening van tekst en afbeeldingen. Een lay-out is dus een soort compositie. Van compositie </a:t>
            </a:r>
            <a:br>
              <a:rPr lang="nl-NL" sz="1400">
                <a:solidFill>
                  <a:srgbClr val="FFFFFF"/>
                </a:solidFill>
                <a:cs typeface="Arial" pitchFamily="34" charset="0"/>
              </a:rPr>
            </a:br>
            <a:r>
              <a:rPr lang="nl-NL" sz="1400">
                <a:solidFill>
                  <a:srgbClr val="FFFFFF"/>
                </a:solidFill>
                <a:cs typeface="Arial" pitchFamily="34" charset="0"/>
              </a:rPr>
              <a:t>    spreken we in algemene zin, over een lay-out hebben we het, wanneer het gaat over iets, waar tekst in voorkomt. </a:t>
            </a:r>
            <a:br>
              <a:rPr lang="nl-NL" sz="1400">
                <a:solidFill>
                  <a:srgbClr val="FFFFFF"/>
                </a:solidFill>
                <a:cs typeface="Arial" pitchFamily="34" charset="0"/>
              </a:rPr>
            </a:br>
            <a:r>
              <a:rPr lang="nl-NL" sz="1400">
                <a:solidFill>
                  <a:srgbClr val="FFFFFF"/>
                </a:solidFill>
                <a:cs typeface="Arial" pitchFamily="34" charset="0"/>
              </a:rPr>
              <a:t>    Wanneer je een lay-out gaat opzetten, begin je altijd eerst met de grote lijnen. Je maakt eerst een ruwe schets. </a:t>
            </a:r>
            <a:br>
              <a:rPr lang="nl-NL" sz="1400">
                <a:solidFill>
                  <a:srgbClr val="FFFFFF"/>
                </a:solidFill>
                <a:cs typeface="Arial" pitchFamily="34" charset="0"/>
              </a:rPr>
            </a:br>
            <a:r>
              <a:rPr lang="nl-NL" sz="1400">
                <a:solidFill>
                  <a:srgbClr val="FFFFFF"/>
                </a:solidFill>
                <a:cs typeface="Arial" pitchFamily="34" charset="0"/>
              </a:rPr>
              <a:t>    Later vul je pas de details in.</a:t>
            </a:r>
            <a:endParaRPr lang="nl-NL" sz="1400">
              <a:solidFill>
                <a:srgbClr val="FFFFFF"/>
              </a:solidFill>
            </a:endParaRPr>
          </a:p>
          <a:p>
            <a:pPr>
              <a:spcBef>
                <a:spcPct val="50000"/>
              </a:spcBef>
            </a:pPr>
            <a:r>
              <a:rPr lang="nl-NL">
                <a:cs typeface="Arial" pitchFamily="34" charset="0"/>
              </a:rPr>
              <a:t> </a:t>
            </a:r>
            <a:endParaRPr lang="nl-NL"/>
          </a:p>
          <a:p>
            <a:pPr>
              <a:spcBef>
                <a:spcPct val="50000"/>
              </a:spcBef>
            </a:pPr>
            <a:endParaRPr lang="nl-N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6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sp>
        <p:nvSpPr>
          <p:cNvPr id="3" name="Text Box 1027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4" name="AutoShape 1028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5" name="AutoShape 1029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6" name="Text Box 1030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7" name="Rectangle 1031"/>
          <p:cNvSpPr>
            <a:spLocks noChangeArrowheads="1"/>
          </p:cNvSpPr>
          <p:nvPr/>
        </p:nvSpPr>
        <p:spPr bwMode="auto">
          <a:xfrm>
            <a:off x="3309938" y="2338388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8" name="Rectangle 1032"/>
          <p:cNvSpPr>
            <a:spLocks noChangeArrowheads="1"/>
          </p:cNvSpPr>
          <p:nvPr/>
        </p:nvSpPr>
        <p:spPr bwMode="auto">
          <a:xfrm>
            <a:off x="3586163" y="2652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9" name="Rectangle 1033"/>
          <p:cNvSpPr>
            <a:spLocks noChangeArrowheads="1"/>
          </p:cNvSpPr>
          <p:nvPr/>
        </p:nvSpPr>
        <p:spPr bwMode="auto">
          <a:xfrm>
            <a:off x="3586163" y="2652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0" name="Rectangle 1034"/>
          <p:cNvSpPr>
            <a:spLocks noChangeArrowheads="1"/>
          </p:cNvSpPr>
          <p:nvPr/>
        </p:nvSpPr>
        <p:spPr bwMode="auto">
          <a:xfrm>
            <a:off x="3538538" y="26479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1" name="Rectangle 1035"/>
          <p:cNvSpPr>
            <a:spLocks noChangeArrowheads="1"/>
          </p:cNvSpPr>
          <p:nvPr/>
        </p:nvSpPr>
        <p:spPr bwMode="auto">
          <a:xfrm>
            <a:off x="3014663" y="9382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2" name="Rectangle 1036"/>
          <p:cNvSpPr>
            <a:spLocks noChangeArrowheads="1"/>
          </p:cNvSpPr>
          <p:nvPr/>
        </p:nvSpPr>
        <p:spPr bwMode="auto">
          <a:xfrm>
            <a:off x="533400" y="533400"/>
            <a:ext cx="304800" cy="6172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3" name="Rectangle 1037"/>
          <p:cNvSpPr>
            <a:spLocks noChangeArrowheads="1"/>
          </p:cNvSpPr>
          <p:nvPr/>
        </p:nvSpPr>
        <p:spPr bwMode="auto">
          <a:xfrm>
            <a:off x="609600" y="533400"/>
            <a:ext cx="228600" cy="6096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pic>
        <p:nvPicPr>
          <p:cNvPr id="14" name="Picture 1038">
            <a:hlinkClick r:id="" action="ppaction://hlinkshowjump?jump=previousslide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039"/>
          <p:cNvSpPr>
            <a:spLocks noChangeArrowheads="1"/>
          </p:cNvSpPr>
          <p:nvPr/>
        </p:nvSpPr>
        <p:spPr bwMode="auto">
          <a:xfrm>
            <a:off x="80772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terug</a:t>
            </a:r>
            <a:endParaRPr lang="nl-NL" sz="1000"/>
          </a:p>
        </p:txBody>
      </p:sp>
      <p:pic>
        <p:nvPicPr>
          <p:cNvPr id="16" name="Picture 104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90800" y="0"/>
            <a:ext cx="3960813" cy="8683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7" name="Text Box 1041"/>
          <p:cNvSpPr txBox="1">
            <a:spLocks noChangeArrowheads="1"/>
          </p:cNvSpPr>
          <p:nvPr/>
        </p:nvSpPr>
        <p:spPr bwMode="auto">
          <a:xfrm>
            <a:off x="304800" y="1905000"/>
            <a:ext cx="3581400" cy="364715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Kenmerken van een goede poster:</a:t>
            </a:r>
            <a:br>
              <a:rPr lang="nl-NL" sz="1400" b="1" u="sng">
                <a:cs typeface="Arial" pitchFamily="34" charset="0"/>
              </a:rPr>
            </a:br>
            <a:r>
              <a:rPr lang="nl-NL" sz="1400"/>
              <a:t>   -</a:t>
            </a:r>
            <a:r>
              <a:rPr lang="nl-NL" sz="1400">
                <a:cs typeface="Arial" pitchFamily="34" charset="0"/>
              </a:rPr>
              <a:t>duidelijk waarover het gaat;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 </a:t>
            </a:r>
            <a:r>
              <a:rPr lang="nl-NL" sz="1400"/>
              <a:t>-</a:t>
            </a:r>
            <a:r>
              <a:rPr lang="nl-NL" sz="1400">
                <a:cs typeface="Arial" pitchFamily="34" charset="0"/>
              </a:rPr>
              <a:t>eenvoudige/ duidelijke voorstelling;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 </a:t>
            </a:r>
            <a:r>
              <a:rPr lang="nl-NL" sz="1400"/>
              <a:t>-</a:t>
            </a:r>
            <a:r>
              <a:rPr lang="nl-NL" sz="1400">
                <a:cs typeface="Arial" pitchFamily="34" charset="0"/>
              </a:rPr>
              <a:t>gebruik van grote kleurvlakken;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 </a:t>
            </a:r>
            <a:r>
              <a:rPr lang="nl-NL" sz="1400"/>
              <a:t>-</a:t>
            </a:r>
            <a:r>
              <a:rPr lang="nl-NL" sz="1400">
                <a:cs typeface="Arial" pitchFamily="34" charset="0"/>
              </a:rPr>
              <a:t>grote duidelijke tekst;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 </a:t>
            </a:r>
            <a:r>
              <a:rPr lang="nl-NL" sz="1400"/>
              <a:t>-</a:t>
            </a:r>
            <a:r>
              <a:rPr lang="nl-NL" sz="1400">
                <a:cs typeface="Arial" pitchFamily="34" charset="0"/>
              </a:rPr>
              <a:t>makkelijk leesbare woorden.</a:t>
            </a:r>
            <a:br>
              <a:rPr lang="nl-NL" sz="1400">
                <a:cs typeface="Arial" pitchFamily="34" charset="0"/>
              </a:rPr>
            </a:b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 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Het volgende kan erop staan:</a:t>
            </a:r>
            <a:br>
              <a:rPr lang="nl-NL" sz="1400">
                <a:cs typeface="Arial" pitchFamily="34" charset="0"/>
              </a:rPr>
            </a:br>
            <a:r>
              <a:rPr lang="nl-NL" sz="1400" b="1">
                <a:cs typeface="Arial" pitchFamily="34" charset="0"/>
              </a:rPr>
              <a:t>    Wat is er te doen?</a:t>
            </a:r>
            <a:br>
              <a:rPr lang="nl-NL" sz="1400" b="1">
                <a:cs typeface="Arial" pitchFamily="34" charset="0"/>
              </a:rPr>
            </a:br>
            <a:r>
              <a:rPr lang="nl-NL" sz="1400" b="1">
                <a:cs typeface="Arial" pitchFamily="34" charset="0"/>
              </a:rPr>
              <a:t>    Wanneer is het?</a:t>
            </a:r>
            <a:r>
              <a:rPr lang="nl-NL" sz="1400">
                <a:cs typeface="Arial" pitchFamily="34" charset="0"/>
              </a:rPr>
              <a:t> (datum)</a:t>
            </a:r>
            <a:br>
              <a:rPr lang="nl-NL" sz="1400">
                <a:cs typeface="Arial" pitchFamily="34" charset="0"/>
              </a:rPr>
            </a:br>
            <a:r>
              <a:rPr lang="nl-NL" sz="1400" b="1">
                <a:cs typeface="Arial" pitchFamily="34" charset="0"/>
              </a:rPr>
              <a:t>    Waar is het? </a:t>
            </a:r>
            <a:r>
              <a:rPr lang="nl-NL" sz="1400">
                <a:cs typeface="Arial" pitchFamily="34" charset="0"/>
              </a:rPr>
              <a:t>(adres)</a:t>
            </a:r>
            <a:br>
              <a:rPr lang="nl-NL" sz="1400">
                <a:cs typeface="Arial" pitchFamily="34" charset="0"/>
              </a:rPr>
            </a:br>
            <a:r>
              <a:rPr lang="nl-NL" sz="1400" b="1">
                <a:cs typeface="Arial" pitchFamily="34" charset="0"/>
              </a:rPr>
              <a:t>    Hoe laat is het?</a:t>
            </a:r>
            <a:br>
              <a:rPr lang="nl-NL" sz="1400" b="1">
                <a:cs typeface="Arial" pitchFamily="34" charset="0"/>
              </a:rPr>
            </a:br>
            <a:r>
              <a:rPr lang="nl-NL" sz="1400" b="1">
                <a:cs typeface="Arial" pitchFamily="34" charset="0"/>
              </a:rPr>
              <a:t>    Eventueel tel. / internet site ?</a:t>
            </a:r>
            <a:endParaRPr lang="nl-NL" sz="1400"/>
          </a:p>
          <a:p>
            <a:pPr>
              <a:spcBef>
                <a:spcPct val="50000"/>
              </a:spcBef>
            </a:pPr>
            <a:endParaRPr lang="nl-NL" sz="1400"/>
          </a:p>
        </p:txBody>
      </p:sp>
      <p:pic>
        <p:nvPicPr>
          <p:cNvPr id="18" name="Picture 104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19600" y="1042988"/>
            <a:ext cx="3990975" cy="58150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</Words>
  <Application>Microsoft Office PowerPoint</Application>
  <PresentationFormat>Diavoorstelling (4:3)</PresentationFormat>
  <Paragraphs>14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Office-thema</vt:lpstr>
      <vt:lpstr>Dia 1</vt:lpstr>
      <vt:lpstr>Dia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Eigenaar</dc:creator>
  <cp:lastModifiedBy>Eigenaar</cp:lastModifiedBy>
  <cp:revision>1</cp:revision>
  <dcterms:created xsi:type="dcterms:W3CDTF">2013-10-04T13:59:09Z</dcterms:created>
  <dcterms:modified xsi:type="dcterms:W3CDTF">2013-10-04T13:59:58Z</dcterms:modified>
</cp:coreProperties>
</file>