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5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37BEE1A0-6A5B-4558-BEC9-BA979E98AAB4}"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33F1294-C0C3-4F89-A4A0-F2C7F1B29B19}"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37BEE1A0-6A5B-4558-BEC9-BA979E98AAB4}"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33F1294-C0C3-4F89-A4A0-F2C7F1B29B19}"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37BEE1A0-6A5B-4558-BEC9-BA979E98AAB4}"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33F1294-C0C3-4F89-A4A0-F2C7F1B29B19}"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37BEE1A0-6A5B-4558-BEC9-BA979E98AAB4}"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33F1294-C0C3-4F89-A4A0-F2C7F1B29B19}"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37BEE1A0-6A5B-4558-BEC9-BA979E98AAB4}"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33F1294-C0C3-4F89-A4A0-F2C7F1B29B19}"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37BEE1A0-6A5B-4558-BEC9-BA979E98AAB4}"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33F1294-C0C3-4F89-A4A0-F2C7F1B29B19}"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37BEE1A0-6A5B-4558-BEC9-BA979E98AAB4}"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733F1294-C0C3-4F89-A4A0-F2C7F1B29B19}"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37BEE1A0-6A5B-4558-BEC9-BA979E98AAB4}"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733F1294-C0C3-4F89-A4A0-F2C7F1B29B19}"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37BEE1A0-6A5B-4558-BEC9-BA979E98AAB4}"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733F1294-C0C3-4F89-A4A0-F2C7F1B29B19}"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37BEE1A0-6A5B-4558-BEC9-BA979E98AAB4}"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33F1294-C0C3-4F89-A4A0-F2C7F1B29B19}"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37BEE1A0-6A5B-4558-BEC9-BA979E98AAB4}"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33F1294-C0C3-4F89-A4A0-F2C7F1B29B19}"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BEE1A0-6A5B-4558-BEC9-BA979E98AAB4}"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3F1294-C0C3-4F89-A4A0-F2C7F1B29B19}"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5" name="Rectangle 5">
            <a:hlinkClick r:id="" action="ppaction://noaction"/>
          </p:cNvPr>
          <p:cNvSpPr>
            <a:spLocks noChangeArrowheads="1"/>
          </p:cNvSpPr>
          <p:nvPr/>
        </p:nvSpPr>
        <p:spPr bwMode="auto">
          <a:xfrm>
            <a:off x="1657350" y="366713"/>
            <a:ext cx="9144000" cy="369332"/>
          </a:xfrm>
          <a:prstGeom prst="rect">
            <a:avLst/>
          </a:prstGeom>
          <a:noFill/>
          <a:ln w="12700">
            <a:noFill/>
            <a:miter lim="800000"/>
            <a:headEnd type="none" w="sm" len="sm"/>
            <a:tailEnd type="none" w="sm" len="sm"/>
          </a:ln>
        </p:spPr>
        <p:txBody>
          <a:bodyPr>
            <a:spAutoFit/>
          </a:bodyPr>
          <a:lstStyle/>
          <a:p>
            <a:r>
              <a:rPr lang="nl-NL" dirty="0" smtClean="0"/>
              <a:t>Onderzoek naar een soap</a:t>
            </a:r>
            <a:endParaRPr lang="nl-NL" dirty="0"/>
          </a:p>
        </p:txBody>
      </p:sp>
      <p:sp>
        <p:nvSpPr>
          <p:cNvPr id="6" name="Text Box 6"/>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7" name="AutoShape 7"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AutoShape 8"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9" name="Text Box 10"/>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10" name="Rectangle 11"/>
          <p:cNvSpPr>
            <a:spLocks noChangeArrowheads="1"/>
          </p:cNvSpPr>
          <p:nvPr/>
        </p:nvSpPr>
        <p:spPr bwMode="auto">
          <a:xfrm>
            <a:off x="7772400" y="1066800"/>
            <a:ext cx="228600" cy="5791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1" name="Picture 19"/>
          <p:cNvPicPr>
            <a:picLocks noChangeAspect="1" noChangeArrowheads="1"/>
          </p:cNvPicPr>
          <p:nvPr/>
        </p:nvPicPr>
        <p:blipFill>
          <a:blip r:embed="rId2" cstate="print"/>
          <a:srcRect/>
          <a:stretch>
            <a:fillRect/>
          </a:stretch>
        </p:blipFill>
        <p:spPr bwMode="auto">
          <a:xfrm>
            <a:off x="2438400" y="3352800"/>
            <a:ext cx="6477000" cy="3297238"/>
          </a:xfrm>
          <a:prstGeom prst="rect">
            <a:avLst/>
          </a:prstGeom>
          <a:noFill/>
          <a:ln w="12700">
            <a:noFill/>
            <a:miter lim="800000"/>
            <a:headEnd type="none" w="sm" len="sm"/>
            <a:tailEnd type="none" w="sm" len="sm"/>
          </a:ln>
        </p:spPr>
      </p:pic>
      <p:sp>
        <p:nvSpPr>
          <p:cNvPr id="12" name="Text Box 20"/>
          <p:cNvSpPr txBox="1">
            <a:spLocks noChangeArrowheads="1"/>
          </p:cNvSpPr>
          <p:nvPr/>
        </p:nvSpPr>
        <p:spPr bwMode="auto">
          <a:xfrm>
            <a:off x="304800" y="1447800"/>
            <a:ext cx="8534400" cy="5162550"/>
          </a:xfrm>
          <a:prstGeom prst="rect">
            <a:avLst/>
          </a:prstGeom>
          <a:noFill/>
          <a:ln w="12700">
            <a:noFill/>
            <a:miter lim="800000"/>
            <a:headEnd type="none" w="sm" len="sm"/>
            <a:tailEnd type="none" w="sm" len="sm"/>
          </a:ln>
        </p:spPr>
        <p:txBody>
          <a:bodyPr>
            <a:spAutoFit/>
          </a:bodyPr>
          <a:lstStyle/>
          <a:p>
            <a:pPr>
              <a:spcBef>
                <a:spcPct val="50000"/>
              </a:spcBef>
            </a:pPr>
            <a:r>
              <a:rPr lang="nl-NL" sz="1300">
                <a:cs typeface="Arial" pitchFamily="34" charset="0"/>
              </a:rPr>
              <a:t>Een goed idee is goud waard en wordt daarom graag geïmiteerd. Dat gebeurt niet alleen met covers en samples. Ook makers van films, televisieprogramma's en boeken maken jacht op de formule die succes garandeert. Voor de consument betekent dit vaak meer van hetzelfde.</a:t>
            </a:r>
            <a:endParaRPr lang="nl-NL" sz="1300"/>
          </a:p>
          <a:p>
            <a:pPr>
              <a:spcBef>
                <a:spcPct val="50000"/>
              </a:spcBef>
            </a:pPr>
            <a:r>
              <a:rPr lang="nl-NL" sz="1300">
                <a:cs typeface="Arial" pitchFamily="34" charset="0"/>
              </a:rPr>
              <a:t>Nederland zou te klein zijn de productie van een dagelijkse soap. Toen echter de soap G</a:t>
            </a:r>
            <a:r>
              <a:rPr lang="nl-NL" sz="1300" i="1">
                <a:cs typeface="Arial" pitchFamily="34" charset="0"/>
              </a:rPr>
              <a:t>oede Tijden, Slechte Tijden</a:t>
            </a:r>
            <a:r>
              <a:rPr lang="nl-NL" sz="1300">
                <a:cs typeface="Arial" pitchFamily="34" charset="0"/>
              </a:rPr>
              <a:t> een van de best bekeken programma's werd, volgde al snel een tweede: </a:t>
            </a:r>
            <a:r>
              <a:rPr lang="nl-NL" sz="1300" i="1">
                <a:cs typeface="Arial" pitchFamily="34" charset="0"/>
              </a:rPr>
              <a:t>onderweg naar morgen</a:t>
            </a:r>
            <a:r>
              <a:rPr lang="nl-NL" sz="1300" b="1">
                <a:cs typeface="Arial" pitchFamily="34" charset="0"/>
              </a:rPr>
              <a:t>. </a:t>
            </a:r>
            <a:endParaRPr lang="en-US" sz="1300" b="1">
              <a:cs typeface="Arial" pitchFamily="34" charset="0"/>
            </a:endParaRPr>
          </a:p>
          <a:p>
            <a:pPr>
              <a:spcBef>
                <a:spcPct val="50000"/>
              </a:spcBef>
            </a:pPr>
            <a:endParaRPr lang="nl-NL" sz="1300"/>
          </a:p>
          <a:p>
            <a:pPr>
              <a:spcBef>
                <a:spcPct val="50000"/>
              </a:spcBef>
            </a:pPr>
            <a:r>
              <a:rPr lang="nl-NL" sz="1300" b="1">
                <a:cs typeface="Arial" pitchFamily="34" charset="0"/>
              </a:rPr>
              <a:t>Waarom wordt een bepaalde soap een succes of een flop?  </a:t>
            </a:r>
            <a:r>
              <a:rPr lang="en-US" sz="1300" b="1">
                <a:cs typeface="Arial" pitchFamily="34" charset="0"/>
              </a:rPr>
              <a:t>                                                                                                         </a:t>
            </a:r>
            <a:r>
              <a:rPr lang="nl-NL" sz="1300">
                <a:cs typeface="Arial" pitchFamily="34" charset="0"/>
              </a:rPr>
              <a:t>Jij gaat daar onderzoek naar doen.</a:t>
            </a:r>
            <a:endParaRPr lang="nl-NL" sz="1300"/>
          </a:p>
          <a:p>
            <a:pPr>
              <a:spcBef>
                <a:spcPct val="50000"/>
              </a:spcBef>
            </a:pPr>
            <a:endParaRPr lang="en-US" sz="1300"/>
          </a:p>
          <a:p>
            <a:pPr>
              <a:spcBef>
                <a:spcPct val="50000"/>
              </a:spcBef>
            </a:pPr>
            <a:endParaRPr lang="en-US" sz="1300"/>
          </a:p>
          <a:p>
            <a:pPr>
              <a:spcBef>
                <a:spcPct val="50000"/>
              </a:spcBef>
            </a:pPr>
            <a:endParaRPr lang="en-US" sz="1300"/>
          </a:p>
          <a:p>
            <a:pPr>
              <a:spcBef>
                <a:spcPct val="50000"/>
              </a:spcBef>
            </a:pPr>
            <a:endParaRPr lang="en-US" sz="1300"/>
          </a:p>
          <a:p>
            <a:pPr>
              <a:spcBef>
                <a:spcPct val="50000"/>
              </a:spcBef>
            </a:pPr>
            <a:endParaRPr lang="en-US" sz="1300"/>
          </a:p>
          <a:p>
            <a:pPr>
              <a:spcBef>
                <a:spcPct val="50000"/>
              </a:spcBef>
            </a:pPr>
            <a:endParaRPr lang="en-US" sz="1300"/>
          </a:p>
          <a:p>
            <a:pPr>
              <a:spcBef>
                <a:spcPct val="50000"/>
              </a:spcBef>
            </a:pPr>
            <a:endParaRPr lang="en-US" sz="1300"/>
          </a:p>
          <a:p>
            <a:pPr>
              <a:spcBef>
                <a:spcPct val="50000"/>
              </a:spcBef>
            </a:pPr>
            <a:endParaRPr lang="en-US" sz="1300" b="1" u="sng">
              <a:cs typeface="Arial" pitchFamily="34" charset="0"/>
            </a:endParaRPr>
          </a:p>
          <a:p>
            <a:pPr>
              <a:spcBef>
                <a:spcPct val="50000"/>
              </a:spcBef>
            </a:pPr>
            <a:r>
              <a:rPr lang="nl-NL" sz="1300" b="1" u="sng">
                <a:cs typeface="Arial" pitchFamily="34" charset="0"/>
              </a:rPr>
              <a:t>Wat heb je nodig?</a:t>
            </a:r>
            <a:r>
              <a:rPr lang="en-US" sz="1300" b="1" u="sng">
                <a:cs typeface="Arial" pitchFamily="34" charset="0"/>
              </a:rPr>
              <a:t>                                                                                                                                            </a:t>
            </a:r>
            <a:r>
              <a:rPr lang="nl-NL" sz="1300">
                <a:cs typeface="Arial" pitchFamily="34" charset="0"/>
              </a:rPr>
              <a:t>Televisiegids/ krant, televisie, pen en papier.</a:t>
            </a:r>
            <a:endParaRPr lang="nl-NL" sz="1300"/>
          </a:p>
          <a:p>
            <a:pPr>
              <a:spcBef>
                <a:spcPct val="50000"/>
              </a:spcBef>
            </a:pPr>
            <a:endParaRPr lang="nl-NL" sz="1300"/>
          </a:p>
        </p:txBody>
      </p:sp>
      <p:pic>
        <p:nvPicPr>
          <p:cNvPr id="13" name="Picture 22">
            <a:hlinkClick r:id="" action="ppaction://noaction"/>
          </p:cNvPr>
          <p:cNvPicPr>
            <a:picLocks noChangeArrowheads="1"/>
          </p:cNvPicPr>
          <p:nvPr/>
        </p:nvPicPr>
        <p:blipFill>
          <a:blip r:embed="rId3"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4" name="Rectangle 23"/>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5" name="AutoShape 24">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6" name="Rectangle 25">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7" name="AutoShape 26">
            <a:hlinkClick r:id="" action="ppaction://noaction" highlightClick="1"/>
          </p:cNvPr>
          <p:cNvSpPr>
            <a:spLocks noChangeArrowheads="1"/>
          </p:cNvSpPr>
          <p:nvPr/>
        </p:nvSpPr>
        <p:spPr bwMode="auto">
          <a:xfrm>
            <a:off x="7086600" y="152400"/>
            <a:ext cx="457200" cy="381000"/>
          </a:xfrm>
          <a:prstGeom prst="actionButtonDocumen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8" name="Rectangle 27">
            <a:hlinkClick r:id="" action="ppaction://noaction"/>
          </p:cNvPr>
          <p:cNvSpPr>
            <a:spLocks noChangeArrowheads="1"/>
          </p:cNvSpPr>
          <p:nvPr/>
        </p:nvSpPr>
        <p:spPr bwMode="auto">
          <a:xfrm>
            <a:off x="6858000" y="533400"/>
            <a:ext cx="1219200" cy="246863"/>
          </a:xfrm>
          <a:prstGeom prst="rect">
            <a:avLst/>
          </a:prstGeom>
          <a:noFill/>
          <a:ln w="9525">
            <a:noFill/>
            <a:miter lim="800000"/>
            <a:headEnd/>
            <a:tailEnd/>
          </a:ln>
        </p:spPr>
        <p:txBody>
          <a:bodyPr lIns="92075" tIns="46038" rIns="92075" bIns="46038">
            <a:spAutoFit/>
          </a:bodyPr>
          <a:lstStyle/>
          <a:p>
            <a:pPr>
              <a:spcBef>
                <a:spcPct val="50000"/>
              </a:spcBef>
            </a:pPr>
            <a:r>
              <a:rPr lang="en-US" sz="1000"/>
              <a:t>  voorbeeld</a:t>
            </a:r>
            <a:endParaRPr lang="nl-NL" sz="1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pic>
        <p:nvPicPr>
          <p:cNvPr id="3" name="Picture 3">
            <a:hlinkClick r:id="" action="ppaction://noaction"/>
          </p:cNvPr>
          <p:cNvPicPr>
            <a:picLocks noChangeArrowheads="1"/>
          </p:cNvPicPr>
          <p:nvPr/>
        </p:nvPicPr>
        <p:blipFill>
          <a:blip r:embed="rId2" cstate="print"/>
          <a:srcRect/>
          <a:stretch>
            <a:fillRect/>
          </a:stretch>
        </p:blipFill>
        <p:spPr bwMode="auto">
          <a:xfrm>
            <a:off x="8301038" y="223838"/>
            <a:ext cx="492125" cy="415925"/>
          </a:xfrm>
          <a:prstGeom prst="rect">
            <a:avLst/>
          </a:prstGeom>
          <a:noFill/>
          <a:ln w="9525">
            <a:noFill/>
            <a:miter lim="800000"/>
            <a:headEnd/>
            <a:tailEnd/>
          </a:ln>
        </p:spPr>
      </p:pic>
      <p:sp>
        <p:nvSpPr>
          <p:cNvPr id="4" name="Rectangle 4"/>
          <p:cNvSpPr>
            <a:spLocks noChangeArrowheads="1"/>
          </p:cNvSpPr>
          <p:nvPr/>
        </p:nvSpPr>
        <p:spPr bwMode="auto">
          <a:xfrm>
            <a:off x="8077200" y="6096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5" name="Rectangle 5">
            <a:hlinkClick r:id="" action="ppaction://noaction"/>
          </p:cNvPr>
          <p:cNvSpPr>
            <a:spLocks noChangeArrowheads="1"/>
          </p:cNvSpPr>
          <p:nvPr/>
        </p:nvSpPr>
        <p:spPr bwMode="auto">
          <a:xfrm>
            <a:off x="1657350" y="366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6" name="Text Box 6"/>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7" name="AutoShape 7"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AutoShape 8"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9" name="Text Box 9"/>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10" name="Rectangle 10"/>
          <p:cNvSpPr>
            <a:spLocks noChangeArrowheads="1"/>
          </p:cNvSpPr>
          <p:nvPr/>
        </p:nvSpPr>
        <p:spPr bwMode="auto">
          <a:xfrm>
            <a:off x="7772400" y="1066800"/>
            <a:ext cx="228600" cy="5791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1" name="Text Box 14"/>
          <p:cNvSpPr txBox="1">
            <a:spLocks noChangeArrowheads="1"/>
          </p:cNvSpPr>
          <p:nvPr/>
        </p:nvSpPr>
        <p:spPr bwMode="auto">
          <a:xfrm>
            <a:off x="-228600" y="6496050"/>
            <a:ext cx="9601200" cy="361950"/>
          </a:xfrm>
          <a:prstGeom prst="rect">
            <a:avLst/>
          </a:prstGeom>
          <a:solidFill>
            <a:srgbClr val="FFFF99"/>
          </a:solidFill>
          <a:ln w="9525">
            <a:solidFill>
              <a:srgbClr val="000000"/>
            </a:solidFill>
            <a:miter lim="800000"/>
            <a:headEnd/>
            <a:tailEnd/>
          </a:ln>
        </p:spPr>
        <p:txBody>
          <a:bodyPr/>
          <a:lstStyle/>
          <a:p>
            <a:pPr algn="ctr">
              <a:spcBef>
                <a:spcPct val="0"/>
              </a:spcBef>
            </a:pPr>
            <a:r>
              <a:rPr lang="nl-NL" sz="2000"/>
              <a:t>Soaps vergelijken</a:t>
            </a:r>
          </a:p>
        </p:txBody>
      </p:sp>
      <p:sp>
        <p:nvSpPr>
          <p:cNvPr id="12" name="Text Box 15"/>
          <p:cNvSpPr txBox="1">
            <a:spLocks noChangeArrowheads="1"/>
          </p:cNvSpPr>
          <p:nvPr/>
        </p:nvSpPr>
        <p:spPr bwMode="auto">
          <a:xfrm>
            <a:off x="304800" y="838200"/>
            <a:ext cx="8839200" cy="3708708"/>
          </a:xfrm>
          <a:prstGeom prst="rect">
            <a:avLst/>
          </a:prstGeom>
          <a:noFill/>
          <a:ln w="12700">
            <a:noFill/>
            <a:miter lim="800000"/>
            <a:headEnd type="none" w="sm" len="sm"/>
            <a:tailEnd type="none" w="sm" len="sm"/>
          </a:ln>
        </p:spPr>
        <p:txBody>
          <a:bodyPr>
            <a:spAutoFit/>
          </a:bodyPr>
          <a:lstStyle/>
          <a:p>
            <a:pPr>
              <a:spcBef>
                <a:spcPct val="50000"/>
              </a:spcBef>
            </a:pPr>
            <a:r>
              <a:rPr lang="nl-NL" sz="1300" b="1" u="sng">
                <a:cs typeface="Arial" pitchFamily="34" charset="0"/>
              </a:rPr>
              <a:t>Wat ga je doen?</a:t>
            </a:r>
            <a:r>
              <a:rPr lang="en-US" sz="1300" b="1" u="sng">
                <a:cs typeface="Arial" pitchFamily="34" charset="0"/>
              </a:rPr>
              <a:t>                                                                                                                                                                       </a:t>
            </a:r>
            <a:r>
              <a:rPr lang="nl-NL" sz="1300">
                <a:cs typeface="Arial" pitchFamily="34" charset="0"/>
              </a:rPr>
              <a:t>Je gaat twee soaps met elkaar vergelijken. Je bevindingen komen in een verslag te staan</a:t>
            </a:r>
            <a:r>
              <a:rPr lang="en-US" sz="1300">
                <a:cs typeface="Arial" pitchFamily="34" charset="0"/>
              </a:rPr>
              <a:t> </a:t>
            </a:r>
            <a:r>
              <a:rPr lang="nl-NL" sz="1300">
                <a:cs typeface="Arial" pitchFamily="34" charset="0"/>
              </a:rPr>
              <a:t>voordat je dat gaat doen moet je eerst een</a:t>
            </a:r>
            <a:r>
              <a:rPr lang="en-US" sz="1300">
                <a:cs typeface="Arial" pitchFamily="34" charset="0"/>
              </a:rPr>
              <a:t> </a:t>
            </a:r>
            <a:r>
              <a:rPr lang="nl-NL" sz="1300">
                <a:cs typeface="Arial" pitchFamily="34" charset="0"/>
              </a:rPr>
              <a:t>lijstje maken met daarop minimaal 10 eisen waaraan een soap volgens jou moet voldoen om een groot publiek te trekken. Inventariseer welke soaps er op een doordeweekse dag staan</a:t>
            </a:r>
            <a:r>
              <a:rPr lang="en-US" sz="1300">
                <a:cs typeface="Arial" pitchFamily="34" charset="0"/>
              </a:rPr>
              <a:t> </a:t>
            </a:r>
            <a:r>
              <a:rPr lang="nl-NL" sz="1300">
                <a:cs typeface="Arial" pitchFamily="34" charset="0"/>
              </a:rPr>
              <a:t>geprogrammeerd.</a:t>
            </a:r>
            <a:r>
              <a:rPr lang="en-US" sz="1300">
                <a:cs typeface="Arial" pitchFamily="34" charset="0"/>
              </a:rPr>
              <a:t>                                                                  </a:t>
            </a:r>
            <a:r>
              <a:rPr lang="nl-NL" sz="1300">
                <a:cs typeface="Arial" pitchFamily="34" charset="0"/>
              </a:rPr>
              <a:t> Maak daarbij gebruik van een televisiegids of krant.</a:t>
            </a:r>
            <a:endParaRPr lang="nl-NL" sz="1300"/>
          </a:p>
          <a:p>
            <a:pPr>
              <a:spcBef>
                <a:spcPct val="50000"/>
              </a:spcBef>
            </a:pPr>
            <a:r>
              <a:rPr lang="nl-NL" sz="1300">
                <a:cs typeface="Arial" pitchFamily="34" charset="0"/>
              </a:rPr>
              <a:t> </a:t>
            </a:r>
            <a:endParaRPr lang="nl-NL" sz="1300"/>
          </a:p>
          <a:p>
            <a:pPr>
              <a:spcBef>
                <a:spcPct val="50000"/>
              </a:spcBef>
            </a:pPr>
            <a:r>
              <a:rPr lang="nl-NL" sz="1300" b="1" u="sng">
                <a:cs typeface="Arial" pitchFamily="34" charset="0"/>
              </a:rPr>
              <a:t>Hoe ga je te werk?</a:t>
            </a:r>
            <a:r>
              <a:rPr lang="en-US" sz="1300" b="1" u="sng">
                <a:cs typeface="Arial" pitchFamily="34" charset="0"/>
              </a:rPr>
              <a:t>                                                                                                                                                                       </a:t>
            </a:r>
            <a:r>
              <a:rPr lang="nl-NL" sz="1300">
                <a:cs typeface="Arial" pitchFamily="34" charset="0"/>
              </a:rPr>
              <a:t>Kies twee afleveringen van verschillende soaps uit; bekijk deze en vergelijk ze met elkaar. Neem ze eventueel op zodat je bepaalde scènes opnieuw kunt bekijken.  </a:t>
            </a:r>
            <a:r>
              <a:rPr lang="en-US" sz="1300">
                <a:cs typeface="Arial" pitchFamily="34" charset="0"/>
              </a:rPr>
              <a:t>                                                                                                                                           </a:t>
            </a:r>
            <a:r>
              <a:rPr lang="nl-NL" sz="1300">
                <a:cs typeface="Arial" pitchFamily="34" charset="0"/>
              </a:rPr>
              <a:t>Wat zijn de overeenkomsten?</a:t>
            </a:r>
            <a:r>
              <a:rPr lang="en-US" sz="1300">
                <a:cs typeface="Arial" pitchFamily="34" charset="0"/>
              </a:rPr>
              <a:t>                                                                                                                                                          </a:t>
            </a:r>
            <a:r>
              <a:rPr lang="nl-NL" sz="1300">
                <a:cs typeface="Arial" pitchFamily="34" charset="0"/>
              </a:rPr>
              <a:t>Let daarbij bijvoorbeeld op: </a:t>
            </a:r>
            <a:r>
              <a:rPr lang="nl-NL" sz="1300" i="1">
                <a:cs typeface="Arial" pitchFamily="34" charset="0"/>
              </a:rPr>
              <a:t>de personages, de verwikkelingen, het tempo,</a:t>
            </a:r>
            <a:r>
              <a:rPr lang="en-US" sz="1300" i="1">
                <a:cs typeface="Arial" pitchFamily="34" charset="0"/>
              </a:rPr>
              <a:t> </a:t>
            </a:r>
            <a:r>
              <a:rPr lang="nl-NL" sz="1300" i="1">
                <a:cs typeface="Arial" pitchFamily="34" charset="0"/>
              </a:rPr>
              <a:t>de opbouw,  het decor en de kleding</a:t>
            </a:r>
            <a:r>
              <a:rPr lang="nl-NL" sz="1300">
                <a:cs typeface="Arial" pitchFamily="34" charset="0"/>
              </a:rPr>
              <a:t>.  </a:t>
            </a:r>
            <a:r>
              <a:rPr lang="en-US" sz="1300">
                <a:cs typeface="Arial" pitchFamily="34" charset="0"/>
              </a:rPr>
              <a:t>                                  </a:t>
            </a:r>
            <a:r>
              <a:rPr lang="nl-NL" sz="1300">
                <a:cs typeface="Arial" pitchFamily="34" charset="0"/>
              </a:rPr>
              <a:t>En wat zijn de verschillen?</a:t>
            </a:r>
            <a:endParaRPr lang="nl-NL" sz="1300"/>
          </a:p>
          <a:p>
            <a:pPr>
              <a:spcBef>
                <a:spcPct val="50000"/>
              </a:spcBef>
            </a:pPr>
            <a:r>
              <a:rPr lang="nl-NL" sz="1300">
                <a:cs typeface="Arial" pitchFamily="34" charset="0"/>
              </a:rPr>
              <a:t>Voldoet de soap aan de 10 eisen die jij hebt geformuleerd?</a:t>
            </a:r>
            <a:endParaRPr lang="nl-NL" sz="1300"/>
          </a:p>
          <a:p>
            <a:pPr>
              <a:spcBef>
                <a:spcPct val="50000"/>
              </a:spcBef>
            </a:pPr>
            <a:endParaRPr lang="nl-NL" sz="1300"/>
          </a:p>
          <a:p>
            <a:pPr>
              <a:spcBef>
                <a:spcPct val="50000"/>
              </a:spcBef>
            </a:pPr>
            <a:r>
              <a:rPr lang="nl-NL" sz="1300" b="1" u="sng"/>
              <a:t>Verwerk je bevindingen tot een overzichtelijk schema.</a:t>
            </a:r>
            <a:r>
              <a:rPr lang="nl-NL"/>
              <a:t> </a:t>
            </a:r>
          </a:p>
        </p:txBody>
      </p:sp>
      <p:pic>
        <p:nvPicPr>
          <p:cNvPr id="13" name="Picture 20"/>
          <p:cNvPicPr>
            <a:picLocks noChangeAspect="1" noChangeArrowheads="1"/>
          </p:cNvPicPr>
          <p:nvPr/>
        </p:nvPicPr>
        <p:blipFill>
          <a:blip r:embed="rId3" cstate="print"/>
          <a:srcRect/>
          <a:stretch>
            <a:fillRect/>
          </a:stretch>
        </p:blipFill>
        <p:spPr bwMode="auto">
          <a:xfrm>
            <a:off x="5257800" y="3505200"/>
            <a:ext cx="3398838" cy="2709863"/>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205</Words>
  <Application>Microsoft Office PowerPoint</Application>
  <PresentationFormat>Diavoorstelling (4:3)</PresentationFormat>
  <Paragraphs>25</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2013-10-04T08:18:15Z</dcterms:created>
  <dcterms:modified xsi:type="dcterms:W3CDTF">2013-10-04T08:19:46Z</dcterms:modified>
</cp:coreProperties>
</file>