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1ACA484D-4E19-41E8-92A6-E8939E390475}"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ACA484D-4E19-41E8-92A6-E8939E390475}"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ACA484D-4E19-41E8-92A6-E8939E390475}"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ACA484D-4E19-41E8-92A6-E8939E390475}"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ACA484D-4E19-41E8-92A6-E8939E390475}"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ACA484D-4E19-41E8-92A6-E8939E390475}"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ACA484D-4E19-41E8-92A6-E8939E390475}"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ACA484D-4E19-41E8-92A6-E8939E390475}"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ACA484D-4E19-41E8-92A6-E8939E390475}"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ACA484D-4E19-41E8-92A6-E8939E390475}"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ACA484D-4E19-41E8-92A6-E8939E390475}"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4362FE9-5C9B-4DB3-8B34-E29D359D3574}"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A484D-4E19-41E8-92A6-E8939E390475}"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362FE9-5C9B-4DB3-8B34-E29D359D3574}"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1"/>
          <p:cNvPicPr>
            <a:picLocks noChangeAspect="1" noChangeArrowheads="1"/>
          </p:cNvPicPr>
          <p:nvPr/>
        </p:nvPicPr>
        <p:blipFill>
          <a:blip r:embed="rId2" cstate="print"/>
          <a:srcRect/>
          <a:stretch>
            <a:fillRect/>
          </a:stretch>
        </p:blipFill>
        <p:spPr bwMode="auto">
          <a:xfrm>
            <a:off x="7391400" y="2057400"/>
            <a:ext cx="1893888" cy="4800600"/>
          </a:xfrm>
          <a:prstGeom prst="rect">
            <a:avLst/>
          </a:prstGeom>
          <a:noFill/>
          <a:ln w="12700">
            <a:noFill/>
            <a:miter lim="800000"/>
            <a:headEnd type="none" w="sm" len="sm"/>
            <a:tailEnd type="none" w="sm" len="sm"/>
          </a:ln>
        </p:spPr>
      </p:pic>
      <p:sp>
        <p:nvSpPr>
          <p:cNvPr id="5"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9"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0" name="Picture 7">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1"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2"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7"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8"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1"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22" name="Picture 20"/>
          <p:cNvPicPr>
            <a:picLocks noChangeAspect="1" noChangeArrowheads="1"/>
          </p:cNvPicPr>
          <p:nvPr/>
        </p:nvPicPr>
        <p:blipFill>
          <a:blip r:embed="rId4" cstate="print"/>
          <a:srcRect/>
          <a:stretch>
            <a:fillRect/>
          </a:stretch>
        </p:blipFill>
        <p:spPr bwMode="auto">
          <a:xfrm>
            <a:off x="2362200" y="0"/>
            <a:ext cx="4370388" cy="877888"/>
          </a:xfrm>
          <a:prstGeom prst="rect">
            <a:avLst/>
          </a:prstGeom>
          <a:noFill/>
          <a:ln w="12700">
            <a:noFill/>
            <a:miter lim="800000"/>
            <a:headEnd type="none" w="sm" len="sm"/>
            <a:tailEnd type="none" w="sm" len="sm"/>
          </a:ln>
        </p:spPr>
      </p:pic>
      <p:sp>
        <p:nvSpPr>
          <p:cNvPr id="23" name="Text Box 22"/>
          <p:cNvSpPr txBox="1">
            <a:spLocks noChangeArrowheads="1"/>
          </p:cNvSpPr>
          <p:nvPr/>
        </p:nvSpPr>
        <p:spPr bwMode="auto">
          <a:xfrm>
            <a:off x="228600" y="1143000"/>
            <a:ext cx="8915400" cy="5262979"/>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Wat ga je doen?</a:t>
            </a:r>
            <a:r>
              <a:rPr lang="en-US" sz="1400" b="1" u="sng">
                <a:cs typeface="Arial" pitchFamily="34" charset="0"/>
              </a:rPr>
              <a:t/>
            </a:r>
            <a:br>
              <a:rPr lang="en-US" sz="1400" b="1" u="sng">
                <a:cs typeface="Arial" pitchFamily="34" charset="0"/>
              </a:rPr>
            </a:br>
            <a:r>
              <a:rPr lang="nl-NL" sz="1400">
                <a:cs typeface="Arial" pitchFamily="34" charset="0"/>
              </a:rPr>
              <a:t>Je gaat foto’s maken van drie verschillende producten, je gaat er reclame voor maken, zodat het in een tijdschrift geplaatst kan worden.</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Een fototoestel, een fotorolletje (12 foto’s), digitale</a:t>
            </a:r>
            <a:r>
              <a:rPr lang="en-US" sz="1400">
                <a:cs typeface="Arial" pitchFamily="34" charset="0"/>
              </a:rPr>
              <a:t> </a:t>
            </a:r>
            <a:r>
              <a:rPr lang="nl-NL" sz="1400">
                <a:cs typeface="Arial" pitchFamily="34" charset="0"/>
              </a:rPr>
              <a:t>fotocamera, lijm, schaar, papier, tijdschriften.</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Je gaat eerst in een aantal tijdschriften bladeren</a:t>
            </a:r>
            <a:r>
              <a:rPr lang="en-US" sz="1400">
                <a:cs typeface="Arial" pitchFamily="34" charset="0"/>
              </a:rPr>
              <a:t> </a:t>
            </a:r>
            <a:r>
              <a:rPr lang="nl-NL" sz="1400">
                <a:cs typeface="Arial" pitchFamily="34" charset="0"/>
              </a:rPr>
              <a:t>op zoek naar reclamefoto’s. </a:t>
            </a:r>
            <a:r>
              <a:rPr lang="en-US" sz="1400">
                <a:cs typeface="Arial" pitchFamily="34" charset="0"/>
              </a:rPr>
              <a:t/>
            </a:r>
            <a:br>
              <a:rPr lang="en-US" sz="1400">
                <a:cs typeface="Arial" pitchFamily="34" charset="0"/>
              </a:rPr>
            </a:br>
            <a:r>
              <a:rPr lang="nl-NL" sz="1400">
                <a:cs typeface="Arial" pitchFamily="34" charset="0"/>
              </a:rPr>
              <a:t>Let er wel op dat je</a:t>
            </a:r>
            <a:r>
              <a:rPr lang="en-US" sz="1400">
                <a:cs typeface="Arial" pitchFamily="34" charset="0"/>
              </a:rPr>
              <a:t> </a:t>
            </a:r>
            <a:r>
              <a:rPr lang="nl-NL" sz="1400">
                <a:cs typeface="Arial" pitchFamily="34" charset="0"/>
              </a:rPr>
              <a:t>duidelijke reclamefoto’s van het product uitzoekt. </a:t>
            </a:r>
            <a:r>
              <a:rPr lang="en-US" sz="1400">
                <a:cs typeface="Arial" pitchFamily="34" charset="0"/>
              </a:rPr>
              <a:t/>
            </a:r>
            <a:br>
              <a:rPr lang="en-US" sz="1400">
                <a:cs typeface="Arial" pitchFamily="34" charset="0"/>
              </a:rPr>
            </a:br>
            <a:r>
              <a:rPr lang="nl-NL" sz="1400">
                <a:cs typeface="Arial" pitchFamily="34" charset="0"/>
              </a:rPr>
              <a:t>Bekijk deze aandachtig, hoe de foto’s genomen zijn,</a:t>
            </a:r>
            <a:r>
              <a:rPr lang="en-US" sz="1400">
                <a:cs typeface="Arial" pitchFamily="34" charset="0"/>
              </a:rPr>
              <a:t> </a:t>
            </a:r>
            <a:r>
              <a:rPr lang="nl-NL" sz="1400">
                <a:cs typeface="Arial" pitchFamily="34" charset="0"/>
              </a:rPr>
              <a:t>van welk standpunt enz. </a:t>
            </a:r>
            <a:r>
              <a:rPr lang="en-US" sz="1400">
                <a:cs typeface="Arial" pitchFamily="34" charset="0"/>
              </a:rPr>
              <a:t/>
            </a:r>
            <a:br>
              <a:rPr lang="en-US" sz="1400">
                <a:cs typeface="Arial" pitchFamily="34" charset="0"/>
              </a:rPr>
            </a:br>
            <a:r>
              <a:rPr lang="nl-NL" sz="1400">
                <a:cs typeface="Arial" pitchFamily="34" charset="0"/>
              </a:rPr>
              <a:t>Je kan namelijk kiezen</a:t>
            </a:r>
            <a:r>
              <a:rPr lang="en-US" sz="1400">
                <a:cs typeface="Arial" pitchFamily="34" charset="0"/>
              </a:rPr>
              <a:t> </a:t>
            </a:r>
            <a:r>
              <a:rPr lang="nl-NL" sz="1400">
                <a:cs typeface="Arial" pitchFamily="34" charset="0"/>
              </a:rPr>
              <a:t>om een foto vanuit verschillende hoeken te nemen.</a:t>
            </a:r>
            <a:r>
              <a:rPr lang="en-US" sz="1400">
                <a:cs typeface="Arial" pitchFamily="34" charset="0"/>
              </a:rPr>
              <a:t/>
            </a:r>
            <a:br>
              <a:rPr lang="en-US" sz="1400">
                <a:cs typeface="Arial" pitchFamily="34" charset="0"/>
              </a:rPr>
            </a:br>
            <a:r>
              <a:rPr lang="nl-NL" sz="1400">
                <a:cs typeface="Arial" pitchFamily="34" charset="0"/>
              </a:rPr>
              <a:t>Je zoekt drie verschillende producten uit waarover je graag reclame wilt gaan maken.</a:t>
            </a:r>
            <a:r>
              <a:rPr lang="en-US" sz="1400">
                <a:cs typeface="Arial" pitchFamily="34" charset="0"/>
              </a:rPr>
              <a:t/>
            </a:r>
            <a:br>
              <a:rPr lang="en-US" sz="1400">
                <a:cs typeface="Arial" pitchFamily="34" charset="0"/>
              </a:rPr>
            </a:br>
            <a:r>
              <a:rPr lang="nl-NL" sz="1400">
                <a:cs typeface="Arial" pitchFamily="34" charset="0"/>
              </a:rPr>
              <a:t>Dat kunnen hele eenvoudige producten zijn;</a:t>
            </a:r>
            <a:r>
              <a:rPr lang="en-US" sz="1400">
                <a:cs typeface="Arial" pitchFamily="34" charset="0"/>
              </a:rPr>
              <a:t> </a:t>
            </a:r>
            <a:r>
              <a:rPr lang="fr-FR" sz="1400">
                <a:cs typeface="Arial" pitchFamily="34" charset="0"/>
              </a:rPr>
              <a:t>een fles shampoo, auto, parfum, brommer, etc.</a:t>
            </a:r>
            <a:br>
              <a:rPr lang="fr-FR" sz="1400">
                <a:cs typeface="Arial" pitchFamily="34" charset="0"/>
              </a:rPr>
            </a:br>
            <a:r>
              <a:rPr lang="nl-NL" sz="1400">
                <a:cs typeface="Arial" pitchFamily="34" charset="0"/>
              </a:rPr>
              <a:t>Maak nu foto’s van die</a:t>
            </a:r>
            <a:r>
              <a:rPr lang="nl-NL" sz="1400" b="1">
                <a:cs typeface="Arial" pitchFamily="34" charset="0"/>
              </a:rPr>
              <a:t> drie </a:t>
            </a:r>
            <a:r>
              <a:rPr lang="nl-NL" sz="1400">
                <a:cs typeface="Arial" pitchFamily="34" charset="0"/>
              </a:rPr>
              <a:t>verschillende producten.</a:t>
            </a:r>
            <a:r>
              <a:rPr lang="en-US" sz="1400">
                <a:cs typeface="Arial" pitchFamily="34" charset="0"/>
              </a:rPr>
              <a:t> </a:t>
            </a:r>
            <a:r>
              <a:rPr lang="nl-NL" sz="1400">
                <a:cs typeface="Arial" pitchFamily="34" charset="0"/>
              </a:rPr>
              <a:t>Neem de foto van dichtbij, let er dan </a:t>
            </a:r>
            <a:r>
              <a:rPr lang="en-US" sz="1400">
                <a:cs typeface="Arial" pitchFamily="34" charset="0"/>
              </a:rPr>
              <a:t/>
            </a:r>
            <a:br>
              <a:rPr lang="en-US" sz="1400">
                <a:cs typeface="Arial" pitchFamily="34" charset="0"/>
              </a:rPr>
            </a:br>
            <a:r>
              <a:rPr lang="nl-NL" sz="1400">
                <a:cs typeface="Arial" pitchFamily="34" charset="0"/>
              </a:rPr>
              <a:t>wel op dat de foto scherp moet blijven.</a:t>
            </a:r>
            <a:r>
              <a:rPr lang="en-US" sz="1400">
                <a:cs typeface="Arial" pitchFamily="34" charset="0"/>
              </a:rPr>
              <a:t> </a:t>
            </a:r>
            <a:r>
              <a:rPr lang="nl-NL" sz="1400">
                <a:cs typeface="Arial" pitchFamily="34" charset="0"/>
              </a:rPr>
              <a:t>Maak de foto’s uit verschillende hoeken. </a:t>
            </a:r>
            <a:r>
              <a:rPr lang="en-US" sz="1400">
                <a:cs typeface="Arial" pitchFamily="34" charset="0"/>
              </a:rPr>
              <a:t/>
            </a:r>
            <a:br>
              <a:rPr lang="en-US" sz="1400">
                <a:cs typeface="Arial" pitchFamily="34" charset="0"/>
              </a:rPr>
            </a:br>
            <a:r>
              <a:rPr lang="nl-NL" sz="1400">
                <a:cs typeface="Arial" pitchFamily="34" charset="0"/>
              </a:rPr>
              <a:t>Denk aan de achtergrond!</a:t>
            </a:r>
            <a:r>
              <a:rPr lang="en-US" sz="1400">
                <a:cs typeface="Arial" pitchFamily="34" charset="0"/>
              </a:rPr>
              <a:t> </a:t>
            </a:r>
            <a:r>
              <a:rPr lang="nl-NL" sz="1400">
                <a:cs typeface="Arial" pitchFamily="34" charset="0"/>
              </a:rPr>
              <a:t>Zet het product ergens neer met een neutrale achtergrond. </a:t>
            </a:r>
            <a:r>
              <a:rPr lang="en-US" sz="1400">
                <a:cs typeface="Arial" pitchFamily="34" charset="0"/>
              </a:rPr>
              <a:t/>
            </a:r>
            <a:br>
              <a:rPr lang="en-US" sz="1400">
                <a:cs typeface="Arial" pitchFamily="34" charset="0"/>
              </a:rPr>
            </a:br>
            <a:r>
              <a:rPr lang="nl-NL" sz="1400">
                <a:cs typeface="Arial" pitchFamily="34" charset="0"/>
              </a:rPr>
              <a:t>Hang er een doek achter, zodat er niet van alles op de foto staat (wat je niet wilt). </a:t>
            </a:r>
            <a:r>
              <a:rPr lang="en-US" sz="1400">
                <a:cs typeface="Arial" pitchFamily="34" charset="0"/>
              </a:rPr>
              <a:t/>
            </a:r>
            <a:br>
              <a:rPr lang="en-US" sz="1400">
                <a:cs typeface="Arial" pitchFamily="34" charset="0"/>
              </a:rPr>
            </a:br>
            <a:r>
              <a:rPr lang="nl-NL" sz="1400">
                <a:cs typeface="Arial" pitchFamily="34" charset="0"/>
              </a:rPr>
              <a:t>Als je de foto’s hebt laten afdrukken (glans, normaal formaat)</a:t>
            </a:r>
            <a:r>
              <a:rPr lang="en-US" sz="1400">
                <a:cs typeface="Arial" pitchFamily="34" charset="0"/>
              </a:rPr>
              <a:t> </a:t>
            </a:r>
            <a:r>
              <a:rPr lang="nl-NL" sz="1400">
                <a:cs typeface="Arial" pitchFamily="34" charset="0"/>
              </a:rPr>
              <a:t>zoek je de beste foto van het </a:t>
            </a:r>
            <a:r>
              <a:rPr lang="en-US" sz="1400">
                <a:cs typeface="Arial" pitchFamily="34" charset="0"/>
              </a:rPr>
              <a:t/>
            </a:r>
            <a:br>
              <a:rPr lang="en-US" sz="1400">
                <a:cs typeface="Arial" pitchFamily="34" charset="0"/>
              </a:rPr>
            </a:br>
            <a:r>
              <a:rPr lang="nl-NL" sz="1400">
                <a:cs typeface="Arial" pitchFamily="34" charset="0"/>
              </a:rPr>
              <a:t>product uit waar je reclame voor gaat maken.</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a:cs typeface="Arial" pitchFamily="34" charset="0"/>
              </a:rPr>
              <a:t>Bedenk een pakkende tekst bij het product,  zodat mensen die jouw reclame foto zien meteen </a:t>
            </a:r>
            <a:r>
              <a:rPr lang="en-US" sz="1400">
                <a:cs typeface="Arial" pitchFamily="34" charset="0"/>
              </a:rPr>
              <a:t/>
            </a:r>
            <a:br>
              <a:rPr lang="en-US" sz="1400">
                <a:cs typeface="Arial" pitchFamily="34" charset="0"/>
              </a:rPr>
            </a:br>
            <a:r>
              <a:rPr lang="nl-NL" sz="1400">
                <a:cs typeface="Arial" pitchFamily="34" charset="0"/>
              </a:rPr>
              <a:t>het product willen gaan kopen. </a:t>
            </a:r>
            <a:r>
              <a:rPr lang="nl-NL" sz="1400"/>
              <a:t>De foto plak je op een A4tje. Maak een passende achtergrond, </a:t>
            </a:r>
            <a:br>
              <a:rPr lang="nl-NL" sz="1400"/>
            </a:br>
            <a:r>
              <a:rPr lang="nl-NL" sz="1400"/>
              <a:t>met daarbij de zelf verzonnen tekst.  De rest van de foto’s lever je in.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6" name="Picture 16"/>
          <p:cNvPicPr>
            <a:picLocks noChangeAspect="1" noChangeArrowheads="1"/>
          </p:cNvPicPr>
          <p:nvPr/>
        </p:nvPicPr>
        <p:blipFill>
          <a:blip r:embed="rId3" cstate="print"/>
          <a:srcRect/>
          <a:stretch>
            <a:fillRect/>
          </a:stretch>
        </p:blipFill>
        <p:spPr bwMode="auto">
          <a:xfrm>
            <a:off x="2590800" y="0"/>
            <a:ext cx="4048125" cy="858838"/>
          </a:xfrm>
          <a:prstGeom prst="rect">
            <a:avLst/>
          </a:prstGeom>
          <a:noFill/>
          <a:ln w="12700">
            <a:noFill/>
            <a:miter lim="800000"/>
            <a:headEnd type="none" w="sm" len="sm"/>
            <a:tailEnd type="none" w="sm" len="sm"/>
          </a:ln>
        </p:spPr>
      </p:pic>
      <p:sp>
        <p:nvSpPr>
          <p:cNvPr id="17" name="Text Box 17"/>
          <p:cNvSpPr txBox="1">
            <a:spLocks noChangeArrowheads="1"/>
          </p:cNvSpPr>
          <p:nvPr/>
        </p:nvSpPr>
        <p:spPr bwMode="auto">
          <a:xfrm>
            <a:off x="152400" y="990600"/>
            <a:ext cx="8763000" cy="5863144"/>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Reclamefotografie: </a:t>
            </a:r>
            <a:r>
              <a:rPr lang="nl-NL" sz="1400">
                <a:cs typeface="Arial" pitchFamily="34" charset="0"/>
              </a:rPr>
              <a:t> </a:t>
            </a:r>
            <a:r>
              <a:rPr lang="en-US" sz="1400">
                <a:cs typeface="Arial" pitchFamily="34" charset="0"/>
              </a:rPr>
              <a:t/>
            </a:r>
            <a:br>
              <a:rPr lang="en-US" sz="1400">
                <a:cs typeface="Arial" pitchFamily="34" charset="0"/>
              </a:rPr>
            </a:br>
            <a:r>
              <a:rPr lang="nl-NL" sz="1400">
                <a:cs typeface="Arial" pitchFamily="34" charset="0"/>
              </a:rPr>
              <a:t>Voor het goed verkopen van je producten is reclame noodzakelijk.</a:t>
            </a:r>
            <a:r>
              <a:rPr lang="en-US" sz="1400">
                <a:cs typeface="Arial" pitchFamily="34" charset="0"/>
              </a:rPr>
              <a:t> </a:t>
            </a:r>
            <a:r>
              <a:rPr lang="nl-NL" sz="1400">
                <a:cs typeface="Arial" pitchFamily="34" charset="0"/>
              </a:rPr>
              <a:t>Een mooie foto en een goede tekst kan mensen overtuigen hoe goed het product is. Een reclamefoto moet duidelijk zijn, de klant moet  meteen aan het product kunnen zien wat het is.</a:t>
            </a:r>
            <a:r>
              <a:rPr lang="en-US" sz="1400">
                <a:cs typeface="Arial" pitchFamily="34" charset="0"/>
              </a:rPr>
              <a:t/>
            </a:r>
            <a:br>
              <a:rPr lang="en-US" sz="1400">
                <a:cs typeface="Arial" pitchFamily="34" charset="0"/>
              </a:rPr>
            </a:br>
            <a:r>
              <a:rPr lang="nl-NL" sz="1400">
                <a:cs typeface="Arial" pitchFamily="34" charset="0"/>
              </a:rPr>
              <a:t>Het mooiste is een fototoestel met een zoomlens. Het product kan dan aardig dichtbij gefotografeerd worden.</a:t>
            </a:r>
            <a:r>
              <a:rPr lang="en-US" sz="1400">
                <a:cs typeface="Arial" pitchFamily="34" charset="0"/>
              </a:rPr>
              <a:t> </a:t>
            </a:r>
            <a:r>
              <a:rPr lang="nl-NL" sz="1400">
                <a:cs typeface="Arial" pitchFamily="34" charset="0"/>
              </a:rPr>
              <a:t>Als je met verschillende afstanden gaat fotograferen, krijg je te maken met verschillende </a:t>
            </a:r>
            <a:r>
              <a:rPr lang="nl-NL" sz="1400" b="1">
                <a:cs typeface="Arial" pitchFamily="34" charset="0"/>
              </a:rPr>
              <a:t>perspectieven</a:t>
            </a:r>
            <a:r>
              <a:rPr lang="nl-NL" sz="1400">
                <a:cs typeface="Arial" pitchFamily="34" charset="0"/>
              </a:rPr>
              <a:t>. </a:t>
            </a:r>
            <a:endParaRPr lang="nl-NL" sz="1400" b="1">
              <a:latin typeface="Kids" charset="0"/>
            </a:endParaRPr>
          </a:p>
          <a:p>
            <a:pPr>
              <a:spcBef>
                <a:spcPct val="50000"/>
              </a:spcBef>
            </a:pPr>
            <a:r>
              <a:rPr lang="nl-NL" sz="1400">
                <a:cs typeface="Arial" pitchFamily="34" charset="0"/>
              </a:rPr>
              <a:t>De cameraperspectieven hebben te maken met de hoogte waarop, en de hoek waaronder, het fototoestel tijdens het maken van de foto gehouden wordt. </a:t>
            </a:r>
            <a:endParaRPr lang="nl-NL" sz="1400" b="1">
              <a:latin typeface="Kids" charset="0"/>
            </a:endParaRPr>
          </a:p>
          <a:p>
            <a:pPr>
              <a:spcBef>
                <a:spcPct val="50000"/>
              </a:spcBef>
            </a:pPr>
            <a:r>
              <a:rPr lang="nl-NL" sz="1400">
                <a:cs typeface="Arial" pitchFamily="34" charset="0"/>
              </a:rPr>
              <a:t> </a:t>
            </a:r>
            <a:endParaRPr lang="nl-NL" sz="1400" b="1">
              <a:latin typeface="Kids" charset="0"/>
            </a:endParaRPr>
          </a:p>
          <a:p>
            <a:pPr>
              <a:spcBef>
                <a:spcPct val="50000"/>
              </a:spcBef>
            </a:pPr>
            <a:r>
              <a:rPr lang="nl-NL" sz="1400">
                <a:cs typeface="Arial" pitchFamily="34" charset="0"/>
              </a:rPr>
              <a:t> </a:t>
            </a:r>
            <a:endParaRPr lang="nl-NL" sz="1400" b="1">
              <a:latin typeface="Kids" charset="0"/>
            </a:endParaRPr>
          </a:p>
          <a:p>
            <a:pPr>
              <a:spcBef>
                <a:spcPct val="50000"/>
              </a:spcBef>
            </a:pPr>
            <a:r>
              <a:rPr lang="nl-NL" sz="1400" b="1">
                <a:cs typeface="Arial" pitchFamily="34" charset="0"/>
              </a:rPr>
              <a:t> </a:t>
            </a:r>
            <a:endParaRPr lang="nl-NL" sz="1400" b="1">
              <a:latin typeface="Kids" charset="0"/>
            </a:endParaRPr>
          </a:p>
          <a:p>
            <a:pPr>
              <a:spcBef>
                <a:spcPct val="50000"/>
              </a:spcBef>
            </a:pPr>
            <a:r>
              <a:rPr lang="nl-NL" sz="1400"/>
              <a:t/>
            </a:r>
            <a:br>
              <a:rPr lang="nl-NL" sz="1400"/>
            </a:br>
            <a:r>
              <a:rPr lang="nl-NL" sz="1400" b="1">
                <a:cs typeface="Arial" pitchFamily="34" charset="0"/>
              </a:rPr>
              <a:t> </a:t>
            </a:r>
            <a:endParaRPr lang="nl-NL" sz="1400" b="1">
              <a:latin typeface="Kids" charset="0"/>
            </a:endParaRPr>
          </a:p>
          <a:p>
            <a:pPr>
              <a:spcBef>
                <a:spcPct val="50000"/>
              </a:spcBef>
            </a:pPr>
            <a:r>
              <a:rPr lang="nl-NL" sz="1400" b="1">
                <a:cs typeface="Arial" pitchFamily="34" charset="0"/>
              </a:rPr>
              <a:t> </a:t>
            </a:r>
            <a:endParaRPr lang="nl-NL" sz="1400" b="1">
              <a:latin typeface="Kids" charset="0"/>
            </a:endParaRPr>
          </a:p>
          <a:p>
            <a:pPr>
              <a:spcBef>
                <a:spcPct val="50000"/>
              </a:spcBef>
            </a:pPr>
            <a:r>
              <a:rPr lang="nl-NL" sz="1400" b="1">
                <a:cs typeface="Arial" pitchFamily="34" charset="0"/>
              </a:rPr>
              <a:t> </a:t>
            </a:r>
            <a:endParaRPr lang="nl-NL" sz="1400" b="1">
              <a:latin typeface="Kids" charset="0"/>
            </a:endParaRPr>
          </a:p>
          <a:p>
            <a:pPr>
              <a:spcBef>
                <a:spcPct val="50000"/>
              </a:spcBef>
            </a:pPr>
            <a:r>
              <a:rPr lang="nl-NL" sz="1400" b="1">
                <a:cs typeface="Arial" pitchFamily="34" charset="0"/>
              </a:rPr>
              <a:t> </a:t>
            </a:r>
            <a:endParaRPr lang="nl-NL" sz="1400" b="1">
              <a:latin typeface="Kids" charset="0"/>
            </a:endParaRPr>
          </a:p>
          <a:p>
            <a:pPr>
              <a:spcBef>
                <a:spcPct val="50000"/>
              </a:spcBef>
            </a:pPr>
            <a:r>
              <a:rPr lang="nl-NL" sz="1400" b="1">
                <a:cs typeface="Arial" pitchFamily="34" charset="0"/>
              </a:rPr>
              <a:t>Neutraal perspectief: </a:t>
            </a:r>
            <a:r>
              <a:rPr lang="en-US" sz="1400">
                <a:cs typeface="Arial" pitchFamily="34" charset="0"/>
              </a:rPr>
              <a:t>t</a:t>
            </a:r>
            <a:r>
              <a:rPr lang="nl-NL" sz="1400">
                <a:cs typeface="Arial" pitchFamily="34" charset="0"/>
              </a:rPr>
              <a:t>ijdens het maken van de foto wordt het fototoestel op oog- of borsthoogte gehouden. </a:t>
            </a:r>
            <a:endParaRPr lang="nl-NL" sz="1400" b="1">
              <a:latin typeface="Kids" charset="0"/>
            </a:endParaRPr>
          </a:p>
          <a:p>
            <a:pPr>
              <a:spcBef>
                <a:spcPct val="50000"/>
              </a:spcBef>
            </a:pPr>
            <a:r>
              <a:rPr lang="nl-NL" sz="1400" b="1">
                <a:cs typeface="Arial" pitchFamily="34" charset="0"/>
              </a:rPr>
              <a:t>Vogelperspectief:</a:t>
            </a:r>
            <a:r>
              <a:rPr lang="nl-NL" sz="1400">
                <a:cs typeface="Arial" pitchFamily="34" charset="0"/>
              </a:rPr>
              <a:t> </a:t>
            </a:r>
            <a:r>
              <a:rPr lang="en-US" sz="1400">
                <a:cs typeface="Arial" pitchFamily="34" charset="0"/>
              </a:rPr>
              <a:t>h</a:t>
            </a:r>
            <a:r>
              <a:rPr lang="nl-NL" sz="1400">
                <a:cs typeface="Arial" pitchFamily="34" charset="0"/>
              </a:rPr>
              <a:t>et camera standpunt is hoog, bijvoorbeeld op een ladder, een toren, een brug. </a:t>
            </a:r>
            <a:r>
              <a:rPr lang="en-US" sz="1400">
                <a:cs typeface="Arial" pitchFamily="34" charset="0"/>
              </a:rPr>
              <a:t/>
            </a:r>
            <a:br>
              <a:rPr lang="en-US" sz="1400">
                <a:cs typeface="Arial" pitchFamily="34" charset="0"/>
              </a:rPr>
            </a:br>
            <a:r>
              <a:rPr lang="en-US" sz="1400">
                <a:cs typeface="Arial" pitchFamily="34" charset="0"/>
              </a:rPr>
              <a:t>                               </a:t>
            </a:r>
            <a:r>
              <a:rPr lang="nl-NL" sz="1400">
                <a:cs typeface="Arial" pitchFamily="34" charset="0"/>
              </a:rPr>
              <a:t>Je kijkt neer op het product. </a:t>
            </a:r>
            <a:endParaRPr lang="nl-NL" sz="1400" b="1">
              <a:latin typeface="Kids" charset="0"/>
            </a:endParaRPr>
          </a:p>
          <a:p>
            <a:pPr>
              <a:spcBef>
                <a:spcPct val="50000"/>
              </a:spcBef>
            </a:pPr>
            <a:r>
              <a:rPr lang="nl-NL" sz="1400" b="1"/>
              <a:t>Kikkerperspectief:</a:t>
            </a:r>
            <a:r>
              <a:rPr lang="nl-NL" sz="1400"/>
              <a:t> nu is het camera standpunt laag, dicht bij de grond. Je richt het fototoestel van laag naar </a:t>
            </a:r>
            <a:r>
              <a:rPr lang="en-US" sz="1400"/>
              <a:t/>
            </a:r>
            <a:br>
              <a:rPr lang="en-US" sz="1400"/>
            </a:br>
            <a:r>
              <a:rPr lang="en-US" sz="1400"/>
              <a:t>                                </a:t>
            </a:r>
            <a:r>
              <a:rPr lang="nl-NL" sz="1400"/>
              <a:t>omhoog. De objecten worden indrukwekkend of bedreigend.</a:t>
            </a:r>
            <a:r>
              <a:rPr lang="nl-NL"/>
              <a:t> </a:t>
            </a:r>
          </a:p>
        </p:txBody>
      </p:sp>
      <p:pic>
        <p:nvPicPr>
          <p:cNvPr id="18" name="Picture 18"/>
          <p:cNvPicPr>
            <a:picLocks noChangeAspect="1" noChangeArrowheads="1"/>
          </p:cNvPicPr>
          <p:nvPr/>
        </p:nvPicPr>
        <p:blipFill>
          <a:blip r:embed="rId4" cstate="print"/>
          <a:srcRect/>
          <a:stretch>
            <a:fillRect/>
          </a:stretch>
        </p:blipFill>
        <p:spPr bwMode="auto">
          <a:xfrm>
            <a:off x="1219200" y="3048000"/>
            <a:ext cx="2819400" cy="2174875"/>
          </a:xfrm>
          <a:prstGeom prst="rect">
            <a:avLst/>
          </a:prstGeom>
          <a:noFill/>
          <a:ln w="12700">
            <a:noFill/>
            <a:miter lim="800000"/>
            <a:headEnd type="none" w="sm" len="sm"/>
            <a:tailEnd type="none" w="sm" len="sm"/>
          </a:ln>
        </p:spPr>
      </p:pic>
      <p:pic>
        <p:nvPicPr>
          <p:cNvPr id="19" name="Picture 19"/>
          <p:cNvPicPr>
            <a:picLocks noChangeAspect="1" noChangeArrowheads="1"/>
          </p:cNvPicPr>
          <p:nvPr/>
        </p:nvPicPr>
        <p:blipFill>
          <a:blip r:embed="rId5" cstate="print"/>
          <a:srcRect/>
          <a:stretch>
            <a:fillRect/>
          </a:stretch>
        </p:blipFill>
        <p:spPr bwMode="auto">
          <a:xfrm>
            <a:off x="4191000" y="3048000"/>
            <a:ext cx="3970338" cy="2187575"/>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Words>
  <Application>Microsoft Office PowerPoint</Application>
  <PresentationFormat>Diavoorstelling (4:3)</PresentationFormat>
  <Paragraphs>16</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2013-10-04T11:34:53Z</dcterms:created>
  <dcterms:modified xsi:type="dcterms:W3CDTF">2013-10-04T11:35:33Z</dcterms:modified>
</cp:coreProperties>
</file>