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171" y="-8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75AAA2C8-D910-41E0-A79F-643A9ECC5E6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3573AD5-B0E6-4341-8E68-D49C7941E037}"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5AAA2C8-D910-41E0-A79F-643A9ECC5E6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3573AD5-B0E6-4341-8E68-D49C7941E037}"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5AAA2C8-D910-41E0-A79F-643A9ECC5E6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3573AD5-B0E6-4341-8E68-D49C7941E037}"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75AAA2C8-D910-41E0-A79F-643A9ECC5E6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3573AD5-B0E6-4341-8E68-D49C7941E037}"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75AAA2C8-D910-41E0-A79F-643A9ECC5E62}"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03573AD5-B0E6-4341-8E68-D49C7941E037}"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75AAA2C8-D910-41E0-A79F-643A9ECC5E62}"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3573AD5-B0E6-4341-8E68-D49C7941E037}"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75AAA2C8-D910-41E0-A79F-643A9ECC5E62}"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03573AD5-B0E6-4341-8E68-D49C7941E037}"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75AAA2C8-D910-41E0-A79F-643A9ECC5E62}"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03573AD5-B0E6-4341-8E68-D49C7941E037}"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75AAA2C8-D910-41E0-A79F-643A9ECC5E62}"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03573AD5-B0E6-4341-8E68-D49C7941E037}"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5AAA2C8-D910-41E0-A79F-643A9ECC5E62}"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3573AD5-B0E6-4341-8E68-D49C7941E037}"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75AAA2C8-D910-41E0-A79F-643A9ECC5E62}"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03573AD5-B0E6-4341-8E68-D49C7941E037}"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AAA2C8-D910-41E0-A79F-643A9ECC5E62}"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573AD5-B0E6-4341-8E68-D49C7941E037}"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5" name="Picture 3">
            <a:hlinkClick r:id="" action="ppaction://noaction"/>
          </p:cNvPr>
          <p:cNvPicPr>
            <a:picLocks noChangeArrowheads="1"/>
          </p:cNvPicPr>
          <p:nvPr/>
        </p:nvPicPr>
        <p:blipFill>
          <a:blip r:embed="rId2" cstate="print"/>
          <a:srcRect/>
          <a:stretch>
            <a:fillRect/>
          </a:stretch>
        </p:blipFill>
        <p:spPr bwMode="auto">
          <a:xfrm>
            <a:off x="8458200" y="152400"/>
            <a:ext cx="492125" cy="415925"/>
          </a:xfrm>
          <a:prstGeom prst="rect">
            <a:avLst/>
          </a:prstGeom>
          <a:noFill/>
          <a:ln w="9525">
            <a:noFill/>
            <a:miter lim="800000"/>
            <a:headEnd/>
            <a:tailEnd/>
          </a:ln>
        </p:spPr>
      </p:pic>
      <p:sp>
        <p:nvSpPr>
          <p:cNvPr id="6" name="Rectangle 4"/>
          <p:cNvSpPr>
            <a:spLocks noChangeArrowheads="1"/>
          </p:cNvSpPr>
          <p:nvPr/>
        </p:nvSpPr>
        <p:spPr bwMode="auto">
          <a:xfrm>
            <a:off x="82296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7" name="Text Box 6"/>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8" name="AutoShape 7"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9" name="AutoShape 8"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10" name="Text Box 9"/>
          <p:cNvSpPr txBox="1">
            <a:spLocks noChangeArrowheads="1"/>
          </p:cNvSpPr>
          <p:nvPr/>
        </p:nvSpPr>
        <p:spPr bwMode="auto">
          <a:xfrm>
            <a:off x="4419600" y="3124200"/>
            <a:ext cx="45720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11" name="Rectangle 10"/>
          <p:cNvSpPr>
            <a:spLocks noChangeArrowheads="1"/>
          </p:cNvSpPr>
          <p:nvPr/>
        </p:nvSpPr>
        <p:spPr bwMode="auto">
          <a:xfrm>
            <a:off x="1957388" y="17192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1"/>
          <p:cNvSpPr>
            <a:spLocks noChangeArrowheads="1"/>
          </p:cNvSpPr>
          <p:nvPr/>
        </p:nvSpPr>
        <p:spPr bwMode="auto">
          <a:xfrm>
            <a:off x="2900363" y="17716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AutoShape 12">
            <a:hlinkClick r:id="" action="ppaction://noaction" highlightClick="1"/>
          </p:cNvPr>
          <p:cNvSpPr>
            <a:spLocks noChangeArrowheads="1"/>
          </p:cNvSpPr>
          <p:nvPr/>
        </p:nvSpPr>
        <p:spPr bwMode="auto">
          <a:xfrm>
            <a:off x="77724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4" name="Rectangle 13">
            <a:hlinkClick r:id="" action="ppaction://hlinkshowjump?jump=nextslide"/>
          </p:cNvPr>
          <p:cNvSpPr>
            <a:spLocks noChangeArrowheads="1"/>
          </p:cNvSpPr>
          <p:nvPr/>
        </p:nvSpPr>
        <p:spPr bwMode="auto">
          <a:xfrm>
            <a:off x="76962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pic>
        <p:nvPicPr>
          <p:cNvPr id="15" name="Picture 16"/>
          <p:cNvPicPr>
            <a:picLocks noChangeAspect="1" noChangeArrowheads="1"/>
          </p:cNvPicPr>
          <p:nvPr/>
        </p:nvPicPr>
        <p:blipFill>
          <a:blip r:embed="rId3" cstate="print"/>
          <a:srcRect/>
          <a:stretch>
            <a:fillRect/>
          </a:stretch>
        </p:blipFill>
        <p:spPr bwMode="auto">
          <a:xfrm>
            <a:off x="2819400" y="0"/>
            <a:ext cx="3570288" cy="1550988"/>
          </a:xfrm>
          <a:prstGeom prst="rect">
            <a:avLst/>
          </a:prstGeom>
          <a:noFill/>
          <a:ln w="12700">
            <a:noFill/>
            <a:miter lim="800000"/>
            <a:headEnd type="none" w="sm" len="sm"/>
            <a:tailEnd type="none" w="sm" len="sm"/>
          </a:ln>
        </p:spPr>
      </p:pic>
      <p:sp>
        <p:nvSpPr>
          <p:cNvPr id="16" name="Text Box 17"/>
          <p:cNvSpPr txBox="1">
            <a:spLocks noChangeArrowheads="1"/>
          </p:cNvSpPr>
          <p:nvPr/>
        </p:nvSpPr>
        <p:spPr bwMode="auto">
          <a:xfrm>
            <a:off x="228600" y="1828800"/>
            <a:ext cx="8915400" cy="5303838"/>
          </a:xfrm>
          <a:prstGeom prst="rect">
            <a:avLst/>
          </a:prstGeom>
          <a:noFill/>
          <a:ln w="12700">
            <a:noFill/>
            <a:miter lim="800000"/>
            <a:headEnd type="none" w="sm" len="sm"/>
            <a:tailEnd type="none" w="sm" len="sm"/>
          </a:ln>
        </p:spPr>
        <p:txBody>
          <a:bodyPr>
            <a:spAutoFit/>
          </a:bodyPr>
          <a:lstStyle/>
          <a:p>
            <a:pPr>
              <a:spcBef>
                <a:spcPct val="50000"/>
              </a:spcBef>
            </a:pPr>
            <a:r>
              <a:rPr lang="nl-NL" sz="1400" b="1" u="sng">
                <a:cs typeface="Arial" pitchFamily="34" charset="0"/>
              </a:rPr>
              <a:t>Wat heb je nodig?</a:t>
            </a:r>
            <a:r>
              <a:rPr lang="en-US" sz="1400" b="1" u="sng">
                <a:cs typeface="Arial" pitchFamily="34" charset="0"/>
              </a:rPr>
              <a:t/>
            </a:r>
            <a:br>
              <a:rPr lang="en-US" sz="1400" b="1" u="sng">
                <a:cs typeface="Arial" pitchFamily="34" charset="0"/>
              </a:rPr>
            </a:br>
            <a:r>
              <a:rPr lang="nl-NL" sz="1400">
                <a:cs typeface="Arial" pitchFamily="34" charset="0"/>
              </a:rPr>
              <a:t>Fotocamera met fotorolletje of digitale fotocamera, pen en papier.</a:t>
            </a:r>
            <a:endParaRPr lang="nl-NL" sz="1400"/>
          </a:p>
          <a:p>
            <a:pPr>
              <a:spcBef>
                <a:spcPct val="50000"/>
              </a:spcBef>
            </a:pPr>
            <a:r>
              <a:rPr lang="nl-NL" sz="1400">
                <a:cs typeface="Arial" pitchFamily="34" charset="0"/>
              </a:rPr>
              <a:t> </a:t>
            </a:r>
            <a:endParaRPr lang="nl-NL" sz="1400"/>
          </a:p>
          <a:p>
            <a:pPr>
              <a:spcBef>
                <a:spcPct val="50000"/>
              </a:spcBef>
            </a:pPr>
            <a:r>
              <a:rPr lang="nl-NL" sz="1400" b="1" u="sng">
                <a:cs typeface="Arial" pitchFamily="34" charset="0"/>
              </a:rPr>
              <a:t>Wat ga je doen?</a:t>
            </a:r>
            <a:r>
              <a:rPr lang="en-US" sz="1400" b="1" u="sng">
                <a:cs typeface="Arial" pitchFamily="34" charset="0"/>
              </a:rPr>
              <a:t/>
            </a:r>
            <a:br>
              <a:rPr lang="en-US" sz="1400" b="1" u="sng">
                <a:cs typeface="Arial" pitchFamily="34" charset="0"/>
              </a:rPr>
            </a:br>
            <a:r>
              <a:rPr lang="nl-NL" sz="1400">
                <a:cs typeface="Arial" pitchFamily="34" charset="0"/>
              </a:rPr>
              <a:t>Je gaat een bezoek brengen aan een galerie of atelier.</a:t>
            </a:r>
            <a:r>
              <a:rPr lang="en-US" sz="1400">
                <a:cs typeface="Arial" pitchFamily="34" charset="0"/>
              </a:rPr>
              <a:t> </a:t>
            </a:r>
            <a:r>
              <a:rPr lang="nl-NL" sz="1400">
                <a:cs typeface="Arial" pitchFamily="34" charset="0"/>
              </a:rPr>
              <a:t>Een </a:t>
            </a:r>
            <a:r>
              <a:rPr lang="nl-NL" sz="1400" b="1">
                <a:cs typeface="Arial" pitchFamily="34" charset="0"/>
              </a:rPr>
              <a:t>galerie </a:t>
            </a:r>
            <a:r>
              <a:rPr lang="nl-NL" sz="1400">
                <a:cs typeface="Arial" pitchFamily="34" charset="0"/>
              </a:rPr>
              <a:t>is een soort winkel (toonzaal) waar kunstwerken tentoongesteld staan. In een galerie is de kunstenaar zelf vaak niet aanwezig. Iemand anders vertelt over zijn of haar werk. Je kan daar altijd naar binnen zonder entreegeld te betalen.</a:t>
            </a:r>
            <a:r>
              <a:rPr lang="en-US" sz="1400">
                <a:cs typeface="Arial" pitchFamily="34" charset="0"/>
              </a:rPr>
              <a:t> </a:t>
            </a:r>
            <a:r>
              <a:rPr lang="nl-NL" sz="1400">
                <a:cs typeface="Arial" pitchFamily="34" charset="0"/>
              </a:rPr>
              <a:t>Bij een </a:t>
            </a:r>
            <a:r>
              <a:rPr lang="nl-NL" sz="1400" b="1">
                <a:cs typeface="Arial" pitchFamily="34" charset="0"/>
              </a:rPr>
              <a:t>atelier </a:t>
            </a:r>
            <a:r>
              <a:rPr lang="nl-NL" sz="1400">
                <a:cs typeface="Arial" pitchFamily="34" charset="0"/>
              </a:rPr>
              <a:t>kan je niet zomaar naar binnen. Je zult van te voren moeten informeren of je een kijkje mag komen nemen. Je zult dus eerst moeten bellen. Een atelier is een werkplaats (ruimte) waar de kunstenaar zijn kunstwerken maakt. Erg leuk om hier eens rond te kijken.</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Hoe ga je te werk?</a:t>
            </a:r>
            <a:r>
              <a:rPr lang="en-US" sz="1400" b="1" u="sng">
                <a:cs typeface="Arial" pitchFamily="34" charset="0"/>
              </a:rPr>
              <a:t/>
            </a:r>
            <a:br>
              <a:rPr lang="en-US" sz="1400" b="1" u="sng">
                <a:cs typeface="Arial" pitchFamily="34" charset="0"/>
              </a:rPr>
            </a:br>
            <a:r>
              <a:rPr lang="nl-NL" sz="1400">
                <a:cs typeface="Arial" pitchFamily="34" charset="0"/>
              </a:rPr>
              <a:t>Voordat je naar een atelier of galerie gaat moet je je goed voorbereiden.</a:t>
            </a:r>
            <a:r>
              <a:rPr lang="en-US" sz="1400">
                <a:cs typeface="Arial" pitchFamily="34" charset="0"/>
              </a:rPr>
              <a:t> </a:t>
            </a:r>
            <a:r>
              <a:rPr lang="nl-NL" sz="1400">
                <a:cs typeface="Arial" pitchFamily="34" charset="0"/>
              </a:rPr>
              <a:t>Zoals eerder gezegd: als je naar een atelier wilt </a:t>
            </a:r>
            <a:r>
              <a:rPr lang="nl-NL" sz="1400" u="sng">
                <a:cs typeface="Arial" pitchFamily="34" charset="0"/>
              </a:rPr>
              <a:t>moet</a:t>
            </a:r>
            <a:r>
              <a:rPr lang="nl-NL" sz="1400">
                <a:cs typeface="Arial" pitchFamily="34" charset="0"/>
              </a:rPr>
              <a:t> je eerst  telefonisch een afspraak maken!!</a:t>
            </a:r>
            <a:r>
              <a:rPr lang="en-US" sz="1400">
                <a:cs typeface="Arial" pitchFamily="34" charset="0"/>
              </a:rPr>
              <a:t> </a:t>
            </a:r>
            <a:r>
              <a:rPr lang="nl-NL" sz="1400">
                <a:cs typeface="Arial" pitchFamily="34" charset="0"/>
              </a:rPr>
              <a:t>Je gaat de galerie houder of kunstenaar (atelier) een aantal vragen stellen. Je verzint minimaal 5 vragen. Let er daarbij wel </a:t>
            </a:r>
            <a:r>
              <a:rPr lang="en-US" sz="1400">
                <a:cs typeface="Arial" pitchFamily="34" charset="0"/>
              </a:rPr>
              <a:t>o</a:t>
            </a:r>
            <a:r>
              <a:rPr lang="nl-NL" sz="1400">
                <a:cs typeface="Arial" pitchFamily="34" charset="0"/>
              </a:rPr>
              <a:t>p of je de kunstenaar interviewt (atelier) of de galeriehouder. Je kunt aan een galeriehouder niet vragen: "waarom heeft u dat materiaal gebruikt?" Je zult dan eerder vragen: "werkt de kunstenaar altijd met dit materiaal?".</a:t>
            </a:r>
            <a:r>
              <a:rPr lang="en-US" sz="1400">
                <a:cs typeface="Arial" pitchFamily="34" charset="0"/>
              </a:rPr>
              <a:t/>
            </a:r>
            <a:br>
              <a:rPr lang="en-US" sz="1400">
                <a:cs typeface="Arial" pitchFamily="34" charset="0"/>
              </a:rPr>
            </a:br>
            <a:r>
              <a:rPr lang="nl-NL" sz="1400">
                <a:cs typeface="Arial" pitchFamily="34" charset="0"/>
              </a:rPr>
              <a:t>De vragen die je gaat stellen  kunnen bijvoorbeeld gaan over: thema en materiaal. </a:t>
            </a:r>
            <a:r>
              <a:rPr lang="en-US" sz="1400">
                <a:cs typeface="Arial" pitchFamily="34" charset="0"/>
              </a:rPr>
              <a:t/>
            </a:r>
            <a:br>
              <a:rPr lang="en-US" sz="1400">
                <a:cs typeface="Arial" pitchFamily="34" charset="0"/>
              </a:rPr>
            </a:br>
            <a:r>
              <a:rPr lang="nl-NL" sz="1400">
                <a:cs typeface="Arial" pitchFamily="34" charset="0"/>
              </a:rPr>
              <a:t>Schrijf of typ deze vragen netjes uit. </a:t>
            </a:r>
            <a:endParaRPr lang="nl-NL" sz="1400"/>
          </a:p>
          <a:p>
            <a:pPr>
              <a:spcBef>
                <a:spcPct val="50000"/>
              </a:spcBef>
            </a:pPr>
            <a:r>
              <a:rPr lang="nl-NL" sz="1400">
                <a:cs typeface="Arial" pitchFamily="34" charset="0"/>
              </a:rPr>
              <a:t>Laat de vragen eerst even aan de docent zien!!</a:t>
            </a:r>
            <a:endParaRPr lang="nl-NL" sz="1400"/>
          </a:p>
          <a:p>
            <a:pPr>
              <a:spcBef>
                <a:spcPct val="50000"/>
              </a:spcBef>
            </a:pPr>
            <a:r>
              <a:rPr lang="nl-NL" sz="1400">
                <a:cs typeface="Arial" pitchFamily="34" charset="0"/>
              </a:rPr>
              <a:t> </a:t>
            </a:r>
            <a:endParaRPr lang="nl-NL" sz="1400"/>
          </a:p>
          <a:p>
            <a:pPr>
              <a:spcBef>
                <a:spcPct val="50000"/>
              </a:spcBef>
            </a:pPr>
            <a:r>
              <a:rPr lang="nl-NL" sz="1400">
                <a:cs typeface="Arial" pitchFamily="34" charset="0"/>
              </a:rPr>
              <a:t> </a:t>
            </a:r>
            <a:endParaRPr lang="nl-NL"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pic>
        <p:nvPicPr>
          <p:cNvPr id="3" name="Picture 3">
            <a:hlinkClick r:id="" action="ppaction://noaction"/>
          </p:cNvPr>
          <p:cNvPicPr>
            <a:picLocks noChangeArrowheads="1"/>
          </p:cNvPicPr>
          <p:nvPr/>
        </p:nvPicPr>
        <p:blipFill>
          <a:blip r:embed="rId2" cstate="print"/>
          <a:srcRect/>
          <a:stretch>
            <a:fillRect/>
          </a:stretch>
        </p:blipFill>
        <p:spPr bwMode="auto">
          <a:xfrm>
            <a:off x="8301038" y="223838"/>
            <a:ext cx="492125" cy="415925"/>
          </a:xfrm>
          <a:prstGeom prst="rect">
            <a:avLst/>
          </a:prstGeom>
          <a:noFill/>
          <a:ln w="9525">
            <a:noFill/>
            <a:miter lim="800000"/>
            <a:headEnd/>
            <a:tailEnd/>
          </a:ln>
        </p:spPr>
      </p:pic>
      <p:sp>
        <p:nvSpPr>
          <p:cNvPr id="4" name="Rectangle 4"/>
          <p:cNvSpPr>
            <a:spLocks noChangeArrowheads="1"/>
          </p:cNvSpPr>
          <p:nvPr/>
        </p:nvSpPr>
        <p:spPr bwMode="auto">
          <a:xfrm>
            <a:off x="8077200" y="6096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5" name="Text Box 5"/>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6"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7"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Rectangle 8"/>
          <p:cNvSpPr>
            <a:spLocks noChangeArrowheads="1"/>
          </p:cNvSpPr>
          <p:nvPr/>
        </p:nvSpPr>
        <p:spPr bwMode="auto">
          <a:xfrm>
            <a:off x="2857500" y="18478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9"/>
          <p:cNvSpPr>
            <a:spLocks noChangeArrowheads="1"/>
          </p:cNvSpPr>
          <p:nvPr/>
        </p:nvSpPr>
        <p:spPr bwMode="auto">
          <a:xfrm>
            <a:off x="2852738" y="21002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0"/>
          <p:cNvSpPr>
            <a:spLocks noChangeArrowheads="1"/>
          </p:cNvSpPr>
          <p:nvPr/>
        </p:nvSpPr>
        <p:spPr bwMode="auto">
          <a:xfrm>
            <a:off x="2905125" y="21812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3"/>
          <p:cNvSpPr>
            <a:spLocks noChangeArrowheads="1"/>
          </p:cNvSpPr>
          <p:nvPr/>
        </p:nvSpPr>
        <p:spPr bwMode="auto">
          <a:xfrm>
            <a:off x="3252788" y="21050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5"/>
          <p:cNvSpPr>
            <a:spLocks noChangeArrowheads="1"/>
          </p:cNvSpPr>
          <p:nvPr/>
        </p:nvSpPr>
        <p:spPr bwMode="auto">
          <a:xfrm>
            <a:off x="3467100" y="2043113"/>
            <a:ext cx="9144000" cy="369332"/>
          </a:xfrm>
          <a:prstGeom prst="rect">
            <a:avLst/>
          </a:prstGeom>
          <a:noFill/>
          <a:ln w="12700">
            <a:noFill/>
            <a:miter lim="800000"/>
            <a:headEnd type="none" w="sm" len="sm"/>
            <a:tailEnd type="none" w="sm" len="sm"/>
          </a:ln>
        </p:spPr>
        <p:txBody>
          <a:bodyPr>
            <a:spAutoFit/>
          </a:bodyPr>
          <a:lstStyle/>
          <a:p>
            <a:endParaRPr lang="nl-NL"/>
          </a:p>
        </p:txBody>
      </p:sp>
      <p:pic>
        <p:nvPicPr>
          <p:cNvPr id="13" name="Picture 19"/>
          <p:cNvPicPr>
            <a:picLocks noChangeAspect="1" noChangeArrowheads="1"/>
          </p:cNvPicPr>
          <p:nvPr/>
        </p:nvPicPr>
        <p:blipFill>
          <a:blip r:embed="rId3" cstate="print"/>
          <a:srcRect/>
          <a:stretch>
            <a:fillRect/>
          </a:stretch>
        </p:blipFill>
        <p:spPr bwMode="auto">
          <a:xfrm>
            <a:off x="2743200" y="0"/>
            <a:ext cx="3551238" cy="303213"/>
          </a:xfrm>
          <a:prstGeom prst="rect">
            <a:avLst/>
          </a:prstGeom>
          <a:noFill/>
          <a:ln w="12700">
            <a:noFill/>
            <a:miter lim="800000"/>
            <a:headEnd type="none" w="sm" len="sm"/>
            <a:tailEnd type="none" w="sm" len="sm"/>
          </a:ln>
        </p:spPr>
      </p:pic>
      <p:sp>
        <p:nvSpPr>
          <p:cNvPr id="14" name="Text Box 20"/>
          <p:cNvSpPr txBox="1">
            <a:spLocks noChangeArrowheads="1"/>
          </p:cNvSpPr>
          <p:nvPr/>
        </p:nvSpPr>
        <p:spPr bwMode="auto">
          <a:xfrm>
            <a:off x="152400" y="914400"/>
            <a:ext cx="8991600" cy="1277273"/>
          </a:xfrm>
          <a:prstGeom prst="rect">
            <a:avLst/>
          </a:prstGeom>
          <a:noFill/>
          <a:ln w="12700">
            <a:noFill/>
            <a:miter lim="800000"/>
            <a:headEnd type="none" w="sm" len="sm"/>
            <a:tailEnd type="none" w="sm" len="sm"/>
          </a:ln>
        </p:spPr>
        <p:txBody>
          <a:bodyPr>
            <a:spAutoFit/>
          </a:bodyPr>
          <a:lstStyle/>
          <a:p>
            <a:pPr>
              <a:spcBef>
                <a:spcPct val="50000"/>
              </a:spcBef>
            </a:pPr>
            <a:r>
              <a:rPr lang="nl-NL" sz="1400">
                <a:cs typeface="Arial" pitchFamily="34" charset="0"/>
              </a:rPr>
              <a:t>Naast de vragen (pen en papier) neem je ook een fototoestel mee. </a:t>
            </a:r>
            <a:r>
              <a:rPr lang="en-US" sz="1400">
                <a:cs typeface="Arial" pitchFamily="34" charset="0"/>
              </a:rPr>
              <a:t>J</a:t>
            </a:r>
            <a:r>
              <a:rPr lang="nl-NL" sz="1400">
                <a:cs typeface="Arial" pitchFamily="34" charset="0"/>
              </a:rPr>
              <a:t>e moet ook een aantal foto's maken. </a:t>
            </a:r>
            <a:r>
              <a:rPr lang="en-US" sz="1400">
                <a:cs typeface="Arial" pitchFamily="34" charset="0"/>
              </a:rPr>
              <a:t/>
            </a:r>
            <a:br>
              <a:rPr lang="en-US" sz="1400">
                <a:cs typeface="Arial" pitchFamily="34" charset="0"/>
              </a:rPr>
            </a:br>
            <a:r>
              <a:rPr lang="nl-NL" sz="1400">
                <a:cs typeface="Arial" pitchFamily="34" charset="0"/>
              </a:rPr>
              <a:t>Vraag eerst toestemming aan de galeriehouder of de kunstenaar (atelier). Als je geen foto's mag                                          maken of ze willen niet meewerken aan het interview, ga dan naar een andere galerie of atelier. Als je dit wilt voorkomen kun je het beste (altijd) eerst</a:t>
            </a:r>
            <a:r>
              <a:rPr lang="nl-NL" sz="1400" b="1">
                <a:cs typeface="Arial" pitchFamily="34" charset="0"/>
              </a:rPr>
              <a:t>  </a:t>
            </a:r>
            <a:r>
              <a:rPr lang="nl-NL" sz="1400">
                <a:cs typeface="Arial" pitchFamily="34" charset="0"/>
              </a:rPr>
              <a:t>even bellen. </a:t>
            </a:r>
            <a:r>
              <a:rPr lang="en-US" sz="1400">
                <a:cs typeface="Arial" pitchFamily="34" charset="0"/>
              </a:rPr>
              <a:t>J</a:t>
            </a:r>
            <a:r>
              <a:rPr lang="nl-NL" sz="1400">
                <a:cs typeface="Arial" pitchFamily="34" charset="0"/>
              </a:rPr>
              <a:t>e kan dan meteen vragen of ze mee willen werken.</a:t>
            </a:r>
            <a:endParaRPr lang="nl-NL" sz="1400"/>
          </a:p>
          <a:p>
            <a:pPr>
              <a:spcBef>
                <a:spcPct val="50000"/>
              </a:spcBef>
            </a:pPr>
            <a:endParaRPr lang="nl-NL" sz="1400"/>
          </a:p>
        </p:txBody>
      </p:sp>
      <p:sp>
        <p:nvSpPr>
          <p:cNvPr id="15" name="Text Box 21"/>
          <p:cNvSpPr txBox="1">
            <a:spLocks noChangeArrowheads="1"/>
          </p:cNvSpPr>
          <p:nvPr/>
        </p:nvSpPr>
        <p:spPr bwMode="auto">
          <a:xfrm>
            <a:off x="228600" y="2057400"/>
            <a:ext cx="8686800" cy="4801314"/>
          </a:xfrm>
          <a:prstGeom prst="rect">
            <a:avLst/>
          </a:prstGeom>
          <a:noFill/>
          <a:ln w="12700">
            <a:noFill/>
            <a:miter lim="800000"/>
            <a:headEnd type="none" w="sm" len="sm"/>
            <a:tailEnd type="none" w="sm" len="sm"/>
          </a:ln>
        </p:spPr>
        <p:txBody>
          <a:bodyPr>
            <a:spAutoFit/>
          </a:bodyPr>
          <a:lstStyle/>
          <a:p>
            <a:pPr marL="457200" indent="-457200">
              <a:spcBef>
                <a:spcPct val="50000"/>
              </a:spcBef>
              <a:buFont typeface="Wingdings" pitchFamily="2" charset="2"/>
              <a:buChar char="!"/>
            </a:pPr>
            <a:r>
              <a:rPr lang="nl-NL" sz="1400" b="1" u="sng">
                <a:cs typeface="Arial" pitchFamily="34" charset="0"/>
              </a:rPr>
              <a:t>Schrijf een kort verslag</a:t>
            </a:r>
            <a:r>
              <a:rPr lang="en-US" sz="1400" b="1" u="sng">
                <a:cs typeface="Arial" pitchFamily="34" charset="0"/>
              </a:rPr>
              <a:t/>
            </a:r>
            <a:br>
              <a:rPr lang="en-US" sz="1400" b="1" u="sng">
                <a:cs typeface="Arial" pitchFamily="34" charset="0"/>
              </a:rPr>
            </a:br>
            <a:r>
              <a:rPr lang="en-US" sz="1400">
                <a:cs typeface="Arial" pitchFamily="34" charset="0"/>
              </a:rPr>
              <a:t>J</a:t>
            </a:r>
            <a:r>
              <a:rPr lang="nl-NL" sz="1400">
                <a:cs typeface="Arial" pitchFamily="34" charset="0"/>
              </a:rPr>
              <a:t>e gaat een verslag schrijven over het bezoek. </a:t>
            </a:r>
            <a:r>
              <a:rPr lang="en-US" sz="1400">
                <a:cs typeface="Arial" pitchFamily="34" charset="0"/>
              </a:rPr>
              <a:t/>
            </a:r>
            <a:br>
              <a:rPr lang="en-US" sz="1400">
                <a:cs typeface="Arial" pitchFamily="34" charset="0"/>
              </a:rPr>
            </a:br>
            <a:r>
              <a:rPr lang="nl-NL" sz="1400">
                <a:cs typeface="Arial" pitchFamily="34" charset="0"/>
              </a:rPr>
              <a:t>Als je met zijn tweeën bent geweest schrijf je toch een eigen verslag.</a:t>
            </a:r>
            <a:r>
              <a:rPr lang="en-US" sz="1400">
                <a:cs typeface="Arial" pitchFamily="34" charset="0"/>
              </a:rPr>
              <a:t/>
            </a:r>
            <a:br>
              <a:rPr lang="en-US" sz="1400">
                <a:cs typeface="Arial" pitchFamily="34" charset="0"/>
              </a:rPr>
            </a:br>
            <a:r>
              <a:rPr lang="nl-NL" sz="1400">
                <a:cs typeface="Arial" pitchFamily="34" charset="0"/>
              </a:rPr>
              <a:t>Schrijf op naar welke galerie of atelier je bent geweest en met wie je hebt  gesproken. </a:t>
            </a:r>
            <a:r>
              <a:rPr lang="en-US" sz="1400">
                <a:cs typeface="Arial" pitchFamily="34" charset="0"/>
              </a:rPr>
              <a:t/>
            </a:r>
            <a:br>
              <a:rPr lang="en-US" sz="1400">
                <a:cs typeface="Arial" pitchFamily="34" charset="0"/>
              </a:rPr>
            </a:br>
            <a:r>
              <a:rPr lang="nl-NL" sz="1400">
                <a:cs typeface="Arial" pitchFamily="34" charset="0"/>
              </a:rPr>
              <a:t>In het verslag komen de vragen + antwoorden van het interview. </a:t>
            </a:r>
            <a:r>
              <a:rPr lang="en-US" sz="1400">
                <a:cs typeface="Arial" pitchFamily="34" charset="0"/>
              </a:rPr>
              <a:t/>
            </a:r>
            <a:br>
              <a:rPr lang="en-US" sz="1400">
                <a:cs typeface="Arial" pitchFamily="34" charset="0"/>
              </a:rPr>
            </a:br>
            <a:r>
              <a:rPr lang="nl-NL" sz="1400"/>
              <a:t>Geef antwoord op de volgende vragen:</a:t>
            </a:r>
            <a:r>
              <a:rPr lang="nl-NL" sz="1400">
                <a:cs typeface="Arial" pitchFamily="34" charset="0"/>
              </a:rPr>
              <a:t> </a:t>
            </a:r>
            <a:endParaRPr lang="en-US" sz="1400">
              <a:cs typeface="Arial" pitchFamily="34" charset="0"/>
            </a:endParaRPr>
          </a:p>
          <a:p>
            <a:pPr marL="457200" indent="-457200">
              <a:spcBef>
                <a:spcPct val="50000"/>
              </a:spcBef>
              <a:buFont typeface="Wingdings" pitchFamily="2" charset="2"/>
              <a:buChar char="!"/>
            </a:pPr>
            <a:endParaRPr lang="en-US" sz="1400">
              <a:cs typeface="Arial" pitchFamily="34" charset="0"/>
            </a:endParaRPr>
          </a:p>
          <a:p>
            <a:pPr marL="457200" indent="-457200">
              <a:spcBef>
                <a:spcPct val="50000"/>
              </a:spcBef>
              <a:buFont typeface="Wingdings" pitchFamily="2" charset="2"/>
              <a:buNone/>
            </a:pPr>
            <a:r>
              <a:rPr lang="en-US" sz="1400">
                <a:cs typeface="Arial" pitchFamily="34" charset="0"/>
              </a:rPr>
              <a:t>1) </a:t>
            </a:r>
            <a:r>
              <a:rPr lang="nl-NL" sz="1400">
                <a:cs typeface="Arial" pitchFamily="34" charset="0"/>
              </a:rPr>
              <a:t>Wat vind jij van het getoonde werk?  Waarom vind je dat?</a:t>
            </a:r>
            <a:endParaRPr lang="en-US" sz="1400">
              <a:cs typeface="Arial" pitchFamily="34" charset="0"/>
            </a:endParaRPr>
          </a:p>
          <a:p>
            <a:pPr marL="457200" indent="-457200">
              <a:spcBef>
                <a:spcPct val="50000"/>
              </a:spcBef>
            </a:pPr>
            <a:r>
              <a:rPr lang="nl-NL" sz="1400">
                <a:cs typeface="Arial" pitchFamily="34" charset="0"/>
              </a:rPr>
              <a:t>2) Waar gaat het werk over? </a:t>
            </a:r>
            <a:r>
              <a:rPr lang="nl-NL" sz="1400" b="1">
                <a:cs typeface="Arial" pitchFamily="34" charset="0"/>
              </a:rPr>
              <a:t>Wat denk jij?</a:t>
            </a:r>
            <a:endParaRPr lang="nl-NL" sz="1400"/>
          </a:p>
          <a:p>
            <a:pPr marL="457200" indent="-457200">
              <a:spcBef>
                <a:spcPct val="50000"/>
              </a:spcBef>
            </a:pPr>
            <a:r>
              <a:rPr lang="nl-NL" sz="1400">
                <a:cs typeface="Arial" pitchFamily="34" charset="0"/>
              </a:rPr>
              <a:t>3) Zou jij zo'n kunstwerk willen hebben? </a:t>
            </a:r>
            <a:r>
              <a:rPr lang="en-US" sz="1400">
                <a:cs typeface="Arial" pitchFamily="34" charset="0"/>
              </a:rPr>
              <a:t>Waarom wel of niet?</a:t>
            </a:r>
            <a:r>
              <a:rPr lang="nl-NL" sz="1400">
                <a:cs typeface="Arial" pitchFamily="34" charset="0"/>
              </a:rPr>
              <a:t> </a:t>
            </a:r>
            <a:r>
              <a:rPr lang="en-US" sz="1400">
                <a:cs typeface="Arial" pitchFamily="34" charset="0"/>
              </a:rPr>
              <a:t/>
            </a:r>
            <a:br>
              <a:rPr lang="en-US" sz="1400">
                <a:cs typeface="Arial" pitchFamily="34" charset="0"/>
              </a:rPr>
            </a:br>
            <a:r>
              <a:rPr lang="nl-NL" sz="1400">
                <a:cs typeface="Arial" pitchFamily="34" charset="0"/>
              </a:rPr>
              <a:t>·</a:t>
            </a:r>
            <a:r>
              <a:rPr lang="nl-NL" sz="1400"/>
              <a:t>    </a:t>
            </a:r>
            <a:r>
              <a:rPr lang="nl-NL" sz="1400">
                <a:latin typeface="Times New Roman" pitchFamily="18" charset="0"/>
              </a:rPr>
              <a:t> </a:t>
            </a:r>
            <a:r>
              <a:rPr lang="nl-NL" sz="1400">
                <a:cs typeface="Arial" pitchFamily="34" charset="0"/>
              </a:rPr>
              <a:t>Voeg de foto's toe die je hebt gemaakt (met toelichting)</a:t>
            </a:r>
            <a:r>
              <a:rPr lang="en-US" sz="1400">
                <a:cs typeface="Arial" pitchFamily="34" charset="0"/>
              </a:rPr>
              <a:t/>
            </a:r>
            <a:br>
              <a:rPr lang="en-US" sz="1400">
                <a:cs typeface="Arial" pitchFamily="34" charset="0"/>
              </a:rPr>
            </a:br>
            <a:r>
              <a:rPr lang="nl-NL" sz="1400">
                <a:cs typeface="Arial" pitchFamily="34" charset="0"/>
              </a:rPr>
              <a:t>·</a:t>
            </a:r>
            <a:r>
              <a:rPr lang="nl-NL" sz="1400"/>
              <a:t>    </a:t>
            </a:r>
            <a:r>
              <a:rPr lang="nl-NL" sz="1400">
                <a:latin typeface="Times New Roman" pitchFamily="18" charset="0"/>
              </a:rPr>
              <a:t> </a:t>
            </a:r>
            <a:r>
              <a:rPr lang="nl-NL" sz="1400">
                <a:cs typeface="Arial" pitchFamily="34" charset="0"/>
              </a:rPr>
              <a:t>Voeg eventueel folders/ plaatjes/ kaarten enz. toe.</a:t>
            </a:r>
            <a:r>
              <a:rPr lang="en-US" sz="1400">
                <a:cs typeface="Arial" pitchFamily="34" charset="0"/>
              </a:rPr>
              <a:t/>
            </a:r>
            <a:br>
              <a:rPr lang="en-US" sz="1400">
                <a:cs typeface="Arial" pitchFamily="34" charset="0"/>
              </a:rPr>
            </a:br>
            <a:r>
              <a:rPr lang="nl-NL" sz="1400">
                <a:cs typeface="Arial" pitchFamily="34" charset="0"/>
              </a:rPr>
              <a:t>·</a:t>
            </a:r>
            <a:r>
              <a:rPr lang="nl-NL" sz="1400"/>
              <a:t>    </a:t>
            </a:r>
            <a:r>
              <a:rPr lang="nl-NL" sz="1400">
                <a:latin typeface="Times New Roman" pitchFamily="18" charset="0"/>
              </a:rPr>
              <a:t> </a:t>
            </a:r>
            <a:r>
              <a:rPr lang="nl-NL" sz="1400">
                <a:cs typeface="Arial" pitchFamily="34" charset="0"/>
              </a:rPr>
              <a:t>Schrijf op hoe de samenwerking ging:</a:t>
            </a:r>
            <a:endParaRPr lang="nl-NL" sz="1400"/>
          </a:p>
          <a:p>
            <a:pPr marL="457200" indent="-457200">
              <a:spcBef>
                <a:spcPct val="50000"/>
              </a:spcBef>
            </a:pPr>
            <a:r>
              <a:rPr lang="nl-NL" sz="1400">
                <a:cs typeface="Arial" pitchFamily="34" charset="0"/>
              </a:rPr>
              <a:t>1) Met wie heb je samengewerkt?</a:t>
            </a:r>
            <a:endParaRPr lang="nl-NL" sz="1400"/>
          </a:p>
          <a:p>
            <a:pPr marL="457200" indent="-457200">
              <a:spcBef>
                <a:spcPct val="50000"/>
              </a:spcBef>
            </a:pPr>
            <a:r>
              <a:rPr lang="nl-NL" sz="1400">
                <a:cs typeface="Arial" pitchFamily="34" charset="0"/>
              </a:rPr>
              <a:t>2) Wie heeft wat gedaan?</a:t>
            </a:r>
            <a:endParaRPr lang="nl-NL" sz="1400"/>
          </a:p>
          <a:p>
            <a:pPr marL="457200" indent="-457200">
              <a:spcBef>
                <a:spcPct val="50000"/>
              </a:spcBef>
            </a:pPr>
            <a:r>
              <a:rPr lang="nl-NL" sz="1400">
                <a:cs typeface="Arial" pitchFamily="34" charset="0"/>
              </a:rPr>
              <a:t>3) Waren de taken eerlijk verdeeld?</a:t>
            </a:r>
            <a:r>
              <a:rPr lang="nl-NL">
                <a:cs typeface="Arial" pitchFamily="34" charset="0"/>
              </a:rPr>
              <a:t>      </a:t>
            </a:r>
            <a:endParaRPr lang="nl-NL"/>
          </a:p>
          <a:p>
            <a:pPr marL="457200" indent="-457200">
              <a:spcBef>
                <a:spcPct val="50000"/>
              </a:spcBef>
            </a:pPr>
            <a:endParaRPr lang="nl-NL"/>
          </a:p>
        </p:txBody>
      </p:sp>
      <p:pic>
        <p:nvPicPr>
          <p:cNvPr id="16" name="Picture 22"/>
          <p:cNvPicPr>
            <a:picLocks noChangeAspect="1" noChangeArrowheads="1"/>
          </p:cNvPicPr>
          <p:nvPr/>
        </p:nvPicPr>
        <p:blipFill>
          <a:blip r:embed="rId4" cstate="print"/>
          <a:srcRect/>
          <a:stretch>
            <a:fillRect/>
          </a:stretch>
        </p:blipFill>
        <p:spPr bwMode="auto">
          <a:xfrm>
            <a:off x="5562600" y="3505200"/>
            <a:ext cx="3581400" cy="2847975"/>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39</Words>
  <Application>Microsoft Office PowerPoint</Application>
  <PresentationFormat>Diavoorstelling (4:3)</PresentationFormat>
  <Paragraphs>18</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2013-10-04T09:06:44Z</dcterms:created>
  <dcterms:modified xsi:type="dcterms:W3CDTF">2013-10-04T09:07:16Z</dcterms:modified>
</cp:coreProperties>
</file>