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114" y="-8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6D721D2D-BE6F-4344-8B94-108365554586}"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F452F24-D0FD-4D1F-9FA8-E47CAEFE4200}" type="slidenum">
              <a:rPr lang="nl-NL" smtClean="0"/>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6D721D2D-BE6F-4344-8B94-108365554586}"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F452F24-D0FD-4D1F-9FA8-E47CAEFE4200}" type="slidenum">
              <a:rPr lang="nl-NL" smtClean="0"/>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6D721D2D-BE6F-4344-8B94-108365554586}"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F452F24-D0FD-4D1F-9FA8-E47CAEFE4200}" type="slidenum">
              <a:rPr lang="nl-NL" smtClean="0"/>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6D721D2D-BE6F-4344-8B94-108365554586}"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F452F24-D0FD-4D1F-9FA8-E47CAEFE4200}" type="slidenum">
              <a:rPr lang="nl-NL" smtClean="0"/>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6D721D2D-BE6F-4344-8B94-108365554586}"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F452F24-D0FD-4D1F-9FA8-E47CAEFE4200}" type="slidenum">
              <a:rPr lang="nl-NL" smtClean="0"/>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6D721D2D-BE6F-4344-8B94-108365554586}"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AF452F24-D0FD-4D1F-9FA8-E47CAEFE4200}" type="slidenum">
              <a:rPr lang="nl-NL" smtClean="0"/>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6D721D2D-BE6F-4344-8B94-108365554586}" type="datetimeFigureOut">
              <a:rPr lang="nl-NL" smtClean="0"/>
              <a:t>4-10-2013</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AF452F24-D0FD-4D1F-9FA8-E47CAEFE4200}" type="slidenum">
              <a:rPr lang="nl-NL" smtClean="0"/>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6D721D2D-BE6F-4344-8B94-108365554586}" type="datetimeFigureOut">
              <a:rPr lang="nl-NL" smtClean="0"/>
              <a:t>4-10-2013</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AF452F24-D0FD-4D1F-9FA8-E47CAEFE4200}" type="slidenum">
              <a:rPr lang="nl-NL" smtClean="0"/>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6D721D2D-BE6F-4344-8B94-108365554586}" type="datetimeFigureOut">
              <a:rPr lang="nl-NL" smtClean="0"/>
              <a:t>4-10-2013</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AF452F24-D0FD-4D1F-9FA8-E47CAEFE4200}" type="slidenum">
              <a:rPr lang="nl-NL" smtClean="0"/>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6D721D2D-BE6F-4344-8B94-108365554586}"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AF452F24-D0FD-4D1F-9FA8-E47CAEFE4200}" type="slidenum">
              <a:rPr lang="nl-NL" smtClean="0"/>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6D721D2D-BE6F-4344-8B94-108365554586}"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AF452F24-D0FD-4D1F-9FA8-E47CAEFE4200}" type="slidenum">
              <a:rPr lang="nl-NL" smtClean="0"/>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721D2D-BE6F-4344-8B94-108365554586}" type="datetimeFigureOut">
              <a:rPr lang="nl-NL" smtClean="0"/>
              <a:t>4-10-2013</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452F24-D0FD-4D1F-9FA8-E47CAEFE4200}" type="slidenum">
              <a:rPr lang="nl-NL" smtClean="0"/>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wmf"/><Relationship Id="rId1" Type="http://schemas.openxmlformats.org/officeDocument/2006/relationships/slideLayout" Target="../slideLayouts/slideLayout7.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5" name="AutoShape 3"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6" name="AutoShape 4"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7" name="Text Box 5"/>
          <p:cNvSpPr txBox="1">
            <a:spLocks noChangeArrowheads="1"/>
          </p:cNvSpPr>
          <p:nvPr/>
        </p:nvSpPr>
        <p:spPr bwMode="auto">
          <a:xfrm>
            <a:off x="7772400" y="1066800"/>
            <a:ext cx="3048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sp>
        <p:nvSpPr>
          <p:cNvPr id="8" name="Rectangle 6"/>
          <p:cNvSpPr>
            <a:spLocks noChangeArrowheads="1"/>
          </p:cNvSpPr>
          <p:nvPr/>
        </p:nvSpPr>
        <p:spPr bwMode="auto">
          <a:xfrm>
            <a:off x="5715000" y="3581400"/>
            <a:ext cx="3048000" cy="1524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pic>
        <p:nvPicPr>
          <p:cNvPr id="9" name="Picture 7">
            <a:hlinkClick r:id="" action="ppaction://noaction"/>
          </p:cNvPr>
          <p:cNvPicPr>
            <a:picLocks noChangeArrowheads="1"/>
          </p:cNvPicPr>
          <p:nvPr/>
        </p:nvPicPr>
        <p:blipFill>
          <a:blip r:embed="rId2" cstate="print"/>
          <a:srcRect/>
          <a:stretch>
            <a:fillRect/>
          </a:stretch>
        </p:blipFill>
        <p:spPr bwMode="auto">
          <a:xfrm>
            <a:off x="8382000" y="152400"/>
            <a:ext cx="492125" cy="415925"/>
          </a:xfrm>
          <a:prstGeom prst="rect">
            <a:avLst/>
          </a:prstGeom>
          <a:solidFill>
            <a:schemeClr val="bg1"/>
          </a:solidFill>
          <a:ln w="9525">
            <a:solidFill>
              <a:schemeClr val="bg1"/>
            </a:solidFill>
            <a:miter lim="800000"/>
            <a:headEnd/>
            <a:tailEnd/>
          </a:ln>
        </p:spPr>
      </p:pic>
      <p:sp>
        <p:nvSpPr>
          <p:cNvPr id="10" name="Rectangle 8"/>
          <p:cNvSpPr>
            <a:spLocks noChangeArrowheads="1"/>
          </p:cNvSpPr>
          <p:nvPr/>
        </p:nvSpPr>
        <p:spPr bwMode="auto">
          <a:xfrm>
            <a:off x="8077200" y="5334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11" name="Rectangle 9"/>
          <p:cNvSpPr>
            <a:spLocks noChangeArrowheads="1"/>
          </p:cNvSpPr>
          <p:nvPr/>
        </p:nvSpPr>
        <p:spPr bwMode="auto">
          <a:xfrm>
            <a:off x="2938463" y="220980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2" name="Rectangle 10"/>
          <p:cNvSpPr>
            <a:spLocks noChangeArrowheads="1"/>
          </p:cNvSpPr>
          <p:nvPr/>
        </p:nvSpPr>
        <p:spPr bwMode="auto">
          <a:xfrm>
            <a:off x="2952750" y="221456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3" name="Rectangle 11"/>
          <p:cNvSpPr>
            <a:spLocks noChangeArrowheads="1"/>
          </p:cNvSpPr>
          <p:nvPr/>
        </p:nvSpPr>
        <p:spPr bwMode="auto">
          <a:xfrm>
            <a:off x="1143000" y="4343400"/>
            <a:ext cx="6934200" cy="1524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sp>
        <p:nvSpPr>
          <p:cNvPr id="14" name="Rectangle 12"/>
          <p:cNvSpPr>
            <a:spLocks noChangeArrowheads="1"/>
          </p:cNvSpPr>
          <p:nvPr/>
        </p:nvSpPr>
        <p:spPr bwMode="auto">
          <a:xfrm>
            <a:off x="3019425" y="23431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5" name="Rectangle 13"/>
          <p:cNvSpPr>
            <a:spLocks noChangeArrowheads="1"/>
          </p:cNvSpPr>
          <p:nvPr/>
        </p:nvSpPr>
        <p:spPr bwMode="auto">
          <a:xfrm>
            <a:off x="2200275" y="1647825"/>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6" name="AutoShape 14">
            <a:hlinkClick r:id="" action="ppaction://hlinkshowjump?jump=nextslide" highlightClick="1"/>
          </p:cNvPr>
          <p:cNvSpPr>
            <a:spLocks noChangeArrowheads="1"/>
          </p:cNvSpPr>
          <p:nvPr/>
        </p:nvSpPr>
        <p:spPr bwMode="auto">
          <a:xfrm>
            <a:off x="7696200" y="152400"/>
            <a:ext cx="533400" cy="381000"/>
          </a:xfrm>
          <a:prstGeom prst="actionButtonForwardNext">
            <a:avLst/>
          </a:prstGeom>
          <a:solidFill>
            <a:schemeClr val="bg1"/>
          </a:solidFill>
          <a:ln w="12700">
            <a:solidFill>
              <a:srgbClr val="FFFFFF"/>
            </a:solidFill>
            <a:miter lim="800000"/>
            <a:headEnd type="none" w="sm" len="sm"/>
            <a:tailEnd type="none" w="sm" len="sm"/>
          </a:ln>
        </p:spPr>
        <p:txBody>
          <a:bodyPr wrap="none" anchor="ctr"/>
          <a:lstStyle/>
          <a:p>
            <a:endParaRPr lang="nl-NL"/>
          </a:p>
        </p:txBody>
      </p:sp>
      <p:sp>
        <p:nvSpPr>
          <p:cNvPr id="17" name="Rectangle 15">
            <a:hlinkClick r:id="" action="ppaction://hlinkshowjump?jump=nextslide"/>
          </p:cNvPr>
          <p:cNvSpPr>
            <a:spLocks noChangeArrowheads="1"/>
          </p:cNvSpPr>
          <p:nvPr/>
        </p:nvSpPr>
        <p:spPr bwMode="auto">
          <a:xfrm>
            <a:off x="7620000" y="533400"/>
            <a:ext cx="762000" cy="631584"/>
          </a:xfrm>
          <a:prstGeom prst="rect">
            <a:avLst/>
          </a:prstGeom>
          <a:noFill/>
          <a:ln w="9525">
            <a:noFill/>
            <a:miter lim="800000"/>
            <a:headEnd/>
            <a:tailEnd/>
          </a:ln>
        </p:spPr>
        <p:txBody>
          <a:bodyPr lIns="92075" tIns="46038" rIns="92075" bIns="46038">
            <a:spAutoFit/>
          </a:bodyPr>
          <a:lstStyle/>
          <a:p>
            <a:pPr>
              <a:spcBef>
                <a:spcPct val="50000"/>
              </a:spcBef>
            </a:pPr>
            <a:r>
              <a:rPr lang="en-US" sz="1000"/>
              <a:t>volgende                                      bladzijde                           </a:t>
            </a:r>
          </a:p>
          <a:p>
            <a:pPr>
              <a:spcBef>
                <a:spcPct val="50000"/>
              </a:spcBef>
            </a:pPr>
            <a:endParaRPr lang="nl-NL" sz="1000"/>
          </a:p>
        </p:txBody>
      </p:sp>
      <p:sp>
        <p:nvSpPr>
          <p:cNvPr id="18" name="Rectangle 16"/>
          <p:cNvSpPr>
            <a:spLocks noChangeArrowheads="1"/>
          </p:cNvSpPr>
          <p:nvPr/>
        </p:nvSpPr>
        <p:spPr bwMode="auto">
          <a:xfrm>
            <a:off x="3343275" y="17335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9" name="Rectangle 17"/>
          <p:cNvSpPr>
            <a:spLocks noChangeArrowheads="1"/>
          </p:cNvSpPr>
          <p:nvPr/>
        </p:nvSpPr>
        <p:spPr bwMode="auto">
          <a:xfrm>
            <a:off x="2095500" y="49530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20" name="Rectangle 18"/>
          <p:cNvSpPr>
            <a:spLocks noChangeArrowheads="1"/>
          </p:cNvSpPr>
          <p:nvPr/>
        </p:nvSpPr>
        <p:spPr bwMode="auto">
          <a:xfrm>
            <a:off x="3276600" y="17383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21" name="Rectangle 19"/>
          <p:cNvSpPr>
            <a:spLocks noChangeArrowheads="1"/>
          </p:cNvSpPr>
          <p:nvPr/>
        </p:nvSpPr>
        <p:spPr bwMode="auto">
          <a:xfrm>
            <a:off x="3276600" y="17335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22" name="Text Box 20"/>
          <p:cNvSpPr txBox="1">
            <a:spLocks noChangeArrowheads="1"/>
          </p:cNvSpPr>
          <p:nvPr/>
        </p:nvSpPr>
        <p:spPr bwMode="auto">
          <a:xfrm>
            <a:off x="152400" y="1219200"/>
            <a:ext cx="88392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pic>
        <p:nvPicPr>
          <p:cNvPr id="23" name="Picture 21"/>
          <p:cNvPicPr>
            <a:picLocks noChangeAspect="1" noChangeArrowheads="1"/>
          </p:cNvPicPr>
          <p:nvPr/>
        </p:nvPicPr>
        <p:blipFill>
          <a:blip r:embed="rId3" cstate="print"/>
          <a:srcRect/>
          <a:stretch>
            <a:fillRect/>
          </a:stretch>
        </p:blipFill>
        <p:spPr bwMode="auto">
          <a:xfrm>
            <a:off x="2362200" y="0"/>
            <a:ext cx="4341813" cy="858838"/>
          </a:xfrm>
          <a:prstGeom prst="rect">
            <a:avLst/>
          </a:prstGeom>
          <a:noFill/>
          <a:ln w="12700">
            <a:noFill/>
            <a:miter lim="800000"/>
            <a:headEnd type="none" w="sm" len="sm"/>
            <a:tailEnd type="none" w="sm" len="sm"/>
          </a:ln>
        </p:spPr>
      </p:pic>
      <p:pic>
        <p:nvPicPr>
          <p:cNvPr id="24" name="Picture 22"/>
          <p:cNvPicPr>
            <a:picLocks noChangeAspect="1" noChangeArrowheads="1"/>
          </p:cNvPicPr>
          <p:nvPr/>
        </p:nvPicPr>
        <p:blipFill>
          <a:blip r:embed="rId4" cstate="print"/>
          <a:srcRect/>
          <a:stretch>
            <a:fillRect/>
          </a:stretch>
        </p:blipFill>
        <p:spPr bwMode="auto">
          <a:xfrm>
            <a:off x="7086600" y="2514600"/>
            <a:ext cx="2259013" cy="4495800"/>
          </a:xfrm>
          <a:prstGeom prst="rect">
            <a:avLst/>
          </a:prstGeom>
          <a:noFill/>
          <a:ln w="12700">
            <a:noFill/>
            <a:miter lim="800000"/>
            <a:headEnd type="none" w="sm" len="sm"/>
            <a:tailEnd type="none" w="sm" len="sm"/>
          </a:ln>
        </p:spPr>
      </p:pic>
      <p:sp>
        <p:nvSpPr>
          <p:cNvPr id="25" name="Text Box 23"/>
          <p:cNvSpPr txBox="1">
            <a:spLocks noChangeArrowheads="1"/>
          </p:cNvSpPr>
          <p:nvPr/>
        </p:nvSpPr>
        <p:spPr bwMode="auto">
          <a:xfrm>
            <a:off x="228600" y="1066800"/>
            <a:ext cx="8763000" cy="6017032"/>
          </a:xfrm>
          <a:prstGeom prst="rect">
            <a:avLst/>
          </a:prstGeom>
          <a:noFill/>
          <a:ln w="12700">
            <a:noFill/>
            <a:miter lim="800000"/>
            <a:headEnd type="none" w="sm" len="sm"/>
            <a:tailEnd type="none" w="sm" len="sm"/>
          </a:ln>
        </p:spPr>
        <p:txBody>
          <a:bodyPr>
            <a:spAutoFit/>
          </a:bodyPr>
          <a:lstStyle/>
          <a:p>
            <a:pPr>
              <a:spcBef>
                <a:spcPct val="50000"/>
              </a:spcBef>
            </a:pPr>
            <a:r>
              <a:rPr lang="nl-NL" sz="1400" b="1" u="sng">
                <a:cs typeface="Arial" pitchFamily="34" charset="0"/>
              </a:rPr>
              <a:t>Wat heb je nodig?</a:t>
            </a:r>
            <a:br>
              <a:rPr lang="nl-NL" sz="1400" b="1" u="sng">
                <a:cs typeface="Arial" pitchFamily="34" charset="0"/>
              </a:rPr>
            </a:br>
            <a:r>
              <a:rPr lang="nl-NL" sz="1400">
                <a:cs typeface="Arial" pitchFamily="34" charset="0"/>
              </a:rPr>
              <a:t>Tekenmaterialen zoals: verf/ potloden/ wasco of stiften/ A3-papier, tijdschriften.</a:t>
            </a:r>
            <a:br>
              <a:rPr lang="nl-NL" sz="1400">
                <a:cs typeface="Arial" pitchFamily="34" charset="0"/>
              </a:rPr>
            </a:br>
            <a:r>
              <a:rPr lang="nl-NL" sz="1400">
                <a:cs typeface="Arial" pitchFamily="34" charset="0"/>
              </a:rPr>
              <a:t/>
            </a:r>
            <a:br>
              <a:rPr lang="nl-NL" sz="1400">
                <a:cs typeface="Arial" pitchFamily="34" charset="0"/>
              </a:rPr>
            </a:br>
            <a:r>
              <a:rPr lang="nl-NL" sz="1400" b="1" u="sng">
                <a:cs typeface="Arial" pitchFamily="34" charset="0"/>
              </a:rPr>
              <a:t>Wat moet je doen?</a:t>
            </a:r>
            <a:br>
              <a:rPr lang="nl-NL" sz="1400" b="1" u="sng">
                <a:cs typeface="Arial" pitchFamily="34" charset="0"/>
              </a:rPr>
            </a:br>
            <a:r>
              <a:rPr lang="nl-NL" sz="1400">
                <a:cs typeface="Arial" pitchFamily="34" charset="0"/>
              </a:rPr>
              <a:t>Ontwerp een poster voor een expostie/ tentoonstelling in het gemeentearchief of  een historisch museum.</a:t>
            </a:r>
            <a:br>
              <a:rPr lang="nl-NL" sz="1400">
                <a:cs typeface="Arial" pitchFamily="34" charset="0"/>
              </a:rPr>
            </a:br>
            <a:r>
              <a:rPr lang="nl-NL" sz="1400">
                <a:cs typeface="Arial" pitchFamily="34" charset="0"/>
              </a:rPr>
              <a:t>Op deze poster komt een aankondiging te staan voor de opening. Het onderwerp van de expositie of tentoonstelling mag je zelf kiezen. Als het maar iets met cultureel erfgoed heeft te maken. </a:t>
            </a:r>
            <a:br>
              <a:rPr lang="nl-NL" sz="1400">
                <a:cs typeface="Arial" pitchFamily="34" charset="0"/>
              </a:rPr>
            </a:br>
            <a:r>
              <a:rPr lang="nl-NL" sz="1400">
                <a:cs typeface="Arial" pitchFamily="34" charset="0"/>
              </a:rPr>
              <a:t>Zo kun je bijvoorbeeld  een tentoonstelling:  “100 jaar onze stad” in het gemeente archief aanprijzen.</a:t>
            </a:r>
            <a:br>
              <a:rPr lang="nl-NL" sz="1400">
                <a:cs typeface="Arial" pitchFamily="34" charset="0"/>
              </a:rPr>
            </a:br>
            <a:r>
              <a:rPr lang="nl-NL" sz="1400">
                <a:cs typeface="Arial" pitchFamily="34" charset="0"/>
              </a:rPr>
              <a:t>Denk bij het ontwerp eraan dat het gebruikt moet worden als reclame.</a:t>
            </a:r>
            <a:br>
              <a:rPr lang="nl-NL" sz="1400">
                <a:cs typeface="Arial" pitchFamily="34" charset="0"/>
              </a:rPr>
            </a:br>
            <a:r>
              <a:rPr lang="nl-NL" sz="1400">
                <a:cs typeface="Arial" pitchFamily="34" charset="0"/>
              </a:rPr>
              <a:t>Dus: laat duidelijk zien, dat het om een expositie of tentoonstelling gaat en waar en wanneer </a:t>
            </a:r>
            <a:br>
              <a:rPr lang="nl-NL" sz="1400">
                <a:cs typeface="Arial" pitchFamily="34" charset="0"/>
              </a:rPr>
            </a:br>
            <a:r>
              <a:rPr lang="nl-NL" sz="1400">
                <a:cs typeface="Arial" pitchFamily="34" charset="0"/>
              </a:rPr>
              <a:t>de expositie of tentoonstelling is. Laat door kleur en vorm de sfeer van de expositie/ </a:t>
            </a:r>
            <a:br>
              <a:rPr lang="nl-NL" sz="1400">
                <a:cs typeface="Arial" pitchFamily="34" charset="0"/>
              </a:rPr>
            </a:br>
            <a:r>
              <a:rPr lang="nl-NL" sz="1400">
                <a:cs typeface="Arial" pitchFamily="34" charset="0"/>
              </a:rPr>
              <a:t>tentoonstelling zien.</a:t>
            </a:r>
            <a:r>
              <a:rPr lang="nl-NL" sz="1400" b="1">
                <a:cs typeface="Arial" pitchFamily="34" charset="0"/>
              </a:rPr>
              <a:t>                                                       </a:t>
            </a:r>
            <a:endParaRPr lang="nl-NL" sz="1400"/>
          </a:p>
          <a:p>
            <a:pPr>
              <a:spcBef>
                <a:spcPct val="50000"/>
              </a:spcBef>
            </a:pPr>
            <a:r>
              <a:rPr lang="nl-NL" sz="1400" b="1">
                <a:cs typeface="Arial" pitchFamily="34" charset="0"/>
              </a:rPr>
              <a:t>                </a:t>
            </a:r>
            <a:br>
              <a:rPr lang="nl-NL" sz="1400" b="1">
                <a:cs typeface="Arial" pitchFamily="34" charset="0"/>
              </a:rPr>
            </a:br>
            <a:r>
              <a:rPr lang="nl-NL" sz="1400" b="1" u="sng">
                <a:cs typeface="Arial" pitchFamily="34" charset="0"/>
              </a:rPr>
              <a:t>Hoe ga je te werk?</a:t>
            </a:r>
            <a:br>
              <a:rPr lang="nl-NL" sz="1400" b="1" u="sng">
                <a:cs typeface="Arial" pitchFamily="34" charset="0"/>
              </a:rPr>
            </a:br>
            <a:r>
              <a:rPr lang="nl-NL" sz="1400">
                <a:cs typeface="Arial" pitchFamily="34" charset="0"/>
              </a:rPr>
              <a:t>-Kies eerst een onderwerp.</a:t>
            </a:r>
            <a:br>
              <a:rPr lang="nl-NL" sz="1400">
                <a:cs typeface="Arial" pitchFamily="34" charset="0"/>
              </a:rPr>
            </a:br>
            <a:r>
              <a:rPr lang="nl-NL" sz="1400">
                <a:cs typeface="Arial" pitchFamily="34" charset="0"/>
              </a:rPr>
              <a:t>-Bedenk hoe je de poster wilt maken.</a:t>
            </a:r>
            <a:br>
              <a:rPr lang="nl-NL" sz="1400">
                <a:cs typeface="Arial" pitchFamily="34" charset="0"/>
              </a:rPr>
            </a:br>
            <a:r>
              <a:rPr lang="nl-NL" sz="1400">
                <a:cs typeface="Arial" pitchFamily="34" charset="0"/>
              </a:rPr>
              <a:t> Tekenen, plaatjes, tekst op computer?</a:t>
            </a:r>
            <a:br>
              <a:rPr lang="nl-NL" sz="1400">
                <a:cs typeface="Arial" pitchFamily="34" charset="0"/>
              </a:rPr>
            </a:br>
            <a:r>
              <a:rPr lang="nl-NL" sz="1400">
                <a:cs typeface="Arial" pitchFamily="34" charset="0"/>
              </a:rPr>
              <a:t>-Maak een schets van de tekening die op de poster komt of zoek geschikte plaatjes.                                                                -Bedenk een goede lay-out (zie volgende bladzijde).</a:t>
            </a:r>
            <a:br>
              <a:rPr lang="nl-NL" sz="1400">
                <a:cs typeface="Arial" pitchFamily="34" charset="0"/>
              </a:rPr>
            </a:br>
            <a:r>
              <a:rPr lang="nl-NL" sz="1400">
                <a:cs typeface="Arial" pitchFamily="34" charset="0"/>
              </a:rPr>
              <a:t>-Maak een schets v/d indeling van de poster.</a:t>
            </a:r>
            <a:br>
              <a:rPr lang="nl-NL" sz="1400">
                <a:cs typeface="Arial" pitchFamily="34" charset="0"/>
              </a:rPr>
            </a:br>
            <a:r>
              <a:rPr lang="nl-NL" sz="1400">
                <a:cs typeface="Arial" pitchFamily="34" charset="0"/>
              </a:rPr>
              <a:t>-Kijk wat je het beste vindt.</a:t>
            </a:r>
            <a:br>
              <a:rPr lang="nl-NL" sz="1400">
                <a:cs typeface="Arial" pitchFamily="34" charset="0"/>
              </a:rPr>
            </a:br>
            <a:r>
              <a:rPr lang="nl-NL" sz="1400">
                <a:cs typeface="Arial" pitchFamily="34" charset="0"/>
              </a:rPr>
              <a:t> Waar komt de afbeelding en de tekst?</a:t>
            </a:r>
            <a:br>
              <a:rPr lang="nl-NL" sz="1400">
                <a:cs typeface="Arial" pitchFamily="34" charset="0"/>
              </a:rPr>
            </a:br>
            <a:r>
              <a:rPr lang="nl-NL" sz="1400">
                <a:cs typeface="Arial" pitchFamily="34" charset="0"/>
              </a:rPr>
              <a:t> Bij het maken van je keuze  moet je er vooral op letten dat de poster rust uitstraalt </a:t>
            </a:r>
            <a:br>
              <a:rPr lang="nl-NL" sz="1400">
                <a:cs typeface="Arial" pitchFamily="34" charset="0"/>
              </a:rPr>
            </a:br>
            <a:r>
              <a:rPr lang="nl-NL" sz="1400">
                <a:cs typeface="Arial" pitchFamily="34" charset="0"/>
              </a:rPr>
              <a:t> maar toch opvalt.</a:t>
            </a:r>
            <a:endParaRPr lang="nl-NL" sz="1400"/>
          </a:p>
          <a:p>
            <a:pPr>
              <a:spcBef>
                <a:spcPct val="50000"/>
              </a:spcBef>
            </a:pPr>
            <a:r>
              <a:rPr lang="nl-NL" sz="1400">
                <a:cs typeface="Arial" pitchFamily="34" charset="0"/>
              </a:rPr>
              <a:t> </a:t>
            </a:r>
            <a:endParaRPr lang="nl-NL" sz="1400"/>
          </a:p>
          <a:p>
            <a:pPr>
              <a:spcBef>
                <a:spcPct val="50000"/>
              </a:spcBef>
            </a:pPr>
            <a:endParaRPr lang="nl-NL" sz="14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4343400" y="3657600"/>
            <a:ext cx="2362200" cy="462307"/>
          </a:xfrm>
          <a:prstGeom prst="rect">
            <a:avLst/>
          </a:prstGeom>
          <a:noFill/>
          <a:ln w="9525">
            <a:noFill/>
            <a:miter lim="800000"/>
            <a:headEnd/>
            <a:tailEnd/>
          </a:ln>
        </p:spPr>
        <p:txBody>
          <a:bodyPr lIns="92075" tIns="46038" rIns="92075" bIns="46038">
            <a:spAutoFit/>
          </a:bodyPr>
          <a:lstStyle/>
          <a:p>
            <a:pPr>
              <a:spcBef>
                <a:spcPct val="50000"/>
              </a:spcBef>
            </a:pPr>
            <a:endParaRPr lang="nl-NL" sz="2400">
              <a:latin typeface="Times New Roman" pitchFamily="18" charset="0"/>
            </a:endParaRPr>
          </a:p>
        </p:txBody>
      </p:sp>
      <p:sp>
        <p:nvSpPr>
          <p:cNvPr id="3" name="Text Box 3"/>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4" name="AutoShape 4"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5" name="AutoShape 5"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6" name="Text Box 6"/>
          <p:cNvSpPr txBox="1">
            <a:spLocks noChangeArrowheads="1"/>
          </p:cNvSpPr>
          <p:nvPr/>
        </p:nvSpPr>
        <p:spPr bwMode="auto">
          <a:xfrm>
            <a:off x="7772400" y="1066800"/>
            <a:ext cx="3048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sp>
        <p:nvSpPr>
          <p:cNvPr id="7" name="Rectangle 7"/>
          <p:cNvSpPr>
            <a:spLocks noChangeArrowheads="1"/>
          </p:cNvSpPr>
          <p:nvPr/>
        </p:nvSpPr>
        <p:spPr bwMode="auto">
          <a:xfrm>
            <a:off x="3309938" y="2338388"/>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8" name="Rectangle 8"/>
          <p:cNvSpPr>
            <a:spLocks noChangeArrowheads="1"/>
          </p:cNvSpPr>
          <p:nvPr/>
        </p:nvSpPr>
        <p:spPr bwMode="auto">
          <a:xfrm>
            <a:off x="3586163" y="26527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9" name="Rectangle 9"/>
          <p:cNvSpPr>
            <a:spLocks noChangeArrowheads="1"/>
          </p:cNvSpPr>
          <p:nvPr/>
        </p:nvSpPr>
        <p:spPr bwMode="auto">
          <a:xfrm>
            <a:off x="3586163" y="26527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0" name="Rectangle 10"/>
          <p:cNvSpPr>
            <a:spLocks noChangeArrowheads="1"/>
          </p:cNvSpPr>
          <p:nvPr/>
        </p:nvSpPr>
        <p:spPr bwMode="auto">
          <a:xfrm>
            <a:off x="3538538" y="26479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1" name="Rectangle 11"/>
          <p:cNvSpPr>
            <a:spLocks noChangeArrowheads="1"/>
          </p:cNvSpPr>
          <p:nvPr/>
        </p:nvSpPr>
        <p:spPr bwMode="auto">
          <a:xfrm>
            <a:off x="3014663" y="9382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2" name="Rectangle 12"/>
          <p:cNvSpPr>
            <a:spLocks noChangeArrowheads="1"/>
          </p:cNvSpPr>
          <p:nvPr/>
        </p:nvSpPr>
        <p:spPr bwMode="auto">
          <a:xfrm>
            <a:off x="533400" y="533400"/>
            <a:ext cx="304800" cy="61722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sp>
        <p:nvSpPr>
          <p:cNvPr id="13" name="Rectangle 13"/>
          <p:cNvSpPr>
            <a:spLocks noChangeArrowheads="1"/>
          </p:cNvSpPr>
          <p:nvPr/>
        </p:nvSpPr>
        <p:spPr bwMode="auto">
          <a:xfrm>
            <a:off x="609600" y="533400"/>
            <a:ext cx="228600" cy="60960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pic>
        <p:nvPicPr>
          <p:cNvPr id="14" name="Picture 14">
            <a:hlinkClick r:id="" action="ppaction://hlinkshowjump?jump=previousslide"/>
          </p:cNvPr>
          <p:cNvPicPr>
            <a:picLocks noChangeArrowheads="1"/>
          </p:cNvPicPr>
          <p:nvPr/>
        </p:nvPicPr>
        <p:blipFill>
          <a:blip r:embed="rId2" cstate="print"/>
          <a:srcRect/>
          <a:stretch>
            <a:fillRect/>
          </a:stretch>
        </p:blipFill>
        <p:spPr bwMode="auto">
          <a:xfrm>
            <a:off x="8382000" y="152400"/>
            <a:ext cx="492125" cy="415925"/>
          </a:xfrm>
          <a:prstGeom prst="rect">
            <a:avLst/>
          </a:prstGeom>
          <a:noFill/>
          <a:ln w="9525">
            <a:noFill/>
            <a:miter lim="800000"/>
            <a:headEnd/>
            <a:tailEnd/>
          </a:ln>
        </p:spPr>
      </p:pic>
      <p:sp>
        <p:nvSpPr>
          <p:cNvPr id="15" name="Rectangle 15"/>
          <p:cNvSpPr>
            <a:spLocks noChangeArrowheads="1"/>
          </p:cNvSpPr>
          <p:nvPr/>
        </p:nvSpPr>
        <p:spPr bwMode="auto">
          <a:xfrm>
            <a:off x="8077200" y="5334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pic>
        <p:nvPicPr>
          <p:cNvPr id="16" name="Picture 16"/>
          <p:cNvPicPr>
            <a:picLocks noChangeAspect="1" noChangeArrowheads="1"/>
          </p:cNvPicPr>
          <p:nvPr/>
        </p:nvPicPr>
        <p:blipFill>
          <a:blip r:embed="rId3" cstate="print"/>
          <a:srcRect/>
          <a:stretch>
            <a:fillRect/>
          </a:stretch>
        </p:blipFill>
        <p:spPr bwMode="auto">
          <a:xfrm>
            <a:off x="2514600" y="0"/>
            <a:ext cx="4127500" cy="877888"/>
          </a:xfrm>
          <a:prstGeom prst="rect">
            <a:avLst/>
          </a:prstGeom>
          <a:noFill/>
          <a:ln w="12700">
            <a:noFill/>
            <a:miter lim="800000"/>
            <a:headEnd type="none" w="sm" len="sm"/>
            <a:tailEnd type="none" w="sm" len="sm"/>
          </a:ln>
        </p:spPr>
      </p:pic>
      <p:sp>
        <p:nvSpPr>
          <p:cNvPr id="17" name="Text Box 17"/>
          <p:cNvSpPr txBox="1">
            <a:spLocks noChangeArrowheads="1"/>
          </p:cNvSpPr>
          <p:nvPr/>
        </p:nvSpPr>
        <p:spPr bwMode="auto">
          <a:xfrm>
            <a:off x="228600" y="1219200"/>
            <a:ext cx="8763000" cy="5262979"/>
          </a:xfrm>
          <a:prstGeom prst="rect">
            <a:avLst/>
          </a:prstGeom>
          <a:noFill/>
          <a:ln w="12700">
            <a:noFill/>
            <a:miter lim="800000"/>
            <a:headEnd type="none" w="sm" len="sm"/>
            <a:tailEnd type="none" w="sm" len="sm"/>
          </a:ln>
        </p:spPr>
        <p:txBody>
          <a:bodyPr>
            <a:spAutoFit/>
          </a:bodyPr>
          <a:lstStyle/>
          <a:p>
            <a:pPr>
              <a:spcBef>
                <a:spcPct val="50000"/>
              </a:spcBef>
            </a:pPr>
            <a:r>
              <a:rPr lang="nl-NL" sz="1400" b="1" u="sng">
                <a:cs typeface="Arial" pitchFamily="34" charset="0"/>
              </a:rPr>
              <a:t>De Lay-out</a:t>
            </a:r>
            <a:br>
              <a:rPr lang="nl-NL" sz="1400" b="1" u="sng">
                <a:cs typeface="Arial" pitchFamily="34" charset="0"/>
              </a:rPr>
            </a:br>
            <a:r>
              <a:rPr lang="nl-NL" sz="1400">
                <a:cs typeface="Arial" pitchFamily="34" charset="0"/>
              </a:rPr>
              <a:t>Een lay-out is een ordening van tekst en afbeeldingen. Een lay-out is dus een soort compositie. </a:t>
            </a:r>
            <a:br>
              <a:rPr lang="nl-NL" sz="1400">
                <a:cs typeface="Arial" pitchFamily="34" charset="0"/>
              </a:rPr>
            </a:br>
            <a:r>
              <a:rPr lang="nl-NL" sz="1400">
                <a:cs typeface="Arial" pitchFamily="34" charset="0"/>
              </a:rPr>
              <a:t>Van compositie spreken we in algemene zin, over een lay-out hebben we het, wanneer het gaat over iets, waar tekst in voorkomt. Wanneer je een lay-out gaat opzetten, begin je altijd eerst met de grote lijnen.</a:t>
            </a:r>
            <a:br>
              <a:rPr lang="nl-NL" sz="1400">
                <a:cs typeface="Arial" pitchFamily="34" charset="0"/>
              </a:rPr>
            </a:br>
            <a:r>
              <a:rPr lang="nl-NL" sz="1400">
                <a:cs typeface="Arial" pitchFamily="34" charset="0"/>
              </a:rPr>
              <a:t>Je maakt dus eerst een ruwe schets daarna vul je pas de details in.</a:t>
            </a:r>
            <a:endParaRPr lang="nl-NL" sz="1400"/>
          </a:p>
          <a:p>
            <a:pPr>
              <a:spcBef>
                <a:spcPct val="50000"/>
              </a:spcBef>
            </a:pPr>
            <a:r>
              <a:rPr lang="nl-NL" sz="1400">
                <a:cs typeface="Arial" pitchFamily="34" charset="0"/>
              </a:rPr>
              <a:t> </a:t>
            </a:r>
          </a:p>
          <a:p>
            <a:pPr>
              <a:spcBef>
                <a:spcPct val="50000"/>
              </a:spcBef>
            </a:pPr>
            <a:endParaRPr lang="nl-NL" sz="1400">
              <a:cs typeface="Arial" pitchFamily="34" charset="0"/>
            </a:endParaRPr>
          </a:p>
          <a:p>
            <a:pPr>
              <a:spcBef>
                <a:spcPct val="50000"/>
              </a:spcBef>
            </a:pPr>
            <a:endParaRPr lang="nl-NL" sz="1400"/>
          </a:p>
          <a:p>
            <a:pPr>
              <a:spcBef>
                <a:spcPct val="50000"/>
              </a:spcBef>
            </a:pPr>
            <a:r>
              <a:rPr lang="nl-NL" sz="1400" b="1" u="sng">
                <a:cs typeface="Arial" pitchFamily="34" charset="0"/>
              </a:rPr>
              <a:t>Kenmerken van een goede poster:</a:t>
            </a:r>
            <a:br>
              <a:rPr lang="nl-NL" sz="1400" b="1" u="sng">
                <a:cs typeface="Arial" pitchFamily="34" charset="0"/>
              </a:rPr>
            </a:br>
            <a:r>
              <a:rPr lang="nl-NL" sz="1400">
                <a:cs typeface="Arial" pitchFamily="34" charset="0"/>
              </a:rPr>
              <a:t>- duidelijk waarover het gaat;</a:t>
            </a:r>
            <a:br>
              <a:rPr lang="nl-NL" sz="1400">
                <a:cs typeface="Arial" pitchFamily="34" charset="0"/>
              </a:rPr>
            </a:br>
            <a:r>
              <a:rPr lang="nl-NL" sz="1400">
                <a:cs typeface="Arial" pitchFamily="34" charset="0"/>
              </a:rPr>
              <a:t>- eenvoudige/ duidelijke voorstelling;</a:t>
            </a:r>
            <a:br>
              <a:rPr lang="nl-NL" sz="1400">
                <a:cs typeface="Arial" pitchFamily="34" charset="0"/>
              </a:rPr>
            </a:br>
            <a:r>
              <a:rPr lang="nl-NL" sz="1400">
                <a:cs typeface="Arial" pitchFamily="34" charset="0"/>
              </a:rPr>
              <a:t>- gebruik van grote kleurvlakken;</a:t>
            </a:r>
            <a:br>
              <a:rPr lang="nl-NL" sz="1400">
                <a:cs typeface="Arial" pitchFamily="34" charset="0"/>
              </a:rPr>
            </a:br>
            <a:r>
              <a:rPr lang="nl-NL" sz="1400">
                <a:cs typeface="Arial" pitchFamily="34" charset="0"/>
              </a:rPr>
              <a:t>- grote duidelijke tekst;</a:t>
            </a:r>
            <a:br>
              <a:rPr lang="nl-NL" sz="1400">
                <a:cs typeface="Arial" pitchFamily="34" charset="0"/>
              </a:rPr>
            </a:br>
            <a:r>
              <a:rPr lang="nl-NL" sz="1400">
                <a:cs typeface="Arial" pitchFamily="34" charset="0"/>
              </a:rPr>
              <a:t>- gemakkelijke leesbare woorden.</a:t>
            </a:r>
            <a:endParaRPr lang="nl-NL" sz="1400"/>
          </a:p>
          <a:p>
            <a:pPr>
              <a:spcBef>
                <a:spcPct val="50000"/>
              </a:spcBef>
            </a:pPr>
            <a:r>
              <a:rPr lang="nl-NL" sz="1400">
                <a:cs typeface="Arial" pitchFamily="34" charset="0"/>
              </a:rPr>
              <a:t/>
            </a:r>
            <a:br>
              <a:rPr lang="nl-NL" sz="1400">
                <a:cs typeface="Arial" pitchFamily="34" charset="0"/>
              </a:rPr>
            </a:br>
            <a:r>
              <a:rPr lang="nl-NL" sz="1400">
                <a:cs typeface="Arial" pitchFamily="34" charset="0"/>
              </a:rPr>
              <a:t>Het volgende moet erop staan:</a:t>
            </a:r>
            <a:br>
              <a:rPr lang="nl-NL" sz="1400">
                <a:cs typeface="Arial" pitchFamily="34" charset="0"/>
              </a:rPr>
            </a:br>
            <a:r>
              <a:rPr lang="nl-NL" sz="1400" b="1">
                <a:cs typeface="Arial" pitchFamily="34" charset="0"/>
              </a:rPr>
              <a:t>Wat is er te doen?</a:t>
            </a:r>
            <a:br>
              <a:rPr lang="nl-NL" sz="1400" b="1">
                <a:cs typeface="Arial" pitchFamily="34" charset="0"/>
              </a:rPr>
            </a:br>
            <a:r>
              <a:rPr lang="nl-NL" sz="1400" b="1">
                <a:cs typeface="Arial" pitchFamily="34" charset="0"/>
              </a:rPr>
              <a:t>Wanneer is het?</a:t>
            </a:r>
            <a:r>
              <a:rPr lang="nl-NL" sz="1400">
                <a:cs typeface="Arial" pitchFamily="34" charset="0"/>
              </a:rPr>
              <a:t> (datum)</a:t>
            </a:r>
            <a:br>
              <a:rPr lang="nl-NL" sz="1400">
                <a:cs typeface="Arial" pitchFamily="34" charset="0"/>
              </a:rPr>
            </a:br>
            <a:r>
              <a:rPr lang="nl-NL" sz="1400" b="1">
                <a:cs typeface="Arial" pitchFamily="34" charset="0"/>
              </a:rPr>
              <a:t>Waar is het? </a:t>
            </a:r>
            <a:r>
              <a:rPr lang="nl-NL" sz="1400">
                <a:cs typeface="Arial" pitchFamily="34" charset="0"/>
              </a:rPr>
              <a:t>(adres)</a:t>
            </a:r>
            <a:br>
              <a:rPr lang="nl-NL" sz="1400">
                <a:cs typeface="Arial" pitchFamily="34" charset="0"/>
              </a:rPr>
            </a:br>
            <a:r>
              <a:rPr lang="nl-NL" sz="1400" b="1">
                <a:cs typeface="Arial" pitchFamily="34" charset="0"/>
              </a:rPr>
              <a:t>Hoe laat is het?</a:t>
            </a:r>
            <a:endParaRPr lang="nl-NL" sz="1400"/>
          </a:p>
          <a:p>
            <a:pPr>
              <a:spcBef>
                <a:spcPct val="50000"/>
              </a:spcBef>
            </a:pPr>
            <a:endParaRPr lang="nl-NL" sz="1400"/>
          </a:p>
        </p:txBody>
      </p:sp>
      <p:pic>
        <p:nvPicPr>
          <p:cNvPr id="18" name="Picture 18"/>
          <p:cNvPicPr>
            <a:picLocks noChangeAspect="1" noChangeArrowheads="1"/>
          </p:cNvPicPr>
          <p:nvPr/>
        </p:nvPicPr>
        <p:blipFill>
          <a:blip r:embed="rId4" cstate="print"/>
          <a:srcRect/>
          <a:stretch>
            <a:fillRect/>
          </a:stretch>
        </p:blipFill>
        <p:spPr bwMode="auto">
          <a:xfrm>
            <a:off x="3581400" y="2711450"/>
            <a:ext cx="5400675" cy="3852863"/>
          </a:xfrm>
          <a:prstGeom prst="rect">
            <a:avLst/>
          </a:prstGeom>
          <a:noFill/>
          <a:ln w="12700">
            <a:noFill/>
            <a:miter lim="800000"/>
            <a:headEnd type="none" w="sm" len="sm"/>
            <a:tailEnd type="none" w="sm" len="sm"/>
          </a:ln>
        </p:spPr>
      </p:pic>
    </p:spTree>
  </p:cSld>
  <p:clrMapOvr>
    <a:masterClrMapping/>
  </p:clrMapOvr>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13</Words>
  <Application>Microsoft Office PowerPoint</Application>
  <PresentationFormat>Diavoorstelling (4:3)</PresentationFormat>
  <Paragraphs>12</Paragraphs>
  <Slides>2</Slides>
  <Notes>0</Notes>
  <HiddenSlides>0</HiddenSlides>
  <MMClips>0</MMClips>
  <ScaleCrop>false</ScaleCrop>
  <HeadingPairs>
    <vt:vector size="4" baseType="variant">
      <vt:variant>
        <vt:lpstr>Thema</vt:lpstr>
      </vt:variant>
      <vt:variant>
        <vt:i4>1</vt:i4>
      </vt:variant>
      <vt:variant>
        <vt:lpstr>Diatitels</vt:lpstr>
      </vt:variant>
      <vt:variant>
        <vt:i4>2</vt:i4>
      </vt:variant>
    </vt:vector>
  </HeadingPairs>
  <TitlesOfParts>
    <vt:vector size="3" baseType="lpstr">
      <vt:lpstr>Office-thema</vt:lpstr>
      <vt:lpstr>Dia 1</vt:lpstr>
      <vt:lpstr>Dia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Eigenaar</dc:creator>
  <cp:lastModifiedBy>Eigenaar</cp:lastModifiedBy>
  <cp:revision>2</cp:revision>
  <dcterms:created xsi:type="dcterms:W3CDTF">2013-10-04T14:06:11Z</dcterms:created>
  <dcterms:modified xsi:type="dcterms:W3CDTF">2013-10-04T14:07:30Z</dcterms:modified>
</cp:coreProperties>
</file>