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3E9FF4AD-6DCA-4048-B2E0-EE0E150D6F16}"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9CFB562-4CF7-4555-AE97-36064B771DA1}"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E9FF4AD-6DCA-4048-B2E0-EE0E150D6F16}"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9CFB562-4CF7-4555-AE97-36064B771DA1}"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E9FF4AD-6DCA-4048-B2E0-EE0E150D6F16}"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9CFB562-4CF7-4555-AE97-36064B771DA1}"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E9FF4AD-6DCA-4048-B2E0-EE0E150D6F16}"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9CFB562-4CF7-4555-AE97-36064B771DA1}"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E9FF4AD-6DCA-4048-B2E0-EE0E150D6F16}" type="datetimeFigureOut">
              <a:rPr lang="nl-NL" smtClean="0"/>
              <a:t>4-10-2013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9CFB562-4CF7-4555-AE97-36064B771DA1}"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E9FF4AD-6DCA-4048-B2E0-EE0E150D6F16}"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9CFB562-4CF7-4555-AE97-36064B771DA1}"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E9FF4AD-6DCA-4048-B2E0-EE0E150D6F16}" type="datetimeFigureOut">
              <a:rPr lang="nl-NL" smtClean="0"/>
              <a:t>4-10-2013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9CFB562-4CF7-4555-AE97-36064B771DA1}"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E9FF4AD-6DCA-4048-B2E0-EE0E150D6F16}" type="datetimeFigureOut">
              <a:rPr lang="nl-NL" smtClean="0"/>
              <a:t>4-10-2013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9CFB562-4CF7-4555-AE97-36064B771DA1}"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E9FF4AD-6DCA-4048-B2E0-EE0E150D6F16}" type="datetimeFigureOut">
              <a:rPr lang="nl-NL" smtClean="0"/>
              <a:t>4-10-2013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9CFB562-4CF7-4555-AE97-36064B771DA1}"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E9FF4AD-6DCA-4048-B2E0-EE0E150D6F16}"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9CFB562-4CF7-4555-AE97-36064B771DA1}"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E9FF4AD-6DCA-4048-B2E0-EE0E150D6F16}" type="datetimeFigureOut">
              <a:rPr lang="nl-NL" smtClean="0"/>
              <a:t>4-10-2013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9CFB562-4CF7-4555-AE97-36064B771DA1}"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FF4AD-6DCA-4048-B2E0-EE0E150D6F16}" type="datetimeFigureOut">
              <a:rPr lang="nl-NL" smtClean="0"/>
              <a:t>4-10-2013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FB562-4CF7-4555-AE97-36064B771DA1}"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p:cNvPicPr>
            <a:picLocks noChangeAspect="1" noChangeArrowheads="1"/>
          </p:cNvPicPr>
          <p:nvPr/>
        </p:nvPicPr>
        <p:blipFill>
          <a:blip r:embed="rId2" cstate="print"/>
          <a:srcRect/>
          <a:stretch>
            <a:fillRect/>
          </a:stretch>
        </p:blipFill>
        <p:spPr bwMode="auto">
          <a:xfrm>
            <a:off x="-685800" y="1524000"/>
            <a:ext cx="9982200" cy="5668963"/>
          </a:xfrm>
          <a:prstGeom prst="rect">
            <a:avLst/>
          </a:prstGeom>
          <a:noFill/>
          <a:ln w="12700">
            <a:noFill/>
            <a:miter lim="800000"/>
            <a:headEnd type="none" w="sm" len="sm"/>
            <a:tailEnd type="none" w="sm" len="sm"/>
          </a:ln>
        </p:spPr>
      </p:pic>
      <p:sp>
        <p:nvSpPr>
          <p:cNvPr id="5" name="Rectangle 4"/>
          <p:cNvSpPr>
            <a:spLocks noChangeArrowheads="1"/>
          </p:cNvSpPr>
          <p:nvPr/>
        </p:nvSpPr>
        <p:spPr bwMode="auto">
          <a:xfrm>
            <a:off x="4343400" y="3657600"/>
            <a:ext cx="2362200" cy="462307"/>
          </a:xfrm>
          <a:prstGeom prst="rect">
            <a:avLst/>
          </a:prstGeom>
          <a:noFill/>
          <a:ln w="9525">
            <a:noFill/>
            <a:miter lim="800000"/>
            <a:headEnd/>
            <a:tailEnd/>
          </a:ln>
        </p:spPr>
        <p:txBody>
          <a:bodyPr lIns="92075" tIns="46038" rIns="92075" bIns="46038">
            <a:spAutoFit/>
          </a:bodyPr>
          <a:lstStyle/>
          <a:p>
            <a:pPr>
              <a:spcBef>
                <a:spcPct val="50000"/>
              </a:spcBef>
            </a:pPr>
            <a:endParaRPr lang="nl-NL" sz="2400">
              <a:latin typeface="Times New Roman" pitchFamily="18" charset="0"/>
            </a:endParaRPr>
          </a:p>
        </p:txBody>
      </p:sp>
      <p:sp>
        <p:nvSpPr>
          <p:cNvPr id="6" name="Rectangle 7">
            <a:hlinkClick r:id="" action="ppaction://noaction"/>
          </p:cNvPr>
          <p:cNvSpPr>
            <a:spLocks noChangeArrowheads="1"/>
          </p:cNvSpPr>
          <p:nvPr/>
        </p:nvSpPr>
        <p:spPr bwMode="auto">
          <a:xfrm>
            <a:off x="1657350" y="366713"/>
            <a:ext cx="9144000" cy="369332"/>
          </a:xfrm>
          <a:prstGeom prst="rect">
            <a:avLst/>
          </a:prstGeom>
          <a:noFill/>
          <a:ln w="12700">
            <a:noFill/>
            <a:miter lim="800000"/>
            <a:headEnd type="none" w="sm" len="sm"/>
            <a:tailEnd type="none" w="sm" len="sm"/>
          </a:ln>
        </p:spPr>
        <p:txBody>
          <a:bodyPr>
            <a:spAutoFit/>
          </a:bodyPr>
          <a:lstStyle/>
          <a:p>
            <a:endParaRPr lang="nl-NL"/>
          </a:p>
        </p:txBody>
      </p:sp>
      <p:sp>
        <p:nvSpPr>
          <p:cNvPr id="7" name="Text Box 8"/>
          <p:cNvSpPr txBox="1">
            <a:spLocks noChangeArrowheads="1"/>
          </p:cNvSpPr>
          <p:nvPr/>
        </p:nvSpPr>
        <p:spPr bwMode="auto">
          <a:xfrm>
            <a:off x="5257800" y="2438400"/>
            <a:ext cx="4267200" cy="457200"/>
          </a:xfrm>
          <a:prstGeom prst="rect">
            <a:avLst/>
          </a:prstGeom>
          <a:noFill/>
          <a:ln w="12700">
            <a:noFill/>
            <a:miter lim="800000"/>
            <a:headEnd type="none" w="sm" len="sm"/>
            <a:tailEnd type="none" w="sm" len="sm"/>
          </a:ln>
        </p:spPr>
        <p:txBody>
          <a:bodyPr>
            <a:spAutoFit/>
          </a:bodyPr>
          <a:lstStyle/>
          <a:p>
            <a:pPr algn="ctr">
              <a:spcBef>
                <a:spcPct val="50000"/>
              </a:spcBef>
            </a:pPr>
            <a:endParaRPr lang="nl-NL" sz="2400"/>
          </a:p>
        </p:txBody>
      </p:sp>
      <p:sp>
        <p:nvSpPr>
          <p:cNvPr id="8" name="AutoShape 9" descr="http://www.artactueel.nl/Exposities/realisme/Hans%20Parlevliet_bestanden/Stilleven%20met%20peren.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9" name="AutoShape 10" descr="http://www.exto.nl/gallery/dbimages/1184/1184-p-1764.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10" name="Text Box 13"/>
          <p:cNvSpPr txBox="1">
            <a:spLocks noChangeArrowheads="1"/>
          </p:cNvSpPr>
          <p:nvPr/>
        </p:nvSpPr>
        <p:spPr bwMode="auto">
          <a:xfrm>
            <a:off x="7772400" y="1066800"/>
            <a:ext cx="304800" cy="369332"/>
          </a:xfrm>
          <a:prstGeom prst="rect">
            <a:avLst/>
          </a:prstGeom>
          <a:noFill/>
          <a:ln w="12700">
            <a:noFill/>
            <a:miter lim="800000"/>
            <a:headEnd type="none" w="sm" len="sm"/>
            <a:tailEnd type="none" w="sm" len="sm"/>
          </a:ln>
        </p:spPr>
        <p:txBody>
          <a:bodyPr>
            <a:spAutoFit/>
          </a:bodyPr>
          <a:lstStyle/>
          <a:p>
            <a:pPr>
              <a:spcBef>
                <a:spcPct val="50000"/>
              </a:spcBef>
            </a:pPr>
            <a:endParaRPr lang="nl-NL"/>
          </a:p>
        </p:txBody>
      </p:sp>
      <p:pic>
        <p:nvPicPr>
          <p:cNvPr id="11" name="Picture 22">
            <a:hlinkClick r:id="" action="ppaction://noaction"/>
          </p:cNvPr>
          <p:cNvPicPr>
            <a:picLocks noChangeArrowheads="1"/>
          </p:cNvPicPr>
          <p:nvPr/>
        </p:nvPicPr>
        <p:blipFill>
          <a:blip r:embed="rId3" cstate="print"/>
          <a:srcRect/>
          <a:stretch>
            <a:fillRect/>
          </a:stretch>
        </p:blipFill>
        <p:spPr bwMode="auto">
          <a:xfrm>
            <a:off x="8382000" y="152400"/>
            <a:ext cx="492125" cy="415925"/>
          </a:xfrm>
          <a:prstGeom prst="rect">
            <a:avLst/>
          </a:prstGeom>
          <a:solidFill>
            <a:schemeClr val="bg1"/>
          </a:solidFill>
          <a:ln w="9525">
            <a:solidFill>
              <a:schemeClr val="bg1"/>
            </a:solidFill>
            <a:miter lim="800000"/>
            <a:headEnd/>
            <a:tailEnd/>
          </a:ln>
        </p:spPr>
      </p:pic>
      <p:sp>
        <p:nvSpPr>
          <p:cNvPr id="12" name="Rectangle 23"/>
          <p:cNvSpPr>
            <a:spLocks noChangeArrowheads="1"/>
          </p:cNvSpPr>
          <p:nvPr/>
        </p:nvSpPr>
        <p:spPr bwMode="auto">
          <a:xfrm>
            <a:off x="8077200" y="533400"/>
            <a:ext cx="1066800" cy="246863"/>
          </a:xfrm>
          <a:prstGeom prst="rect">
            <a:avLst/>
          </a:prstGeom>
          <a:noFill/>
          <a:ln w="9525">
            <a:noFill/>
            <a:miter lim="800000"/>
            <a:headEnd/>
            <a:tailEnd/>
          </a:ln>
        </p:spPr>
        <p:txBody>
          <a:bodyPr lIns="92075" tIns="46038" rIns="92075" bIns="46038">
            <a:spAutoFit/>
          </a:bodyPr>
          <a:lstStyle/>
          <a:p>
            <a:pPr>
              <a:spcBef>
                <a:spcPct val="50000"/>
              </a:spcBef>
            </a:pPr>
            <a:r>
              <a:rPr lang="nl-NL" sz="1000"/>
              <a:t>  </a:t>
            </a:r>
            <a:r>
              <a:rPr lang="en-US" sz="1000"/>
              <a:t>      terug</a:t>
            </a:r>
            <a:endParaRPr lang="nl-NL" sz="1000"/>
          </a:p>
        </p:txBody>
      </p:sp>
      <p:sp>
        <p:nvSpPr>
          <p:cNvPr id="13" name="AutoShape 24">
            <a:hlinkClick r:id="" action="ppaction://hlinkshowjump?jump=nextslide" highlightClick="1"/>
          </p:cNvPr>
          <p:cNvSpPr>
            <a:spLocks noChangeArrowheads="1"/>
          </p:cNvSpPr>
          <p:nvPr/>
        </p:nvSpPr>
        <p:spPr bwMode="auto">
          <a:xfrm>
            <a:off x="7696200" y="152400"/>
            <a:ext cx="533400" cy="381000"/>
          </a:xfrm>
          <a:prstGeom prst="actionButtonForwardNext">
            <a:avLst/>
          </a:prstGeom>
          <a:solidFill>
            <a:schemeClr val="bg1"/>
          </a:solidFill>
          <a:ln w="12700">
            <a:solidFill>
              <a:srgbClr val="FFFFFF"/>
            </a:solidFill>
            <a:miter lim="800000"/>
            <a:headEnd type="none" w="sm" len="sm"/>
            <a:tailEnd type="none" w="sm" len="sm"/>
          </a:ln>
        </p:spPr>
        <p:txBody>
          <a:bodyPr wrap="none" anchor="ctr"/>
          <a:lstStyle/>
          <a:p>
            <a:endParaRPr lang="nl-NL"/>
          </a:p>
        </p:txBody>
      </p:sp>
      <p:sp>
        <p:nvSpPr>
          <p:cNvPr id="14" name="Rectangle 25">
            <a:hlinkClick r:id="" action="ppaction://hlinkshowjump?jump=nextslide"/>
          </p:cNvPr>
          <p:cNvSpPr>
            <a:spLocks noChangeArrowheads="1"/>
          </p:cNvSpPr>
          <p:nvPr/>
        </p:nvSpPr>
        <p:spPr bwMode="auto">
          <a:xfrm>
            <a:off x="7620000" y="533400"/>
            <a:ext cx="762000" cy="631584"/>
          </a:xfrm>
          <a:prstGeom prst="rect">
            <a:avLst/>
          </a:prstGeom>
          <a:noFill/>
          <a:ln w="9525">
            <a:noFill/>
            <a:miter lim="800000"/>
            <a:headEnd/>
            <a:tailEnd/>
          </a:ln>
        </p:spPr>
        <p:txBody>
          <a:bodyPr lIns="92075" tIns="46038" rIns="92075" bIns="46038">
            <a:spAutoFit/>
          </a:bodyPr>
          <a:lstStyle/>
          <a:p>
            <a:pPr>
              <a:spcBef>
                <a:spcPct val="50000"/>
              </a:spcBef>
            </a:pPr>
            <a:r>
              <a:rPr lang="en-US" sz="1000"/>
              <a:t>volgende                                      bladzijde                           </a:t>
            </a:r>
          </a:p>
          <a:p>
            <a:pPr>
              <a:spcBef>
                <a:spcPct val="50000"/>
              </a:spcBef>
            </a:pPr>
            <a:endParaRPr lang="nl-NL" sz="1000"/>
          </a:p>
        </p:txBody>
      </p:sp>
      <p:sp>
        <p:nvSpPr>
          <p:cNvPr id="15" name="AutoShape 26">
            <a:hlinkClick r:id="" action="ppaction://noaction" highlightClick="1"/>
          </p:cNvPr>
          <p:cNvSpPr>
            <a:spLocks noChangeArrowheads="1"/>
          </p:cNvSpPr>
          <p:nvPr/>
        </p:nvSpPr>
        <p:spPr bwMode="auto">
          <a:xfrm>
            <a:off x="7086600" y="152400"/>
            <a:ext cx="457200" cy="381000"/>
          </a:xfrm>
          <a:prstGeom prst="actionButtonDocument">
            <a:avLst/>
          </a:prstGeom>
          <a:solidFill>
            <a:schemeClr val="bg1"/>
          </a:solidFill>
          <a:ln w="12700">
            <a:solidFill>
              <a:srgbClr val="FFFFFF"/>
            </a:solidFill>
            <a:miter lim="800000"/>
            <a:headEnd type="none" w="sm" len="sm"/>
            <a:tailEnd type="none" w="sm" len="sm"/>
          </a:ln>
        </p:spPr>
        <p:txBody>
          <a:bodyPr wrap="none" anchor="ctr"/>
          <a:lstStyle/>
          <a:p>
            <a:endParaRPr lang="nl-NL"/>
          </a:p>
        </p:txBody>
      </p:sp>
      <p:sp>
        <p:nvSpPr>
          <p:cNvPr id="16" name="Rectangle 27">
            <a:hlinkClick r:id="" action="ppaction://noaction"/>
          </p:cNvPr>
          <p:cNvSpPr>
            <a:spLocks noChangeArrowheads="1"/>
          </p:cNvSpPr>
          <p:nvPr/>
        </p:nvSpPr>
        <p:spPr bwMode="auto">
          <a:xfrm>
            <a:off x="6858000" y="533400"/>
            <a:ext cx="1219200" cy="246863"/>
          </a:xfrm>
          <a:prstGeom prst="rect">
            <a:avLst/>
          </a:prstGeom>
          <a:noFill/>
          <a:ln w="9525">
            <a:noFill/>
            <a:miter lim="800000"/>
            <a:headEnd/>
            <a:tailEnd/>
          </a:ln>
        </p:spPr>
        <p:txBody>
          <a:bodyPr lIns="92075" tIns="46038" rIns="92075" bIns="46038">
            <a:spAutoFit/>
          </a:bodyPr>
          <a:lstStyle/>
          <a:p>
            <a:pPr>
              <a:spcBef>
                <a:spcPct val="50000"/>
              </a:spcBef>
            </a:pPr>
            <a:r>
              <a:rPr lang="en-US" sz="1000"/>
              <a:t>  voorbeeld</a:t>
            </a:r>
            <a:endParaRPr lang="nl-NL" sz="1000"/>
          </a:p>
        </p:txBody>
      </p:sp>
      <p:sp>
        <p:nvSpPr>
          <p:cNvPr id="17" name="Text Box 30"/>
          <p:cNvSpPr txBox="1">
            <a:spLocks noChangeArrowheads="1"/>
          </p:cNvSpPr>
          <p:nvPr/>
        </p:nvSpPr>
        <p:spPr bwMode="auto">
          <a:xfrm>
            <a:off x="0" y="1600200"/>
            <a:ext cx="9144000" cy="5060950"/>
          </a:xfrm>
          <a:prstGeom prst="rect">
            <a:avLst/>
          </a:prstGeom>
          <a:noFill/>
          <a:ln w="12700">
            <a:noFill/>
            <a:miter lim="800000"/>
            <a:headEnd type="none" w="sm" len="sm"/>
            <a:tailEnd type="none" w="sm" len="sm"/>
          </a:ln>
        </p:spPr>
        <p:txBody>
          <a:bodyPr>
            <a:spAutoFit/>
          </a:bodyPr>
          <a:lstStyle/>
          <a:p>
            <a:pPr>
              <a:spcBef>
                <a:spcPct val="50000"/>
              </a:spcBef>
            </a:pPr>
            <a:r>
              <a:rPr lang="nl-NL" sz="1300" b="1" u="sng">
                <a:cs typeface="Arial" pitchFamily="34" charset="0"/>
              </a:rPr>
              <a:t>Wat heb je nodig?</a:t>
            </a:r>
            <a:r>
              <a:rPr lang="en-US" sz="1300" b="1" u="sng">
                <a:cs typeface="Arial" pitchFamily="34" charset="0"/>
              </a:rPr>
              <a:t>                                                                                                                                                                             </a:t>
            </a:r>
            <a:r>
              <a:rPr lang="nl-NL" sz="1300">
                <a:cs typeface="Arial" pitchFamily="34" charset="0"/>
              </a:rPr>
              <a:t>Pen, papier, lijm, schaar, plaatjes en materialen om in te kleuren, computer.</a:t>
            </a:r>
            <a:endParaRPr lang="nl-NL" sz="1300"/>
          </a:p>
          <a:p>
            <a:pPr>
              <a:spcBef>
                <a:spcPct val="50000"/>
              </a:spcBef>
            </a:pPr>
            <a:r>
              <a:rPr lang="nl-NL" sz="1300" b="1" u="sng">
                <a:cs typeface="Arial" pitchFamily="34" charset="0"/>
              </a:rPr>
              <a:t>Wat moet je doen?</a:t>
            </a:r>
            <a:r>
              <a:rPr lang="en-US" sz="1300" b="1" u="sng">
                <a:cs typeface="Arial" pitchFamily="34" charset="0"/>
              </a:rPr>
              <a:t>                                                                                                                                                                                     </a:t>
            </a:r>
            <a:r>
              <a:rPr lang="nl-NL" sz="1300">
                <a:cs typeface="Arial" pitchFamily="34" charset="0"/>
              </a:rPr>
              <a:t> Je gaat de voorkant van een tijdschrift  ontwerpen.</a:t>
            </a:r>
            <a:r>
              <a:rPr lang="en-US" sz="1300">
                <a:cs typeface="Arial" pitchFamily="34" charset="0"/>
              </a:rPr>
              <a:t>                                                                                                                           </a:t>
            </a:r>
            <a:r>
              <a:rPr lang="nl-NL" sz="1300">
                <a:cs typeface="Arial" pitchFamily="34" charset="0"/>
              </a:rPr>
              <a:t> Wat voor soort tijdschrift het wordt is afhankelijk van je activiteit. Ben je naar een dansvoorstelling geweest dan moet het een danstijdschrift worden. Ben je naar het museum geweest dan wordt het een kunsttijdschrift enz.</a:t>
            </a:r>
            <a:r>
              <a:rPr lang="en-US" sz="1300">
                <a:cs typeface="Arial" pitchFamily="34" charset="0"/>
              </a:rPr>
              <a:t>                                               </a:t>
            </a:r>
            <a:r>
              <a:rPr lang="nl-NL" sz="1300">
                <a:cs typeface="Arial" pitchFamily="34" charset="0"/>
              </a:rPr>
              <a:t> De onderwerpen die op de voorkant van het tijdschrift komen te staan mag je zelf verzinnen.</a:t>
            </a:r>
            <a:endParaRPr lang="nl-NL" sz="1300"/>
          </a:p>
          <a:p>
            <a:pPr>
              <a:spcBef>
                <a:spcPct val="50000"/>
              </a:spcBef>
            </a:pPr>
            <a:r>
              <a:rPr lang="nl-NL" sz="1300">
                <a:cs typeface="Arial" pitchFamily="34" charset="0"/>
              </a:rPr>
              <a:t>Maar een onderwerp staat vast namelijk je activiteit. Het moet meteen zichtbaar zijn wat  jij voor activiteit hebt ondernomen. Naast tekst komen er ook plaatjes bij te staan (tijdschriften, folders, internet).</a:t>
            </a:r>
            <a:r>
              <a:rPr lang="en-US" sz="1300">
                <a:cs typeface="Arial" pitchFamily="34" charset="0"/>
              </a:rPr>
              <a:t>                                                           </a:t>
            </a:r>
            <a:r>
              <a:rPr lang="nl-NL" sz="1300">
                <a:cs typeface="Arial" pitchFamily="34" charset="0"/>
              </a:rPr>
              <a:t> Deze opdracht hoeft niet persé op de computer gemaakt te worden.</a:t>
            </a:r>
            <a:endParaRPr lang="nl-NL" sz="1300"/>
          </a:p>
          <a:p>
            <a:pPr>
              <a:spcBef>
                <a:spcPct val="50000"/>
              </a:spcBef>
            </a:pPr>
            <a:r>
              <a:rPr lang="nl-NL" sz="1300" b="1" u="sng">
                <a:cs typeface="Arial" pitchFamily="34" charset="0"/>
              </a:rPr>
              <a:t> </a:t>
            </a:r>
            <a:endParaRPr lang="nl-NL" sz="1300"/>
          </a:p>
          <a:p>
            <a:pPr>
              <a:spcBef>
                <a:spcPct val="50000"/>
              </a:spcBef>
            </a:pPr>
            <a:r>
              <a:rPr lang="nl-NL" sz="1300" b="1">
                <a:cs typeface="Arial" pitchFamily="34" charset="0"/>
              </a:rPr>
              <a:t> </a:t>
            </a:r>
            <a:endParaRPr lang="en-US" sz="1300" b="1">
              <a:cs typeface="Arial" pitchFamily="34" charset="0"/>
            </a:endParaRPr>
          </a:p>
          <a:p>
            <a:pPr>
              <a:spcBef>
                <a:spcPct val="50000"/>
              </a:spcBef>
            </a:pPr>
            <a:endParaRPr lang="en-US" sz="1300" b="1">
              <a:cs typeface="Arial" pitchFamily="34" charset="0"/>
            </a:endParaRPr>
          </a:p>
          <a:p>
            <a:pPr>
              <a:spcBef>
                <a:spcPct val="50000"/>
              </a:spcBef>
            </a:pPr>
            <a:endParaRPr lang="en-US" sz="1300" b="1">
              <a:cs typeface="Arial" pitchFamily="34" charset="0"/>
            </a:endParaRPr>
          </a:p>
          <a:p>
            <a:pPr>
              <a:spcBef>
                <a:spcPct val="50000"/>
              </a:spcBef>
            </a:pPr>
            <a:endParaRPr lang="en-US" sz="1300" b="1">
              <a:cs typeface="Arial" pitchFamily="34" charset="0"/>
            </a:endParaRPr>
          </a:p>
          <a:p>
            <a:pPr>
              <a:spcBef>
                <a:spcPct val="50000"/>
              </a:spcBef>
            </a:pPr>
            <a:endParaRPr lang="en-US" sz="1300" b="1" u="sng">
              <a:cs typeface="Arial" pitchFamily="34" charset="0"/>
            </a:endParaRPr>
          </a:p>
          <a:p>
            <a:pPr>
              <a:spcBef>
                <a:spcPct val="50000"/>
              </a:spcBef>
            </a:pPr>
            <a:r>
              <a:rPr lang="nl-NL" sz="1300" b="1" u="sng">
                <a:cs typeface="Arial" pitchFamily="34" charset="0"/>
              </a:rPr>
              <a:t>Gebruik je de computer?</a:t>
            </a:r>
            <a:r>
              <a:rPr lang="en-US" sz="1300" b="1" u="sng">
                <a:cs typeface="Arial" pitchFamily="34" charset="0"/>
              </a:rPr>
              <a:t>                                                                                                                                                              </a:t>
            </a:r>
            <a:r>
              <a:rPr lang="nl-NL" sz="1300">
                <a:cs typeface="Arial" pitchFamily="34" charset="0"/>
              </a:rPr>
              <a:t> Scan de foto's/ plaatjes in en bewerk ze eventueel op bijv. </a:t>
            </a:r>
            <a:r>
              <a:rPr lang="en-US" sz="1300">
                <a:cs typeface="Arial" pitchFamily="34" charset="0"/>
              </a:rPr>
              <a:t>Ph</a:t>
            </a:r>
            <a:r>
              <a:rPr lang="nl-NL" sz="1300">
                <a:cs typeface="Arial" pitchFamily="34" charset="0"/>
              </a:rPr>
              <a:t>otoshop, later zou  de tekst erbij gezet kunnen worden. </a:t>
            </a:r>
            <a:r>
              <a:rPr lang="en-US" sz="1300">
                <a:cs typeface="Arial" pitchFamily="34" charset="0"/>
              </a:rPr>
              <a:t/>
            </a:r>
            <a:br>
              <a:rPr lang="en-US" sz="1300">
                <a:cs typeface="Arial" pitchFamily="34" charset="0"/>
              </a:rPr>
            </a:br>
            <a:r>
              <a:rPr lang="nl-NL" sz="1300">
                <a:cs typeface="Arial" pitchFamily="34" charset="0"/>
              </a:rPr>
              <a:t>Je mag deze opdracht niet op diskette aanleveren (afdrukken op A4 en het liefst in kleur).</a:t>
            </a:r>
            <a:endParaRPr lang="nl-NL" sz="1300"/>
          </a:p>
          <a:p>
            <a:pPr>
              <a:spcBef>
                <a:spcPct val="50000"/>
              </a:spcBef>
            </a:pPr>
            <a:endParaRPr lang="nl-NL" sz="1300"/>
          </a:p>
        </p:txBody>
      </p:sp>
      <p:pic>
        <p:nvPicPr>
          <p:cNvPr id="18" name="Picture 31"/>
          <p:cNvPicPr>
            <a:picLocks noChangeAspect="1" noChangeArrowheads="1"/>
          </p:cNvPicPr>
          <p:nvPr/>
        </p:nvPicPr>
        <p:blipFill>
          <a:blip r:embed="rId4" cstate="print"/>
          <a:srcRect/>
          <a:stretch>
            <a:fillRect/>
          </a:stretch>
        </p:blipFill>
        <p:spPr bwMode="auto">
          <a:xfrm>
            <a:off x="2819400" y="0"/>
            <a:ext cx="3473450" cy="1550988"/>
          </a:xfrm>
          <a:prstGeom prst="rect">
            <a:avLst/>
          </a:prstGeom>
          <a:noFill/>
          <a:ln w="12700">
            <a:noFill/>
            <a:miter lim="800000"/>
            <a:headEnd type="none" w="sm" len="sm"/>
            <a:tailEnd type="none" w="sm" len="sm"/>
          </a:ln>
        </p:spPr>
      </p:pic>
      <p:sp>
        <p:nvSpPr>
          <p:cNvPr id="19" name="Text Box 32"/>
          <p:cNvSpPr txBox="1">
            <a:spLocks noChangeArrowheads="1"/>
          </p:cNvSpPr>
          <p:nvPr/>
        </p:nvSpPr>
        <p:spPr bwMode="auto">
          <a:xfrm>
            <a:off x="3048000" y="6629400"/>
            <a:ext cx="3200400" cy="228600"/>
          </a:xfrm>
          <a:prstGeom prst="rect">
            <a:avLst/>
          </a:prstGeom>
          <a:solidFill>
            <a:srgbClr val="FFFFFF"/>
          </a:solidFill>
          <a:ln w="9525">
            <a:noFill/>
            <a:miter lim="800000"/>
            <a:headEnd/>
            <a:tailEnd/>
          </a:ln>
        </p:spPr>
        <p:txBody>
          <a:bodyPr/>
          <a:lstStyle/>
          <a:p>
            <a:pPr>
              <a:spcBef>
                <a:spcPct val="0"/>
              </a:spcBef>
            </a:pPr>
            <a:r>
              <a:rPr lang="nl-NL" sz="1000"/>
              <a:t>Photoshop (geregistreerd handelsmerk van Adobe)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0"/>
          <p:cNvSpPr txBox="1">
            <a:spLocks noChangeArrowheads="1"/>
          </p:cNvSpPr>
          <p:nvPr/>
        </p:nvSpPr>
        <p:spPr bwMode="auto">
          <a:xfrm>
            <a:off x="152400" y="533400"/>
            <a:ext cx="8991600" cy="6861175"/>
          </a:xfrm>
          <a:prstGeom prst="rect">
            <a:avLst/>
          </a:prstGeom>
          <a:noFill/>
          <a:ln w="12700">
            <a:noFill/>
            <a:miter lim="800000"/>
            <a:headEnd type="none" w="sm" len="sm"/>
            <a:tailEnd type="none" w="sm" len="sm"/>
          </a:ln>
        </p:spPr>
        <p:txBody>
          <a:bodyPr>
            <a:spAutoFit/>
          </a:bodyPr>
          <a:lstStyle/>
          <a:p>
            <a:pPr>
              <a:spcBef>
                <a:spcPct val="50000"/>
              </a:spcBef>
            </a:pPr>
            <a:endParaRPr lang="en-US" sz="1300" b="1" u="sng" dirty="0">
              <a:cs typeface="Arial" pitchFamily="34" charset="0"/>
            </a:endParaRPr>
          </a:p>
          <a:p>
            <a:pPr>
              <a:spcBef>
                <a:spcPct val="50000"/>
              </a:spcBef>
            </a:pPr>
            <a:r>
              <a:rPr lang="nl-NL" sz="1300" b="1" u="sng" dirty="0">
                <a:cs typeface="Arial" pitchFamily="34" charset="0"/>
              </a:rPr>
              <a:t>Wat moet er op de voorkant van het tijdschrift staan?</a:t>
            </a:r>
            <a:r>
              <a:rPr lang="en-US" sz="1300" b="1" u="sng" dirty="0">
                <a:cs typeface="Arial" pitchFamily="34" charset="0"/>
              </a:rPr>
              <a:t>                                                                                                         </a:t>
            </a:r>
            <a:r>
              <a:rPr lang="nl-NL" sz="1300" dirty="0">
                <a:cs typeface="Arial" pitchFamily="34" charset="0"/>
              </a:rPr>
              <a:t>Naam van het blad, prijs en belangrijkste onderwerpen.</a:t>
            </a:r>
            <a:r>
              <a:rPr lang="en-US" sz="1300" dirty="0">
                <a:cs typeface="Arial" pitchFamily="34" charset="0"/>
              </a:rPr>
              <a:t/>
            </a:r>
            <a:br>
              <a:rPr lang="en-US" sz="1300" dirty="0">
                <a:cs typeface="Arial" pitchFamily="34" charset="0"/>
              </a:rPr>
            </a:br>
            <a:endParaRPr lang="nl-NL" sz="1300" dirty="0"/>
          </a:p>
          <a:p>
            <a:pPr>
              <a:spcBef>
                <a:spcPct val="50000"/>
              </a:spcBef>
            </a:pPr>
            <a:r>
              <a:rPr lang="nl-NL" sz="1300" b="1" u="sng" dirty="0">
                <a:cs typeface="Arial" pitchFamily="34" charset="0"/>
              </a:rPr>
              <a:t>Hoe</a:t>
            </a:r>
            <a:r>
              <a:rPr lang="en-US" sz="1300" b="1" u="sng" dirty="0">
                <a:cs typeface="Arial" pitchFamily="34" charset="0"/>
              </a:rPr>
              <a:t> </a:t>
            </a:r>
            <a:r>
              <a:rPr lang="nl-NL" sz="1300" b="1" u="sng" dirty="0">
                <a:cs typeface="Arial" pitchFamily="34" charset="0"/>
              </a:rPr>
              <a:t>ga je te werk?</a:t>
            </a:r>
            <a:r>
              <a:rPr lang="en-US" sz="1300" b="1" u="sng" dirty="0">
                <a:cs typeface="Arial" pitchFamily="34" charset="0"/>
              </a:rPr>
              <a:t>                                                                                                                                                                           </a:t>
            </a:r>
            <a:r>
              <a:rPr lang="nl-NL" sz="1300" dirty="0">
                <a:cs typeface="Arial" pitchFamily="34" charset="0"/>
              </a:rPr>
              <a:t>Zoek een paar tijdschriften op bijvoorbeeld de: </a:t>
            </a:r>
            <a:r>
              <a:rPr lang="en-US" sz="1300" dirty="0">
                <a:cs typeface="Arial" pitchFamily="34" charset="0"/>
              </a:rPr>
              <a:t>Y</a:t>
            </a:r>
            <a:r>
              <a:rPr lang="nl-NL" sz="1300" dirty="0">
                <a:cs typeface="Arial" pitchFamily="34" charset="0"/>
              </a:rPr>
              <a:t>es, </a:t>
            </a:r>
            <a:r>
              <a:rPr lang="en-US" sz="1300" dirty="0">
                <a:cs typeface="Arial" pitchFamily="34" charset="0"/>
              </a:rPr>
              <a:t>S</a:t>
            </a:r>
            <a:r>
              <a:rPr lang="nl-NL" sz="1300" dirty="0" err="1">
                <a:cs typeface="Arial" pitchFamily="34" charset="0"/>
              </a:rPr>
              <a:t>tory</a:t>
            </a:r>
            <a:r>
              <a:rPr lang="nl-NL" sz="1300" dirty="0">
                <a:cs typeface="Arial" pitchFamily="34" charset="0"/>
              </a:rPr>
              <a:t>, </a:t>
            </a:r>
            <a:r>
              <a:rPr lang="en-US" sz="1300" dirty="0">
                <a:cs typeface="Arial" pitchFamily="34" charset="0"/>
              </a:rPr>
              <a:t>H</a:t>
            </a:r>
            <a:r>
              <a:rPr lang="nl-NL" sz="1300" dirty="0" err="1">
                <a:cs typeface="Arial" pitchFamily="34" charset="0"/>
              </a:rPr>
              <a:t>itkrant</a:t>
            </a:r>
            <a:r>
              <a:rPr lang="nl-NL" sz="1300" dirty="0">
                <a:cs typeface="Arial" pitchFamily="34" charset="0"/>
              </a:rPr>
              <a:t> enz..</a:t>
            </a:r>
            <a:r>
              <a:rPr lang="en-US" sz="1300" dirty="0">
                <a:cs typeface="Arial" pitchFamily="34" charset="0"/>
              </a:rPr>
              <a:t> </a:t>
            </a:r>
            <a:r>
              <a:rPr lang="nl-NL" sz="1300" dirty="0">
                <a:cs typeface="Arial" pitchFamily="34" charset="0"/>
              </a:rPr>
              <a:t> Kijk hoe een tijdschrift is opgebouwd.</a:t>
            </a:r>
            <a:r>
              <a:rPr lang="en-US" sz="1300" dirty="0">
                <a:cs typeface="Arial" pitchFamily="34" charset="0"/>
              </a:rPr>
              <a:t>                          </a:t>
            </a:r>
            <a:r>
              <a:rPr lang="nl-NL" sz="1300" dirty="0">
                <a:cs typeface="Arial" pitchFamily="34" charset="0"/>
              </a:rPr>
              <a:t> Hoe hebben ze het gedaan met de tekst en de foto's?</a:t>
            </a:r>
            <a:r>
              <a:rPr lang="en-US" sz="1300" dirty="0">
                <a:cs typeface="Arial" pitchFamily="34" charset="0"/>
              </a:rPr>
              <a:t>               </a:t>
            </a:r>
            <a:r>
              <a:rPr lang="nl-NL" sz="1300" dirty="0"/>
              <a:t> </a:t>
            </a:r>
            <a:r>
              <a:rPr lang="en-US" sz="1300" dirty="0"/>
              <a:t/>
            </a:r>
            <a:br>
              <a:rPr lang="en-US" sz="1300" dirty="0"/>
            </a:br>
            <a:r>
              <a:rPr lang="en-US" sz="1300" dirty="0"/>
              <a:t>W</a:t>
            </a:r>
            <a:r>
              <a:rPr lang="nl-NL" sz="1300" dirty="0"/>
              <a:t>at is het belangrijkste  onderwerp (artikel)?  Waaraan zie je dat?</a:t>
            </a:r>
            <a:r>
              <a:rPr lang="nl-NL" dirty="0"/>
              <a:t> </a:t>
            </a:r>
            <a:endParaRPr lang="en-US" dirty="0"/>
          </a:p>
          <a:p>
            <a:pPr>
              <a:spcBef>
                <a:spcPct val="50000"/>
              </a:spcBef>
            </a:pPr>
            <a:r>
              <a:rPr lang="nl-NL" sz="1300" dirty="0">
                <a:cs typeface="Arial" pitchFamily="34" charset="0"/>
              </a:rPr>
              <a:t>Als je weet wat je onderwerp is ga je eerst foto's maken of plaatjes </a:t>
            </a:r>
            <a:r>
              <a:rPr lang="nl-NL" sz="1300" dirty="0" err="1">
                <a:cs typeface="Arial" pitchFamily="34" charset="0"/>
              </a:rPr>
              <a:t>zoeken.Daarna</a:t>
            </a:r>
            <a:r>
              <a:rPr lang="nl-NL" sz="1300" dirty="0">
                <a:cs typeface="Arial" pitchFamily="34" charset="0"/>
              </a:rPr>
              <a:t> ga je op een A4-tje een schets maken van de indeling (</a:t>
            </a:r>
            <a:r>
              <a:rPr lang="nl-NL" sz="1300" b="1" dirty="0">
                <a:cs typeface="Arial" pitchFamily="34" charset="0"/>
              </a:rPr>
              <a:t>lay-out</a:t>
            </a:r>
            <a:r>
              <a:rPr lang="nl-NL" sz="1300" dirty="0">
                <a:cs typeface="Arial" pitchFamily="34" charset="0"/>
              </a:rPr>
              <a:t>).</a:t>
            </a:r>
            <a:r>
              <a:rPr lang="en-US" sz="1300" dirty="0">
                <a:cs typeface="Arial" pitchFamily="34" charset="0"/>
              </a:rPr>
              <a:t>                                                                                                                                                      </a:t>
            </a:r>
            <a:r>
              <a:rPr lang="nl-NL" sz="1300" i="1" dirty="0">
                <a:cs typeface="Arial" pitchFamily="34" charset="0"/>
              </a:rPr>
              <a:t>Waar komt de naam van het blad?</a:t>
            </a:r>
            <a:r>
              <a:rPr lang="en-US" sz="1300" i="1" dirty="0">
                <a:cs typeface="Arial" pitchFamily="34" charset="0"/>
              </a:rPr>
              <a:t>                                                                                                                                                     </a:t>
            </a:r>
            <a:r>
              <a:rPr lang="nl-NL" sz="1300" i="1" dirty="0">
                <a:cs typeface="Arial" pitchFamily="34" charset="0"/>
              </a:rPr>
              <a:t>Waar komen de plaatjes en de tekst?</a:t>
            </a:r>
            <a:endParaRPr lang="nl-NL" sz="1300" i="1" dirty="0"/>
          </a:p>
          <a:p>
            <a:pPr>
              <a:spcBef>
                <a:spcPct val="50000"/>
              </a:spcBef>
            </a:pPr>
            <a:endParaRPr lang="en-US" sz="1300" b="1" i="1" u="sng" dirty="0">
              <a:cs typeface="Arial" pitchFamily="34" charset="0"/>
            </a:endParaRPr>
          </a:p>
          <a:p>
            <a:pPr>
              <a:spcBef>
                <a:spcPct val="50000"/>
              </a:spcBef>
            </a:pPr>
            <a:r>
              <a:rPr lang="nl-NL" sz="1300" b="1" u="sng" dirty="0">
                <a:cs typeface="Arial" pitchFamily="34" charset="0"/>
              </a:rPr>
              <a:t>Wat is een Lay-out?</a:t>
            </a:r>
            <a:r>
              <a:rPr lang="en-US" sz="1300" b="1" u="sng" dirty="0">
                <a:cs typeface="Arial" pitchFamily="34" charset="0"/>
              </a:rPr>
              <a:t>                                                                                                                                                                 </a:t>
            </a:r>
            <a:r>
              <a:rPr lang="nl-NL" sz="1300" dirty="0">
                <a:cs typeface="Arial" pitchFamily="34" charset="0"/>
              </a:rPr>
              <a:t>Een lay-out is een ordening van tekst en afbeeldingen.</a:t>
            </a:r>
            <a:r>
              <a:rPr lang="en-US" sz="1300" dirty="0">
                <a:cs typeface="Arial" pitchFamily="34" charset="0"/>
              </a:rPr>
              <a:t>                                                                                                                      </a:t>
            </a:r>
            <a:r>
              <a:rPr lang="nl-NL" sz="1300" dirty="0">
                <a:cs typeface="Arial" pitchFamily="34" charset="0"/>
              </a:rPr>
              <a:t>Een lay-out is dus een soort compositie. Van compositie spreken we in algemene</a:t>
            </a:r>
            <a:r>
              <a:rPr lang="en-US" sz="1300" dirty="0">
                <a:cs typeface="Arial" pitchFamily="34" charset="0"/>
              </a:rPr>
              <a:t> </a:t>
            </a:r>
            <a:r>
              <a:rPr lang="nl-NL" sz="1300" dirty="0">
                <a:cs typeface="Arial" pitchFamily="34" charset="0"/>
              </a:rPr>
              <a:t>zin, </a:t>
            </a:r>
            <a:r>
              <a:rPr lang="en-US" sz="1300" dirty="0">
                <a:cs typeface="Arial" pitchFamily="34" charset="0"/>
              </a:rPr>
              <a:t>                                                                                   </a:t>
            </a:r>
            <a:r>
              <a:rPr lang="nl-NL" sz="1300" dirty="0">
                <a:cs typeface="Arial" pitchFamily="34" charset="0"/>
              </a:rPr>
              <a:t>over een lay-out hebben we het, wanneer het gaat over iets, waar tekst in voorkomt. </a:t>
            </a:r>
            <a:r>
              <a:rPr lang="en-US" sz="1300" dirty="0">
                <a:cs typeface="Arial" pitchFamily="34" charset="0"/>
              </a:rPr>
              <a:t>                                                                    </a:t>
            </a:r>
            <a:r>
              <a:rPr lang="nl-NL" sz="1300" dirty="0">
                <a:cs typeface="Arial" pitchFamily="34" charset="0"/>
              </a:rPr>
              <a:t>Wanneer je een lay-out gaat opzetten, begin je altijd eerst met de</a:t>
            </a:r>
            <a:r>
              <a:rPr lang="en-US" sz="1300" dirty="0">
                <a:cs typeface="Arial" pitchFamily="34" charset="0"/>
              </a:rPr>
              <a:t> </a:t>
            </a:r>
            <a:r>
              <a:rPr lang="nl-NL" sz="1300" dirty="0">
                <a:cs typeface="Arial" pitchFamily="34" charset="0"/>
              </a:rPr>
              <a:t>grote  lijnen. </a:t>
            </a:r>
            <a:r>
              <a:rPr lang="en-US" sz="1300" dirty="0">
                <a:cs typeface="Arial" pitchFamily="34" charset="0"/>
              </a:rPr>
              <a:t>                                                                                               </a:t>
            </a:r>
            <a:r>
              <a:rPr lang="nl-NL" sz="1300" dirty="0">
                <a:cs typeface="Arial" pitchFamily="34" charset="0"/>
              </a:rPr>
              <a:t>Je maakt dus eerst een ruwe schets daarna vul je pas de details in.</a:t>
            </a:r>
            <a:endParaRPr lang="nl-NL" sz="1300" dirty="0"/>
          </a:p>
          <a:p>
            <a:pPr>
              <a:spcBef>
                <a:spcPct val="50000"/>
              </a:spcBef>
            </a:pPr>
            <a:r>
              <a:rPr lang="nl-NL" sz="1300" dirty="0">
                <a:cs typeface="Arial" pitchFamily="34" charset="0"/>
              </a:rPr>
              <a:t> </a:t>
            </a:r>
            <a:endParaRPr lang="nl-NL" sz="1300" dirty="0"/>
          </a:p>
          <a:p>
            <a:pPr>
              <a:spcBef>
                <a:spcPct val="50000"/>
              </a:spcBef>
            </a:pPr>
            <a:r>
              <a:rPr lang="nl-NL" sz="1300" b="1" u="sng" dirty="0">
                <a:cs typeface="Arial" pitchFamily="34" charset="0"/>
              </a:rPr>
              <a:t>Kenmerken van een goede lay-out voor een tijdschrift:</a:t>
            </a:r>
            <a:r>
              <a:rPr lang="en-US" sz="1300" b="1" u="sng" dirty="0">
                <a:cs typeface="Arial" pitchFamily="34" charset="0"/>
              </a:rPr>
              <a:t>                                                                                                                          </a:t>
            </a:r>
            <a:r>
              <a:rPr lang="nl-NL" sz="1300" dirty="0">
                <a:latin typeface="Kids" charset="0"/>
              </a:rPr>
              <a:t>-</a:t>
            </a:r>
            <a:r>
              <a:rPr lang="nl-NL" sz="1300" dirty="0"/>
              <a:t>        </a:t>
            </a:r>
            <a:r>
              <a:rPr lang="nl-NL" sz="1300" dirty="0">
                <a:latin typeface="Times New Roman" pitchFamily="18" charset="0"/>
              </a:rPr>
              <a:t> </a:t>
            </a:r>
            <a:r>
              <a:rPr lang="nl-NL" sz="1300" dirty="0">
                <a:cs typeface="Arial" pitchFamily="34" charset="0"/>
              </a:rPr>
              <a:t>duidelijke en pakkende tekst (naam van het blad, belangrijke artikelen)</a:t>
            </a:r>
            <a:r>
              <a:rPr lang="en-US" sz="1300" dirty="0">
                <a:cs typeface="Arial" pitchFamily="34" charset="0"/>
              </a:rPr>
              <a:t>                                                                                                                         </a:t>
            </a:r>
            <a:r>
              <a:rPr lang="nl-NL" sz="1300" dirty="0">
                <a:latin typeface="Kids" charset="0"/>
              </a:rPr>
              <a:t>-</a:t>
            </a:r>
            <a:r>
              <a:rPr lang="nl-NL" sz="1300" dirty="0"/>
              <a:t>        </a:t>
            </a:r>
            <a:r>
              <a:rPr lang="nl-NL" sz="1300" dirty="0">
                <a:latin typeface="Times New Roman" pitchFamily="18" charset="0"/>
              </a:rPr>
              <a:t> </a:t>
            </a:r>
            <a:r>
              <a:rPr lang="nl-NL" sz="1300" dirty="0">
                <a:cs typeface="Arial" pitchFamily="34" charset="0"/>
              </a:rPr>
              <a:t>niet teveel tekst en foto’s want dat maakt het onoverzichtelijk</a:t>
            </a:r>
            <a:r>
              <a:rPr lang="en-US" sz="1300" dirty="0">
                <a:cs typeface="Arial" pitchFamily="34" charset="0"/>
              </a:rPr>
              <a:t>                                                                                                                                  </a:t>
            </a:r>
            <a:r>
              <a:rPr lang="nl-NL" sz="1300" dirty="0">
                <a:latin typeface="Kids" charset="0"/>
              </a:rPr>
              <a:t>-</a:t>
            </a:r>
            <a:r>
              <a:rPr lang="nl-NL" sz="1300" dirty="0"/>
              <a:t>        </a:t>
            </a:r>
            <a:r>
              <a:rPr lang="nl-NL" sz="1300" dirty="0">
                <a:latin typeface="Times New Roman" pitchFamily="18" charset="0"/>
              </a:rPr>
              <a:t> </a:t>
            </a:r>
            <a:r>
              <a:rPr lang="nl-NL" sz="1300" dirty="0">
                <a:cs typeface="Arial" pitchFamily="34" charset="0"/>
              </a:rPr>
              <a:t>mooie, duidelijke foto’s (plaatjes)</a:t>
            </a:r>
            <a:r>
              <a:rPr lang="en-US" sz="1300" dirty="0">
                <a:cs typeface="Arial" pitchFamily="34" charset="0"/>
              </a:rPr>
              <a:t>                                                                                                                                              </a:t>
            </a:r>
            <a:r>
              <a:rPr lang="nl-NL" sz="1300" dirty="0">
                <a:latin typeface="Kids" charset="0"/>
              </a:rPr>
              <a:t>-</a:t>
            </a:r>
            <a:r>
              <a:rPr lang="nl-NL" sz="1300" dirty="0"/>
              <a:t>        </a:t>
            </a:r>
            <a:r>
              <a:rPr lang="nl-NL" sz="1300" dirty="0">
                <a:latin typeface="Times New Roman" pitchFamily="18" charset="0"/>
              </a:rPr>
              <a:t> </a:t>
            </a:r>
            <a:r>
              <a:rPr lang="nl-NL" sz="1300" dirty="0">
                <a:cs typeface="Arial" pitchFamily="34" charset="0"/>
              </a:rPr>
              <a:t>belangrijkste onderwerp groot afbeelden</a:t>
            </a:r>
            <a:r>
              <a:rPr lang="en-US" sz="1300" dirty="0">
                <a:cs typeface="Arial" pitchFamily="34" charset="0"/>
              </a:rPr>
              <a:t>                                                                                                                                        </a:t>
            </a:r>
            <a:r>
              <a:rPr lang="nl-NL" sz="1300" dirty="0">
                <a:latin typeface="Kids" charset="0"/>
              </a:rPr>
              <a:t>-</a:t>
            </a:r>
            <a:r>
              <a:rPr lang="nl-NL" sz="1300" dirty="0"/>
              <a:t>        </a:t>
            </a:r>
            <a:r>
              <a:rPr lang="nl-NL" sz="1300" dirty="0">
                <a:latin typeface="Times New Roman" pitchFamily="18" charset="0"/>
              </a:rPr>
              <a:t> </a:t>
            </a:r>
            <a:r>
              <a:rPr lang="nl-NL" sz="1300" dirty="0">
                <a:cs typeface="Arial" pitchFamily="34" charset="0"/>
              </a:rPr>
              <a:t>kleurig</a:t>
            </a:r>
            <a:r>
              <a:rPr lang="en-US" sz="1300" dirty="0">
                <a:cs typeface="Arial" pitchFamily="34" charset="0"/>
              </a:rPr>
              <a:t>                                                                                                                                                                                                          </a:t>
            </a:r>
            <a:r>
              <a:rPr lang="nl-NL" sz="1300" dirty="0">
                <a:latin typeface="Kids" charset="0"/>
              </a:rPr>
              <a:t>-</a:t>
            </a:r>
            <a:r>
              <a:rPr lang="nl-NL" sz="1300" dirty="0"/>
              <a:t>        </a:t>
            </a:r>
            <a:r>
              <a:rPr lang="nl-NL" sz="1300" dirty="0">
                <a:latin typeface="Times New Roman" pitchFamily="18" charset="0"/>
              </a:rPr>
              <a:t> </a:t>
            </a:r>
            <a:r>
              <a:rPr lang="nl-NL" sz="1300" dirty="0">
                <a:cs typeface="Arial" pitchFamily="34" charset="0"/>
              </a:rPr>
              <a:t>verschillende lettertypes,</a:t>
            </a:r>
            <a:r>
              <a:rPr lang="en-US" sz="1300" dirty="0">
                <a:cs typeface="Arial" pitchFamily="34" charset="0"/>
              </a:rPr>
              <a:t> </a:t>
            </a:r>
            <a:r>
              <a:rPr lang="nl-NL" sz="1300" dirty="0">
                <a:cs typeface="Arial" pitchFamily="34" charset="0"/>
              </a:rPr>
              <a:t>lettertypes in verschillende maten</a:t>
            </a:r>
            <a:endParaRPr lang="nl-NL" sz="1300" dirty="0"/>
          </a:p>
          <a:p>
            <a:pPr>
              <a:spcBef>
                <a:spcPct val="50000"/>
              </a:spcBef>
            </a:pPr>
            <a:endParaRPr lang="nl-NL" sz="1300" dirty="0"/>
          </a:p>
          <a:p>
            <a:pPr>
              <a:spcBef>
                <a:spcPct val="50000"/>
              </a:spcBef>
            </a:pPr>
            <a:endParaRPr lang="nl-NL" dirty="0"/>
          </a:p>
        </p:txBody>
      </p:sp>
      <p:sp>
        <p:nvSpPr>
          <p:cNvPr id="4" name="Rectangle 3"/>
          <p:cNvSpPr>
            <a:spLocks noChangeArrowheads="1"/>
          </p:cNvSpPr>
          <p:nvPr/>
        </p:nvSpPr>
        <p:spPr bwMode="auto">
          <a:xfrm>
            <a:off x="4343400" y="3657600"/>
            <a:ext cx="2362200" cy="462307"/>
          </a:xfrm>
          <a:prstGeom prst="rect">
            <a:avLst/>
          </a:prstGeom>
          <a:noFill/>
          <a:ln w="9525">
            <a:noFill/>
            <a:miter lim="800000"/>
            <a:headEnd/>
            <a:tailEnd/>
          </a:ln>
        </p:spPr>
        <p:txBody>
          <a:bodyPr lIns="92075" tIns="46038" rIns="92075" bIns="46038">
            <a:spAutoFit/>
          </a:bodyPr>
          <a:lstStyle/>
          <a:p>
            <a:pPr>
              <a:spcBef>
                <a:spcPct val="50000"/>
              </a:spcBef>
            </a:pPr>
            <a:endParaRPr lang="nl-NL" sz="2400">
              <a:latin typeface="Times New Roman" pitchFamily="18" charset="0"/>
            </a:endParaRPr>
          </a:p>
        </p:txBody>
      </p:sp>
      <p:pic>
        <p:nvPicPr>
          <p:cNvPr id="5" name="Picture 4">
            <a:hlinkClick r:id="" action="ppaction://noaction"/>
          </p:cNvPr>
          <p:cNvPicPr>
            <a:picLocks noChangeArrowheads="1"/>
          </p:cNvPicPr>
          <p:nvPr/>
        </p:nvPicPr>
        <p:blipFill>
          <a:blip r:embed="rId2" cstate="print"/>
          <a:srcRect/>
          <a:stretch>
            <a:fillRect/>
          </a:stretch>
        </p:blipFill>
        <p:spPr bwMode="auto">
          <a:xfrm>
            <a:off x="8301038" y="223838"/>
            <a:ext cx="492125" cy="415925"/>
          </a:xfrm>
          <a:prstGeom prst="rect">
            <a:avLst/>
          </a:prstGeom>
          <a:solidFill>
            <a:schemeClr val="bg1"/>
          </a:solidFill>
          <a:ln w="9525">
            <a:noFill/>
            <a:miter lim="800000"/>
            <a:headEnd/>
            <a:tailEnd/>
          </a:ln>
        </p:spPr>
      </p:pic>
      <p:sp>
        <p:nvSpPr>
          <p:cNvPr id="6" name="Text Box 7"/>
          <p:cNvSpPr txBox="1">
            <a:spLocks noChangeArrowheads="1"/>
          </p:cNvSpPr>
          <p:nvPr/>
        </p:nvSpPr>
        <p:spPr bwMode="auto">
          <a:xfrm>
            <a:off x="5257800" y="2438400"/>
            <a:ext cx="4267200" cy="457200"/>
          </a:xfrm>
          <a:prstGeom prst="rect">
            <a:avLst/>
          </a:prstGeom>
          <a:noFill/>
          <a:ln w="12700">
            <a:noFill/>
            <a:miter lim="800000"/>
            <a:headEnd type="none" w="sm" len="sm"/>
            <a:tailEnd type="none" w="sm" len="sm"/>
          </a:ln>
        </p:spPr>
        <p:txBody>
          <a:bodyPr>
            <a:spAutoFit/>
          </a:bodyPr>
          <a:lstStyle/>
          <a:p>
            <a:pPr algn="ctr">
              <a:spcBef>
                <a:spcPct val="50000"/>
              </a:spcBef>
            </a:pPr>
            <a:endParaRPr lang="nl-NL" sz="2400"/>
          </a:p>
        </p:txBody>
      </p:sp>
      <p:sp>
        <p:nvSpPr>
          <p:cNvPr id="7" name="AutoShape 8" descr="http://www.artactueel.nl/Exposities/realisme/Hans%20Parlevliet_bestanden/Stilleven%20met%20peren.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8" name="AutoShape 9" descr="http://www.exto.nl/gallery/dbimages/1184/1184-p-1764.jpg"/>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nl-NL"/>
          </a:p>
        </p:txBody>
      </p:sp>
      <p:sp>
        <p:nvSpPr>
          <p:cNvPr id="9" name="Rectangle 19"/>
          <p:cNvSpPr>
            <a:spLocks noChangeArrowheads="1"/>
          </p:cNvSpPr>
          <p:nvPr/>
        </p:nvSpPr>
        <p:spPr bwMode="auto">
          <a:xfrm>
            <a:off x="7924800" y="609600"/>
            <a:ext cx="1066800" cy="246863"/>
          </a:xfrm>
          <a:prstGeom prst="rect">
            <a:avLst/>
          </a:prstGeom>
          <a:noFill/>
          <a:ln w="9525">
            <a:noFill/>
            <a:miter lim="800000"/>
            <a:headEnd/>
            <a:tailEnd/>
          </a:ln>
        </p:spPr>
        <p:txBody>
          <a:bodyPr lIns="92075" tIns="46038" rIns="92075" bIns="46038">
            <a:spAutoFit/>
          </a:bodyPr>
          <a:lstStyle/>
          <a:p>
            <a:pPr>
              <a:spcBef>
                <a:spcPct val="50000"/>
              </a:spcBef>
            </a:pPr>
            <a:r>
              <a:rPr lang="nl-NL" sz="1000"/>
              <a:t>  </a:t>
            </a:r>
            <a:r>
              <a:rPr lang="en-US" sz="1000"/>
              <a:t>        terug</a:t>
            </a:r>
            <a:endParaRPr lang="nl-NL" sz="1000"/>
          </a:p>
        </p:txBody>
      </p:sp>
      <p:pic>
        <p:nvPicPr>
          <p:cNvPr id="10" name="Picture 21"/>
          <p:cNvPicPr>
            <a:picLocks noChangeAspect="1" noChangeArrowheads="1"/>
          </p:cNvPicPr>
          <p:nvPr/>
        </p:nvPicPr>
        <p:blipFill>
          <a:blip r:embed="rId3" cstate="print"/>
          <a:srcRect/>
          <a:stretch>
            <a:fillRect/>
          </a:stretch>
        </p:blipFill>
        <p:spPr bwMode="auto">
          <a:xfrm>
            <a:off x="6781800" y="3048000"/>
            <a:ext cx="2362200" cy="3810000"/>
          </a:xfrm>
          <a:prstGeom prst="rect">
            <a:avLst/>
          </a:prstGeom>
          <a:noFill/>
          <a:ln w="12700">
            <a:noFill/>
            <a:miter lim="800000"/>
            <a:headEnd type="none" w="sm" len="sm"/>
            <a:tailEnd type="none" w="sm" len="sm"/>
          </a:ln>
        </p:spPr>
      </p:pic>
      <p:pic>
        <p:nvPicPr>
          <p:cNvPr id="11" name="Picture 23"/>
          <p:cNvPicPr>
            <a:picLocks noChangeAspect="1" noChangeArrowheads="1"/>
          </p:cNvPicPr>
          <p:nvPr/>
        </p:nvPicPr>
        <p:blipFill>
          <a:blip r:embed="rId4" cstate="print"/>
          <a:srcRect/>
          <a:stretch>
            <a:fillRect/>
          </a:stretch>
        </p:blipFill>
        <p:spPr bwMode="auto">
          <a:xfrm>
            <a:off x="2895600" y="0"/>
            <a:ext cx="3473450" cy="312738"/>
          </a:xfrm>
          <a:prstGeom prst="rect">
            <a:avLst/>
          </a:prstGeom>
          <a:noFill/>
          <a:ln w="12700">
            <a:noFill/>
            <a:miter lim="800000"/>
            <a:headEnd type="none" w="sm" len="sm"/>
            <a:tailEnd type="none" w="sm" len="sm"/>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Words>
  <Application>Microsoft Office PowerPoint</Application>
  <PresentationFormat>Diavoorstelling (4:3)</PresentationFormat>
  <Paragraphs>23</Paragraphs>
  <Slides>2</Slides>
  <Notes>0</Notes>
  <HiddenSlides>0</HiddenSlides>
  <MMClips>0</MMClips>
  <ScaleCrop>false</ScaleCrop>
  <HeadingPairs>
    <vt:vector size="4" baseType="variant">
      <vt:variant>
        <vt:lpstr>Thema</vt:lpstr>
      </vt:variant>
      <vt:variant>
        <vt:i4>1</vt:i4>
      </vt:variant>
      <vt:variant>
        <vt:lpstr>Diatitels</vt:lpstr>
      </vt:variant>
      <vt:variant>
        <vt:i4>2</vt:i4>
      </vt:variant>
    </vt:vector>
  </HeadingPairs>
  <TitlesOfParts>
    <vt:vector size="3" baseType="lpstr">
      <vt:lpstr>Office-thema</vt:lpstr>
      <vt:lpstr>Dia 1</vt:lpstr>
      <vt:lpstr>Dia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Eigenaar</dc:creator>
  <cp:lastModifiedBy>Eigenaar</cp:lastModifiedBy>
  <cp:revision>1</cp:revision>
  <dcterms:created xsi:type="dcterms:W3CDTF">2013-10-04T08:10:41Z</dcterms:created>
  <dcterms:modified xsi:type="dcterms:W3CDTF">2013-10-04T08:11:41Z</dcterms:modified>
</cp:coreProperties>
</file>