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3B3899A1-52B7-4B71-9930-026FA5AE715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B3899A1-52B7-4B71-9930-026FA5AE715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B3899A1-52B7-4B71-9930-026FA5AE715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3B3899A1-52B7-4B71-9930-026FA5AE715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3B3899A1-52B7-4B71-9930-026FA5AE7154}"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3B3899A1-52B7-4B71-9930-026FA5AE7154}"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3B3899A1-52B7-4B71-9930-026FA5AE7154}"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3B3899A1-52B7-4B71-9930-026FA5AE7154}"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3B3899A1-52B7-4B71-9930-026FA5AE7154}"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B3899A1-52B7-4B71-9930-026FA5AE7154}"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3B3899A1-52B7-4B71-9930-026FA5AE7154}"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478F879-A0AF-4A44-A377-26AF040F76A1}"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899A1-52B7-4B71-9930-026FA5AE7154}"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78F879-A0AF-4A44-A377-26AF040F76A1}"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5"/>
          <p:cNvPicPr>
            <a:picLocks noChangeAspect="1" noChangeArrowheads="1"/>
          </p:cNvPicPr>
          <p:nvPr/>
        </p:nvPicPr>
        <p:blipFill>
          <a:blip r:embed="rId2" cstate="print"/>
          <a:srcRect/>
          <a:stretch>
            <a:fillRect/>
          </a:stretch>
        </p:blipFill>
        <p:spPr bwMode="auto">
          <a:xfrm>
            <a:off x="4800600" y="1752600"/>
            <a:ext cx="4343400" cy="2819400"/>
          </a:xfrm>
          <a:prstGeom prst="rect">
            <a:avLst/>
          </a:prstGeom>
          <a:noFill/>
          <a:ln w="12700">
            <a:noFill/>
            <a:miter lim="800000"/>
            <a:headEnd type="none" w="sm" len="sm"/>
            <a:tailEnd type="none" w="sm" len="sm"/>
          </a:ln>
        </p:spPr>
      </p:pic>
      <p:sp>
        <p:nvSpPr>
          <p:cNvPr id="5"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9" name="Picture 7">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5"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6"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7"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8" name="Rectangle 18"/>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9"/>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Text Box 20"/>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21" name="Text Box 22"/>
          <p:cNvSpPr txBox="1">
            <a:spLocks noChangeArrowheads="1"/>
          </p:cNvSpPr>
          <p:nvPr/>
        </p:nvSpPr>
        <p:spPr bwMode="auto">
          <a:xfrm>
            <a:off x="0" y="914400"/>
            <a:ext cx="8991600" cy="5909310"/>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Jij gaat alleen of samen met een klasgenoot een routekaart maken. Op de routekaart  komen gebouwen die zijn overgebleven uit het verleden, te staan. De gebouwen die jullie willen laten zien zijn bijzondere gebouwen waar een geschiedenis aan vast zit. Als later iemand jullie routekaart neemt en de route gaat lopen of fietsen dan moet het een leuke en informatieve route zijn.</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Wat heb je nodig?</a:t>
            </a:r>
            <a:br>
              <a:rPr lang="nl-NL" sz="1400" b="1" u="sng">
                <a:cs typeface="Arial" pitchFamily="34" charset="0"/>
              </a:rPr>
            </a:br>
            <a:r>
              <a:rPr lang="nl-NL" sz="1400">
                <a:cs typeface="Arial" pitchFamily="34" charset="0"/>
              </a:rPr>
              <a:t>Pen en papier, een fototoestel en eventueel een computer.</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Wat ga je doen?</a:t>
            </a:r>
            <a:br>
              <a:rPr lang="nl-NL" sz="1400" b="1" u="sng">
                <a:cs typeface="Arial" pitchFamily="34" charset="0"/>
              </a:rPr>
            </a:br>
            <a:r>
              <a:rPr lang="nl-NL" sz="1400"/>
              <a:t>Je gaat een routekaart maken van oude gebouwen met een geschiedenis in jouw gemeente. Deze routekaart geeft een loop of fietsroute aan langs de gebouwen. </a:t>
            </a:r>
            <a:r>
              <a:rPr lang="nl-NL" sz="1400">
                <a:cs typeface="Arial" pitchFamily="34" charset="0"/>
              </a:rPr>
              <a:t>De gebouwen zijn genummerd en er staat een foto van het </a:t>
            </a:r>
            <a:br>
              <a:rPr lang="nl-NL" sz="1400">
                <a:cs typeface="Arial" pitchFamily="34" charset="0"/>
              </a:rPr>
            </a:br>
            <a:r>
              <a:rPr lang="nl-NL" sz="1400">
                <a:cs typeface="Arial" pitchFamily="34" charset="0"/>
              </a:rPr>
              <a:t>gebouw bij. Ook staat er bij de foto informatie over het gebouw. De routekaart bestaat uit minimaal 6 gebouwen. De routekaart mag je met de hand maken maar mag ook met de computer gemaakt worden.</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Hoe ga je te werk?</a:t>
            </a:r>
            <a:br>
              <a:rPr lang="nl-NL" sz="1400" b="1" u="sng">
                <a:cs typeface="Arial" pitchFamily="34" charset="0"/>
              </a:rPr>
            </a:br>
            <a:r>
              <a:rPr lang="nl-NL" sz="1400">
                <a:cs typeface="Arial" pitchFamily="34" charset="0"/>
              </a:rPr>
              <a:t>1.</a:t>
            </a:r>
            <a:r>
              <a:rPr lang="nl-NL" sz="1400">
                <a:latin typeface="Times New Roman" pitchFamily="18" charset="0"/>
              </a:rPr>
              <a:t> </a:t>
            </a:r>
            <a:r>
              <a:rPr lang="nl-NL" sz="1400">
                <a:cs typeface="Arial" pitchFamily="34" charset="0"/>
              </a:rPr>
              <a:t>Ga eerst taken verdelen. </a:t>
            </a:r>
            <a:r>
              <a:rPr lang="nl-NL" sz="1400" b="1">
                <a:cs typeface="Arial" pitchFamily="34" charset="0"/>
              </a:rPr>
              <a:t> </a:t>
            </a:r>
            <a:br>
              <a:rPr lang="nl-NL" sz="1400" b="1">
                <a:cs typeface="Arial" pitchFamily="34" charset="0"/>
              </a:rPr>
            </a:br>
            <a:r>
              <a:rPr lang="nl-NL" sz="1400" b="1">
                <a:cs typeface="Arial" pitchFamily="34" charset="0"/>
              </a:rPr>
              <a:t>    Wie gaat de informatie verzamelen?</a:t>
            </a:r>
            <a:br>
              <a:rPr lang="nl-NL" sz="1400" b="1">
                <a:cs typeface="Arial" pitchFamily="34" charset="0"/>
              </a:rPr>
            </a:br>
            <a:r>
              <a:rPr lang="nl-NL" sz="1400" b="1">
                <a:cs typeface="Arial" pitchFamily="34" charset="0"/>
              </a:rPr>
              <a:t>    Wie maakt de foto’s?  Wie maakt de routekaart?</a:t>
            </a:r>
            <a:br>
              <a:rPr lang="nl-NL" sz="1400" b="1">
                <a:cs typeface="Arial" pitchFamily="34" charset="0"/>
              </a:rPr>
            </a:br>
            <a:r>
              <a:rPr lang="nl-NL" sz="1400" b="1">
                <a:cs typeface="Arial" pitchFamily="34" charset="0"/>
              </a:rPr>
              <a:t/>
            </a:r>
            <a:br>
              <a:rPr lang="nl-NL" sz="1400" b="1">
                <a:cs typeface="Arial" pitchFamily="34" charset="0"/>
              </a:rPr>
            </a:br>
            <a:r>
              <a:rPr lang="nl-NL" sz="1400">
                <a:cs typeface="Arial" pitchFamily="34" charset="0"/>
              </a:rPr>
              <a:t>2.</a:t>
            </a:r>
            <a:r>
              <a:rPr lang="nl-NL" sz="1400">
                <a:latin typeface="Times New Roman" pitchFamily="18" charset="0"/>
              </a:rPr>
              <a:t> </a:t>
            </a:r>
            <a:r>
              <a:rPr lang="nl-NL" sz="1400">
                <a:cs typeface="Arial" pitchFamily="34" charset="0"/>
              </a:rPr>
              <a:t>Verzamel informatie over de gebouwen. Kijk bijvoorbeeld in het gemeentearchief of zoek op internet. </a:t>
            </a:r>
            <a:br>
              <a:rPr lang="nl-NL" sz="1400">
                <a:cs typeface="Arial" pitchFamily="34" charset="0"/>
              </a:rPr>
            </a:br>
            <a:r>
              <a:rPr lang="nl-NL" sz="1400">
                <a:cs typeface="Arial" pitchFamily="34" charset="0"/>
              </a:rPr>
              <a:t>    Je kunt ook informatie vragen op het gemeentehuis of je kunt  de bewoners een aantal vragen stellen. </a:t>
            </a:r>
            <a:br>
              <a:rPr lang="nl-NL" sz="1400">
                <a:cs typeface="Arial" pitchFamily="34" charset="0"/>
              </a:rPr>
            </a:br>
            <a:r>
              <a:rPr lang="nl-NL" sz="1400">
                <a:cs typeface="Arial" pitchFamily="34" charset="0"/>
              </a:rPr>
              <a:t>    De volgende informatie moet je zien te achterhalen: </a:t>
            </a:r>
            <a:br>
              <a:rPr lang="nl-NL" sz="1400">
                <a:cs typeface="Arial" pitchFamily="34" charset="0"/>
              </a:rPr>
            </a:br>
            <a:r>
              <a:rPr lang="nl-NL" sz="1400">
                <a:cs typeface="Arial" pitchFamily="34" charset="0"/>
              </a:rPr>
              <a:t>    </a:t>
            </a:r>
            <a:r>
              <a:rPr lang="nl-NL" sz="1400" b="1">
                <a:cs typeface="Arial" pitchFamily="34" charset="0"/>
              </a:rPr>
              <a:t>- Hoe oud is het gebouw?</a:t>
            </a:r>
            <a:br>
              <a:rPr lang="nl-NL" sz="1400" b="1">
                <a:cs typeface="Arial" pitchFamily="34" charset="0"/>
              </a:rPr>
            </a:br>
            <a:r>
              <a:rPr lang="nl-NL" sz="1400" b="1">
                <a:cs typeface="Arial" pitchFamily="34" charset="0"/>
              </a:rPr>
              <a:t>    - Wat voor functie had het gebouw toen? (Waar werd het voor gebruikt?)</a:t>
            </a:r>
            <a:br>
              <a:rPr lang="nl-NL" sz="1400" b="1">
                <a:cs typeface="Arial" pitchFamily="34" charset="0"/>
              </a:rPr>
            </a:br>
            <a:r>
              <a:rPr lang="nl-NL" sz="1400" b="1">
                <a:cs typeface="Arial" pitchFamily="34" charset="0"/>
              </a:rPr>
              <a:t>    </a:t>
            </a:r>
            <a:r>
              <a:rPr lang="nl-NL" sz="1400" b="1"/>
              <a:t>- </a:t>
            </a:r>
            <a:r>
              <a:rPr lang="nl-NL" sz="1400" b="1">
                <a:cs typeface="Arial" pitchFamily="34" charset="0"/>
              </a:rPr>
              <a:t>Wat voor functie heeft het gebouw nu? (Waar wordt het voor gebruikt?)</a:t>
            </a:r>
            <a:br>
              <a:rPr lang="nl-NL" sz="1400" b="1">
                <a:cs typeface="Arial" pitchFamily="34" charset="0"/>
              </a:rPr>
            </a:br>
            <a:r>
              <a:rPr lang="nl-NL" sz="1400" b="1">
                <a:cs typeface="Arial" pitchFamily="34" charset="0"/>
              </a:rPr>
              <a:t>    </a:t>
            </a:r>
            <a:r>
              <a:rPr lang="nl-NL" sz="1400" b="1"/>
              <a:t>-</a:t>
            </a:r>
            <a:r>
              <a:rPr lang="nl-NL" sz="1400" b="1">
                <a:latin typeface="Times New Roman" pitchFamily="18" charset="0"/>
              </a:rPr>
              <a:t> </a:t>
            </a:r>
            <a:r>
              <a:rPr lang="nl-NL" sz="1400" b="1">
                <a:cs typeface="Arial" pitchFamily="34" charset="0"/>
              </a:rPr>
              <a:t>Is het gebouw ooit eens gerenoveerd (opgeknapt)?</a:t>
            </a:r>
            <a:br>
              <a:rPr lang="nl-NL" sz="1400" b="1">
                <a:cs typeface="Arial" pitchFamily="34" charset="0"/>
              </a:rPr>
            </a:br>
            <a:r>
              <a:rPr lang="nl-NL" sz="1400" b="1">
                <a:cs typeface="Arial" pitchFamily="34" charset="0"/>
              </a:rPr>
              <a:t>    </a:t>
            </a:r>
            <a:r>
              <a:rPr lang="nl-NL" sz="1400" b="1"/>
              <a:t>- </a:t>
            </a:r>
            <a:r>
              <a:rPr lang="nl-NL" sz="1400" b="1">
                <a:cs typeface="Arial" pitchFamily="34" charset="0"/>
              </a:rPr>
              <a:t>Hoe is de staat van het gebouw nu? </a:t>
            </a:r>
            <a:r>
              <a:rPr lang="nl-NL" sz="1400" b="1"/>
              <a:t>Kun je nog foto’s van toen vinden? (leuk om erbij te doen)</a:t>
            </a:r>
          </a:p>
        </p:txBody>
      </p:sp>
      <p:pic>
        <p:nvPicPr>
          <p:cNvPr id="22" name="Picture 23"/>
          <p:cNvPicPr>
            <a:picLocks noChangeAspect="1" noChangeArrowheads="1"/>
          </p:cNvPicPr>
          <p:nvPr/>
        </p:nvPicPr>
        <p:blipFill>
          <a:blip r:embed="rId4" cstate="print"/>
          <a:srcRect/>
          <a:stretch>
            <a:fillRect/>
          </a:stretch>
        </p:blipFill>
        <p:spPr bwMode="auto">
          <a:xfrm>
            <a:off x="2362200" y="0"/>
            <a:ext cx="4429125" cy="868363"/>
          </a:xfrm>
          <a:prstGeom prst="rect">
            <a:avLst/>
          </a:prstGeom>
          <a:noFill/>
          <a:ln w="12700">
            <a:noFill/>
            <a:miter lim="800000"/>
            <a:headEnd type="none" w="sm" len="sm"/>
            <a:tailEnd type="none" w="sm" len="sm"/>
          </a:ln>
        </p:spPr>
      </p:pic>
      <p:sp>
        <p:nvSpPr>
          <p:cNvPr id="23" name="Text Box 24"/>
          <p:cNvSpPr txBox="1">
            <a:spLocks noChangeArrowheads="1"/>
          </p:cNvSpPr>
          <p:nvPr/>
        </p:nvSpPr>
        <p:spPr bwMode="auto">
          <a:xfrm>
            <a:off x="8153400" y="6172200"/>
            <a:ext cx="1219200" cy="274638"/>
          </a:xfrm>
          <a:prstGeom prst="rect">
            <a:avLst/>
          </a:prstGeom>
          <a:noFill/>
          <a:ln w="12700">
            <a:noFill/>
            <a:miter lim="800000"/>
            <a:headEnd type="none" w="sm" len="sm"/>
            <a:tailEnd type="none" w="sm" len="sm"/>
          </a:ln>
        </p:spPr>
        <p:txBody>
          <a:bodyPr>
            <a:spAutoFit/>
          </a:bodyPr>
          <a:lstStyle/>
          <a:p>
            <a:pPr>
              <a:spcBef>
                <a:spcPct val="50000"/>
              </a:spcBef>
            </a:pPr>
            <a:r>
              <a:rPr lang="en-US" sz="1200">
                <a:hlinkClick r:id="" action="ppaction://hlinkshowjump?jump=nextslide"/>
              </a:rPr>
              <a:t>Lees verder</a:t>
            </a:r>
            <a:endParaRPr lang="nl-NL" sz="1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6" name="Picture 17"/>
          <p:cNvPicPr>
            <a:picLocks noChangeAspect="1" noChangeArrowheads="1"/>
          </p:cNvPicPr>
          <p:nvPr/>
        </p:nvPicPr>
        <p:blipFill>
          <a:blip r:embed="rId3" cstate="print"/>
          <a:srcRect/>
          <a:stretch>
            <a:fillRect/>
          </a:stretch>
        </p:blipFill>
        <p:spPr bwMode="auto">
          <a:xfrm>
            <a:off x="2438400" y="0"/>
            <a:ext cx="4116388" cy="877888"/>
          </a:xfrm>
          <a:prstGeom prst="rect">
            <a:avLst/>
          </a:prstGeom>
          <a:noFill/>
          <a:ln w="12700">
            <a:noFill/>
            <a:miter lim="800000"/>
            <a:headEnd type="none" w="sm" len="sm"/>
            <a:tailEnd type="none" w="sm" len="sm"/>
          </a:ln>
        </p:spPr>
      </p:pic>
      <p:pic>
        <p:nvPicPr>
          <p:cNvPr id="17" name="Picture 19"/>
          <p:cNvPicPr>
            <a:picLocks noChangeAspect="1" noChangeArrowheads="1"/>
          </p:cNvPicPr>
          <p:nvPr/>
        </p:nvPicPr>
        <p:blipFill>
          <a:blip r:embed="rId4" cstate="print"/>
          <a:srcRect/>
          <a:stretch>
            <a:fillRect/>
          </a:stretch>
        </p:blipFill>
        <p:spPr bwMode="auto">
          <a:xfrm>
            <a:off x="4667250" y="914400"/>
            <a:ext cx="4476750" cy="5943600"/>
          </a:xfrm>
          <a:prstGeom prst="rect">
            <a:avLst/>
          </a:prstGeom>
          <a:noFill/>
          <a:ln w="12700">
            <a:noFill/>
            <a:miter lim="800000"/>
            <a:headEnd type="none" w="sm" len="sm"/>
            <a:tailEnd type="none" w="sm" len="sm"/>
          </a:ln>
        </p:spPr>
      </p:pic>
      <p:sp>
        <p:nvSpPr>
          <p:cNvPr id="18" name="Text Box 20"/>
          <p:cNvSpPr txBox="1">
            <a:spLocks noChangeArrowheads="1"/>
          </p:cNvSpPr>
          <p:nvPr/>
        </p:nvSpPr>
        <p:spPr bwMode="auto">
          <a:xfrm>
            <a:off x="152400" y="838200"/>
            <a:ext cx="4572000" cy="5970865"/>
          </a:xfrm>
          <a:prstGeom prst="rect">
            <a:avLst/>
          </a:prstGeom>
          <a:noFill/>
          <a:ln w="12700">
            <a:noFill/>
            <a:miter lim="800000"/>
            <a:headEnd type="none" w="sm" len="sm"/>
            <a:tailEnd type="none" w="sm" len="sm"/>
          </a:ln>
        </p:spPr>
        <p:txBody>
          <a:bodyPr>
            <a:spAutoFit/>
          </a:bodyPr>
          <a:lstStyle/>
          <a:p>
            <a:pPr>
              <a:spcBef>
                <a:spcPct val="50000"/>
              </a:spcBef>
            </a:pPr>
            <a:r>
              <a:rPr lang="nl-NL" b="1">
                <a:cs typeface="Arial" pitchFamily="34" charset="0"/>
              </a:rPr>
              <a:t> </a:t>
            </a:r>
            <a:br>
              <a:rPr lang="nl-NL" b="1">
                <a:cs typeface="Arial" pitchFamily="34" charset="0"/>
              </a:rPr>
            </a:br>
            <a:r>
              <a:rPr lang="nl-NL" sz="1400">
                <a:cs typeface="Arial" pitchFamily="34" charset="0"/>
              </a:rPr>
              <a:t>3. Ga te voet of met de fiets door je dorp of stad. </a:t>
            </a:r>
            <a:br>
              <a:rPr lang="nl-NL" sz="1400">
                <a:cs typeface="Arial" pitchFamily="34" charset="0"/>
              </a:rPr>
            </a:br>
            <a:r>
              <a:rPr lang="nl-NL" sz="1400">
                <a:cs typeface="Arial" pitchFamily="34" charset="0"/>
              </a:rPr>
              <a:t>    Vergeet niet pen en papier, een fototoestel en een   </a:t>
            </a:r>
            <a:br>
              <a:rPr lang="nl-NL" sz="1400">
                <a:cs typeface="Arial" pitchFamily="34" charset="0"/>
              </a:rPr>
            </a:br>
            <a:r>
              <a:rPr lang="nl-NL" sz="1400">
                <a:cs typeface="Arial" pitchFamily="34" charset="0"/>
              </a:rPr>
              <a:t>    kopie van dorpskaart of stadskaart mee te nemen.</a:t>
            </a:r>
            <a:br>
              <a:rPr lang="nl-NL" sz="1400">
                <a:cs typeface="Arial" pitchFamily="34" charset="0"/>
              </a:rPr>
            </a:br>
            <a:r>
              <a:rPr lang="nl-NL" sz="1400">
                <a:cs typeface="Arial" pitchFamily="34" charset="0"/>
              </a:rPr>
              <a:t/>
            </a:r>
            <a:br>
              <a:rPr lang="nl-NL" sz="1400">
                <a:cs typeface="Arial" pitchFamily="34" charset="0"/>
              </a:rPr>
            </a:br>
            <a:r>
              <a:rPr lang="nl-NL" sz="1400">
                <a:cs typeface="Arial" pitchFamily="34" charset="0"/>
              </a:rPr>
              <a:t>4.</a:t>
            </a:r>
            <a:r>
              <a:rPr lang="nl-NL" sz="1400"/>
              <a:t> </a:t>
            </a:r>
            <a:r>
              <a:rPr lang="nl-NL" sz="1400">
                <a:cs typeface="Arial" pitchFamily="34" charset="0"/>
              </a:rPr>
              <a:t>Onderweg maak je foto’s van de gebouwen,</a:t>
            </a:r>
            <a:br>
              <a:rPr lang="nl-NL" sz="1400">
                <a:cs typeface="Arial" pitchFamily="34" charset="0"/>
              </a:rPr>
            </a:br>
            <a:r>
              <a:rPr lang="nl-NL" sz="1400">
                <a:cs typeface="Arial" pitchFamily="34" charset="0"/>
              </a:rPr>
              <a:t>    probeer je nog wat extra informatie te krijgen over</a:t>
            </a:r>
            <a:br>
              <a:rPr lang="nl-NL" sz="1400">
                <a:cs typeface="Arial" pitchFamily="34" charset="0"/>
              </a:rPr>
            </a:br>
            <a:r>
              <a:rPr lang="nl-NL" sz="1400">
                <a:cs typeface="Arial" pitchFamily="34" charset="0"/>
              </a:rPr>
              <a:t>   de gebouwen en noteer je de route die je maakt.</a:t>
            </a:r>
            <a:br>
              <a:rPr lang="nl-NL" sz="1400">
                <a:cs typeface="Arial" pitchFamily="34" charset="0"/>
              </a:rPr>
            </a:br>
            <a:r>
              <a:rPr lang="nl-NL" sz="1400">
                <a:cs typeface="Arial" pitchFamily="34" charset="0"/>
              </a:rPr>
              <a:t/>
            </a:r>
            <a:br>
              <a:rPr lang="nl-NL" sz="1400">
                <a:cs typeface="Arial" pitchFamily="34" charset="0"/>
              </a:rPr>
            </a:br>
            <a:r>
              <a:rPr lang="nl-NL" sz="1400">
                <a:cs typeface="Arial" pitchFamily="34" charset="0"/>
              </a:rPr>
              <a:t>5.</a:t>
            </a:r>
            <a:r>
              <a:rPr lang="nl-NL" sz="1400"/>
              <a:t> </a:t>
            </a:r>
            <a:r>
              <a:rPr lang="nl-NL" sz="1400">
                <a:cs typeface="Arial" pitchFamily="34" charset="0"/>
              </a:rPr>
              <a:t>Maak van alle gegevens een geheel. Kijk eerst</a:t>
            </a:r>
            <a:br>
              <a:rPr lang="nl-NL" sz="1400">
                <a:cs typeface="Arial" pitchFamily="34" charset="0"/>
              </a:rPr>
            </a:br>
            <a:r>
              <a:rPr lang="nl-NL" sz="1400">
                <a:cs typeface="Arial" pitchFamily="34" charset="0"/>
              </a:rPr>
              <a:t>    naar de route die je hebt afgelegd. Welk gebouw</a:t>
            </a:r>
            <a:br>
              <a:rPr lang="nl-NL" sz="1400">
                <a:cs typeface="Arial" pitchFamily="34" charset="0"/>
              </a:rPr>
            </a:br>
            <a:r>
              <a:rPr lang="nl-NL" sz="1400">
                <a:cs typeface="Arial" pitchFamily="34" charset="0"/>
              </a:rPr>
              <a:t>    kwam je als eerste tegen? En welke als tweede? </a:t>
            </a:r>
          </a:p>
          <a:p>
            <a:pPr>
              <a:spcBef>
                <a:spcPct val="50000"/>
              </a:spcBef>
            </a:pPr>
            <a:r>
              <a:rPr lang="nl-NL" sz="1400" b="1">
                <a:cs typeface="Arial" pitchFamily="34" charset="0"/>
              </a:rPr>
              <a:t/>
            </a:r>
            <a:br>
              <a:rPr lang="nl-NL" sz="1400" b="1">
                <a:cs typeface="Arial" pitchFamily="34" charset="0"/>
              </a:rPr>
            </a:br>
            <a:r>
              <a:rPr lang="nl-NL" sz="1400" b="1">
                <a:cs typeface="Arial" pitchFamily="34" charset="0"/>
              </a:rPr>
              <a:t>De gebouwen komen op de volgorde van de route. Nummer de gebouwen en plaats onder de foto de informatie over het gebouw.</a:t>
            </a:r>
            <a:br>
              <a:rPr lang="nl-NL" sz="1400" b="1">
                <a:cs typeface="Arial" pitchFamily="34" charset="0"/>
              </a:rPr>
            </a:br>
            <a:r>
              <a:rPr lang="nl-NL" sz="1400" b="1">
                <a:cs typeface="Arial" pitchFamily="34" charset="0"/>
              </a:rPr>
              <a:t/>
            </a:r>
            <a:br>
              <a:rPr lang="nl-NL" sz="1400" b="1">
                <a:cs typeface="Arial" pitchFamily="34" charset="0"/>
              </a:rPr>
            </a:br>
            <a:r>
              <a:rPr lang="nl-NL" sz="1400" b="1" u="sng">
                <a:cs typeface="Arial" pitchFamily="34" charset="0"/>
              </a:rPr>
              <a:t>Hoe komt de routekaart eruit te zien?</a:t>
            </a:r>
            <a:br>
              <a:rPr lang="nl-NL" sz="1400" b="1" u="sng">
                <a:cs typeface="Arial" pitchFamily="34" charset="0"/>
              </a:rPr>
            </a:br>
            <a:r>
              <a:rPr lang="nl-NL" sz="1400">
                <a:cs typeface="Arial" pitchFamily="34" charset="0"/>
              </a:rPr>
              <a:t>De voorkant van de kaart is de plattegrond van je dorp of je stad. Op de plattegrond staan de nummers van de gebouwen. Op de achterkant kun je lezen waar ieder nummer voor staat. Naast de foto van het gebouw is hier ook wat informatie te lezen over het gebouw. </a:t>
            </a:r>
            <a:endParaRPr lang="nl-NL" sz="1400"/>
          </a:p>
          <a:p>
            <a:pPr>
              <a:spcBef>
                <a:spcPct val="50000"/>
              </a:spcBef>
            </a:pPr>
            <a:r>
              <a:rPr lang="nl-NL" sz="1400"/>
              <a:t>Op de achterkant komt als eerste te staan waar de route start en waar hij weer eindigt. Geef ook aan hoe lang de route duurt op de fiets en hoe hij duurt te voet. </a:t>
            </a:r>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75</Words>
  <Application>Microsoft Office PowerPoint</Application>
  <PresentationFormat>Diavoorstelling (4:3)</PresentationFormat>
  <Paragraphs>8</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2013-10-04T14:04:15Z</dcterms:created>
  <dcterms:modified xsi:type="dcterms:W3CDTF">2013-10-04T14:05:02Z</dcterms:modified>
</cp:coreProperties>
</file>