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-1146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het opmaakprofiel van de modelondertitel te bewerken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FA11C-56AA-48AF-A7F1-7D398A1329A9}" type="datetimeFigureOut">
              <a:rPr lang="nl-NL" smtClean="0"/>
              <a:t>28-11-2012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7F8099-F84F-4493-8AFE-545B19945D0F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FA11C-56AA-48AF-A7F1-7D398A1329A9}" type="datetimeFigureOut">
              <a:rPr lang="nl-NL" smtClean="0"/>
              <a:t>28-11-2012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7F8099-F84F-4493-8AFE-545B19945D0F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FA11C-56AA-48AF-A7F1-7D398A1329A9}" type="datetimeFigureOut">
              <a:rPr lang="nl-NL" smtClean="0"/>
              <a:t>28-11-2012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7F8099-F84F-4493-8AFE-545B19945D0F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FA11C-56AA-48AF-A7F1-7D398A1329A9}" type="datetimeFigureOut">
              <a:rPr lang="nl-NL" smtClean="0"/>
              <a:t>28-11-2012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7F8099-F84F-4493-8AFE-545B19945D0F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FA11C-56AA-48AF-A7F1-7D398A1329A9}" type="datetimeFigureOut">
              <a:rPr lang="nl-NL" smtClean="0"/>
              <a:t>28-11-2012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7F8099-F84F-4493-8AFE-545B19945D0F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FA11C-56AA-48AF-A7F1-7D398A1329A9}" type="datetimeFigureOut">
              <a:rPr lang="nl-NL" smtClean="0"/>
              <a:t>28-11-2012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7F8099-F84F-4493-8AFE-545B19945D0F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FA11C-56AA-48AF-A7F1-7D398A1329A9}" type="datetimeFigureOut">
              <a:rPr lang="nl-NL" smtClean="0"/>
              <a:t>28-11-2012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7F8099-F84F-4493-8AFE-545B19945D0F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FA11C-56AA-48AF-A7F1-7D398A1329A9}" type="datetimeFigureOut">
              <a:rPr lang="nl-NL" smtClean="0"/>
              <a:t>28-11-2012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7F8099-F84F-4493-8AFE-545B19945D0F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FA11C-56AA-48AF-A7F1-7D398A1329A9}" type="datetimeFigureOut">
              <a:rPr lang="nl-NL" smtClean="0"/>
              <a:t>28-11-2012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7F8099-F84F-4493-8AFE-545B19945D0F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FA11C-56AA-48AF-A7F1-7D398A1329A9}" type="datetimeFigureOut">
              <a:rPr lang="nl-NL" smtClean="0"/>
              <a:t>28-11-2012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7F8099-F84F-4493-8AFE-545B19945D0F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FA11C-56AA-48AF-A7F1-7D398A1329A9}" type="datetimeFigureOut">
              <a:rPr lang="nl-NL" smtClean="0"/>
              <a:t>28-11-2012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7F8099-F84F-4493-8AFE-545B19945D0F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4FA11C-56AA-48AF-A7F1-7D398A1329A9}" type="datetimeFigureOut">
              <a:rPr lang="nl-NL" smtClean="0"/>
              <a:t>28-11-2012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7F8099-F84F-4493-8AFE-545B19945D0F}" type="slidenum">
              <a:rPr lang="nl-NL" smtClean="0"/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2"/>
          <p:cNvSpPr txBox="1">
            <a:spLocks noChangeArrowheads="1"/>
          </p:cNvSpPr>
          <p:nvPr/>
        </p:nvSpPr>
        <p:spPr bwMode="auto">
          <a:xfrm>
            <a:off x="5257800" y="2438400"/>
            <a:ext cx="42672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endParaRPr lang="nl-NL" sz="2400"/>
          </a:p>
        </p:txBody>
      </p:sp>
      <p:sp>
        <p:nvSpPr>
          <p:cNvPr id="5" name="AutoShape 3" descr="http://www.artactueel.nl/Exposities/realisme/Hans%20Parlevliet_bestanden/Stilleven%20met%20peren.jpg"/>
          <p:cNvSpPr>
            <a:spLocks noChangeAspect="1" noChangeArrowheads="1"/>
          </p:cNvSpPr>
          <p:nvPr/>
        </p:nvSpPr>
        <p:spPr bwMode="auto">
          <a:xfrm>
            <a:off x="4424363" y="3281363"/>
            <a:ext cx="296862" cy="296862"/>
          </a:xfrm>
          <a:prstGeom prst="rect">
            <a:avLst/>
          </a:prstGeom>
          <a:noFill/>
        </p:spPr>
        <p:txBody>
          <a:bodyPr/>
          <a:lstStyle/>
          <a:p>
            <a:endParaRPr lang="nl-NL"/>
          </a:p>
        </p:txBody>
      </p:sp>
      <p:sp>
        <p:nvSpPr>
          <p:cNvPr id="6" name="AutoShape 4" descr="http://www.exto.nl/gallery/dbimages/1184/1184-p-1764.jpg"/>
          <p:cNvSpPr>
            <a:spLocks noChangeAspect="1" noChangeArrowheads="1"/>
          </p:cNvSpPr>
          <p:nvPr/>
        </p:nvSpPr>
        <p:spPr bwMode="auto">
          <a:xfrm>
            <a:off x="4424363" y="3281363"/>
            <a:ext cx="296862" cy="296862"/>
          </a:xfrm>
          <a:prstGeom prst="rect">
            <a:avLst/>
          </a:prstGeom>
          <a:noFill/>
        </p:spPr>
        <p:txBody>
          <a:bodyPr/>
          <a:lstStyle/>
          <a:p>
            <a:endParaRPr lang="nl-NL"/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7772400" y="1066800"/>
            <a:ext cx="304800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nl-NL"/>
          </a:p>
        </p:txBody>
      </p:sp>
      <p:sp>
        <p:nvSpPr>
          <p:cNvPr id="8" name="Rectangle 6"/>
          <p:cNvSpPr>
            <a:spLocks noChangeArrowheads="1"/>
          </p:cNvSpPr>
          <p:nvPr/>
        </p:nvSpPr>
        <p:spPr bwMode="auto">
          <a:xfrm>
            <a:off x="5715000" y="3581400"/>
            <a:ext cx="3048000" cy="152400"/>
          </a:xfrm>
          <a:prstGeom prst="rect">
            <a:avLst/>
          </a:prstGeom>
          <a:solidFill>
            <a:schemeClr val="bg1"/>
          </a:solidFill>
          <a:ln w="12700">
            <a:solidFill>
              <a:schemeClr val="bg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nl-NL"/>
          </a:p>
        </p:txBody>
      </p:sp>
      <p:pic>
        <p:nvPicPr>
          <p:cNvPr id="9" name="Picture 7">
            <a:hlinkClick r:id="" action="ppaction://noaction"/>
          </p:cNvPr>
          <p:cNvPicPr>
            <a:picLocks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82000" y="152400"/>
            <a:ext cx="492125" cy="415925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</p:pic>
      <p:sp>
        <p:nvSpPr>
          <p:cNvPr id="10" name="Rectangle 8"/>
          <p:cNvSpPr>
            <a:spLocks noChangeArrowheads="1"/>
          </p:cNvSpPr>
          <p:nvPr/>
        </p:nvSpPr>
        <p:spPr bwMode="auto">
          <a:xfrm>
            <a:off x="8077200" y="533400"/>
            <a:ext cx="1066800" cy="246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lang="nl-NL" sz="1000"/>
              <a:t>  </a:t>
            </a:r>
            <a:r>
              <a:rPr lang="en-US" sz="1000"/>
              <a:t>       terug</a:t>
            </a:r>
            <a:endParaRPr lang="nl-NL" sz="1000"/>
          </a:p>
        </p:txBody>
      </p:sp>
      <p:sp>
        <p:nvSpPr>
          <p:cNvPr id="11" name="Rectangle 9"/>
          <p:cNvSpPr>
            <a:spLocks noChangeArrowheads="1"/>
          </p:cNvSpPr>
          <p:nvPr/>
        </p:nvSpPr>
        <p:spPr bwMode="auto">
          <a:xfrm>
            <a:off x="2938463" y="2209800"/>
            <a:ext cx="9144000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endParaRPr lang="nl-NL"/>
          </a:p>
        </p:txBody>
      </p:sp>
      <p:sp>
        <p:nvSpPr>
          <p:cNvPr id="12" name="Rectangle 10"/>
          <p:cNvSpPr>
            <a:spLocks noChangeArrowheads="1"/>
          </p:cNvSpPr>
          <p:nvPr/>
        </p:nvSpPr>
        <p:spPr bwMode="auto">
          <a:xfrm>
            <a:off x="2952750" y="2214563"/>
            <a:ext cx="9144000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endParaRPr lang="nl-NL"/>
          </a:p>
        </p:txBody>
      </p:sp>
      <p:sp>
        <p:nvSpPr>
          <p:cNvPr id="13" name="Rectangle 11"/>
          <p:cNvSpPr>
            <a:spLocks noChangeArrowheads="1"/>
          </p:cNvSpPr>
          <p:nvPr/>
        </p:nvSpPr>
        <p:spPr bwMode="auto">
          <a:xfrm>
            <a:off x="1143000" y="4343400"/>
            <a:ext cx="6934200" cy="152400"/>
          </a:xfrm>
          <a:prstGeom prst="rect">
            <a:avLst/>
          </a:prstGeom>
          <a:solidFill>
            <a:schemeClr val="bg1"/>
          </a:solidFill>
          <a:ln w="12700">
            <a:solidFill>
              <a:schemeClr val="bg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nl-NL"/>
          </a:p>
        </p:txBody>
      </p:sp>
      <p:sp>
        <p:nvSpPr>
          <p:cNvPr id="14" name="Rectangle 12"/>
          <p:cNvSpPr>
            <a:spLocks noChangeArrowheads="1"/>
          </p:cNvSpPr>
          <p:nvPr/>
        </p:nvSpPr>
        <p:spPr bwMode="auto">
          <a:xfrm>
            <a:off x="3019425" y="2343150"/>
            <a:ext cx="9144000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endParaRPr lang="nl-NL"/>
          </a:p>
        </p:txBody>
      </p:sp>
      <p:sp>
        <p:nvSpPr>
          <p:cNvPr id="15" name="Rectangle 13"/>
          <p:cNvSpPr>
            <a:spLocks noChangeArrowheads="1"/>
          </p:cNvSpPr>
          <p:nvPr/>
        </p:nvSpPr>
        <p:spPr bwMode="auto">
          <a:xfrm>
            <a:off x="2200275" y="1647825"/>
            <a:ext cx="9144000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endParaRPr lang="nl-NL"/>
          </a:p>
        </p:txBody>
      </p:sp>
      <p:sp>
        <p:nvSpPr>
          <p:cNvPr id="16" name="AutoShape 14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7696200" y="152400"/>
            <a:ext cx="533400" cy="381000"/>
          </a:xfrm>
          <a:prstGeom prst="actionButtonForwardNext">
            <a:avLst/>
          </a:prstGeom>
          <a:solidFill>
            <a:schemeClr val="bg1"/>
          </a:solidFill>
          <a:ln w="12700">
            <a:solidFill>
              <a:srgbClr val="FFFFFF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nl-NL"/>
          </a:p>
        </p:txBody>
      </p:sp>
      <p:sp>
        <p:nvSpPr>
          <p:cNvPr id="17" name="Rectangle 15">
            <a:hlinkClick r:id="" action="ppaction://hlinkshowjump?jump=nextslide"/>
          </p:cNvPr>
          <p:cNvSpPr>
            <a:spLocks noChangeArrowheads="1"/>
          </p:cNvSpPr>
          <p:nvPr/>
        </p:nvSpPr>
        <p:spPr bwMode="auto">
          <a:xfrm>
            <a:off x="7620000" y="533400"/>
            <a:ext cx="762000" cy="6315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000"/>
              <a:t>volgende                                      bladzijde                           </a:t>
            </a:r>
          </a:p>
          <a:p>
            <a:pPr>
              <a:spcBef>
                <a:spcPct val="50000"/>
              </a:spcBef>
            </a:pPr>
            <a:endParaRPr lang="nl-NL" sz="1000"/>
          </a:p>
        </p:txBody>
      </p:sp>
      <p:sp>
        <p:nvSpPr>
          <p:cNvPr id="18" name="Rectangle 16"/>
          <p:cNvSpPr>
            <a:spLocks noChangeArrowheads="1"/>
          </p:cNvSpPr>
          <p:nvPr/>
        </p:nvSpPr>
        <p:spPr bwMode="auto">
          <a:xfrm>
            <a:off x="3343275" y="1733550"/>
            <a:ext cx="9144000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endParaRPr lang="nl-NL"/>
          </a:p>
        </p:txBody>
      </p:sp>
      <p:sp>
        <p:nvSpPr>
          <p:cNvPr id="19" name="Rectangle 17"/>
          <p:cNvSpPr>
            <a:spLocks noChangeArrowheads="1"/>
          </p:cNvSpPr>
          <p:nvPr/>
        </p:nvSpPr>
        <p:spPr bwMode="auto">
          <a:xfrm>
            <a:off x="2095500" y="495300"/>
            <a:ext cx="9144000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endParaRPr lang="nl-NL"/>
          </a:p>
        </p:txBody>
      </p:sp>
      <p:sp>
        <p:nvSpPr>
          <p:cNvPr id="20" name="Rectangle 18"/>
          <p:cNvSpPr>
            <a:spLocks noChangeArrowheads="1"/>
          </p:cNvSpPr>
          <p:nvPr/>
        </p:nvSpPr>
        <p:spPr bwMode="auto">
          <a:xfrm>
            <a:off x="3276600" y="1738313"/>
            <a:ext cx="9144000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endParaRPr lang="nl-NL"/>
          </a:p>
        </p:txBody>
      </p:sp>
      <p:sp>
        <p:nvSpPr>
          <p:cNvPr id="21" name="Rectangle 19"/>
          <p:cNvSpPr>
            <a:spLocks noChangeArrowheads="1"/>
          </p:cNvSpPr>
          <p:nvPr/>
        </p:nvSpPr>
        <p:spPr bwMode="auto">
          <a:xfrm>
            <a:off x="3276600" y="1733550"/>
            <a:ext cx="9144000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endParaRPr lang="nl-NL"/>
          </a:p>
        </p:txBody>
      </p:sp>
      <p:sp>
        <p:nvSpPr>
          <p:cNvPr id="22" name="Text Box 20"/>
          <p:cNvSpPr txBox="1">
            <a:spLocks noChangeArrowheads="1"/>
          </p:cNvSpPr>
          <p:nvPr/>
        </p:nvSpPr>
        <p:spPr bwMode="auto">
          <a:xfrm>
            <a:off x="152400" y="1219200"/>
            <a:ext cx="8839200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nl-NL"/>
          </a:p>
        </p:txBody>
      </p:sp>
      <p:pic>
        <p:nvPicPr>
          <p:cNvPr id="23" name="Picture 2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09800" y="0"/>
            <a:ext cx="4633913" cy="9366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</p:pic>
      <p:pic>
        <p:nvPicPr>
          <p:cNvPr id="24" name="Picture 2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002338" y="3962400"/>
            <a:ext cx="3141662" cy="271145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</p:pic>
      <p:sp>
        <p:nvSpPr>
          <p:cNvPr id="25" name="Text Box 22"/>
          <p:cNvSpPr txBox="1">
            <a:spLocks noChangeArrowheads="1"/>
          </p:cNvSpPr>
          <p:nvPr/>
        </p:nvSpPr>
        <p:spPr bwMode="auto">
          <a:xfrm>
            <a:off x="304800" y="1447800"/>
            <a:ext cx="8610600" cy="364715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nl-NL" sz="1400" b="1" u="sng">
                <a:cs typeface="Arial" pitchFamily="34" charset="0"/>
              </a:rPr>
              <a:t>Wat heb je nodig?</a:t>
            </a:r>
            <a:br>
              <a:rPr lang="nl-NL" sz="1400" b="1" u="sng">
                <a:cs typeface="Arial" pitchFamily="34" charset="0"/>
              </a:rPr>
            </a:br>
            <a:r>
              <a:rPr lang="nl-NL" sz="1400">
                <a:cs typeface="Arial" pitchFamily="34" charset="0"/>
              </a:rPr>
              <a:t>Foto’s/ plaatjes pen en papier en computer.</a:t>
            </a:r>
            <a:endParaRPr lang="nl-NL" sz="1400"/>
          </a:p>
          <a:p>
            <a:pPr>
              <a:spcBef>
                <a:spcPct val="50000"/>
              </a:spcBef>
            </a:pPr>
            <a:r>
              <a:rPr lang="nl-NL" sz="1400">
                <a:cs typeface="Arial" pitchFamily="34" charset="0"/>
              </a:rPr>
              <a:t> </a:t>
            </a:r>
            <a:endParaRPr lang="nl-NL" sz="1400"/>
          </a:p>
          <a:p>
            <a:pPr>
              <a:spcBef>
                <a:spcPct val="50000"/>
              </a:spcBef>
            </a:pPr>
            <a:r>
              <a:rPr lang="nl-NL" sz="1400">
                <a:cs typeface="Arial" pitchFamily="34" charset="0"/>
              </a:rPr>
              <a:t> </a:t>
            </a:r>
            <a:endParaRPr lang="nl-NL" sz="1400"/>
          </a:p>
          <a:p>
            <a:pPr>
              <a:spcBef>
                <a:spcPct val="50000"/>
              </a:spcBef>
            </a:pPr>
            <a:r>
              <a:rPr lang="nl-NL" sz="1400" b="1" u="sng">
                <a:cs typeface="Arial" pitchFamily="34" charset="0"/>
              </a:rPr>
              <a:t>Wat moet je doen?</a:t>
            </a:r>
            <a:r>
              <a:rPr lang="nl-NL" sz="1400"/>
              <a:t/>
            </a:r>
            <a:br>
              <a:rPr lang="nl-NL" sz="1400"/>
            </a:br>
            <a:r>
              <a:rPr lang="nl-NL" sz="1400"/>
              <a:t>Je gaat een waaier maken met daarop minimaal 10 verschillende dansstijlen. </a:t>
            </a:r>
            <a:br>
              <a:rPr lang="nl-NL" sz="1400"/>
            </a:br>
            <a:r>
              <a:rPr lang="nl-NL" sz="1400"/>
              <a:t>Denk bijvoorbeeld aan: streetdance, breakdance, musicaldans, tango, wals, jive enz.</a:t>
            </a:r>
          </a:p>
          <a:p>
            <a:pPr>
              <a:spcBef>
                <a:spcPct val="50000"/>
              </a:spcBef>
            </a:pPr>
            <a:r>
              <a:rPr lang="nl-NL" sz="1400"/>
              <a:t>Een waaier is een pakketje met kleine blaadjes die aan elkaar gemaakt zijn.  Een waaier is makkelijk als je iets zoekt. Je kent vast wel een kleurenwaaier. </a:t>
            </a:r>
            <a:br>
              <a:rPr lang="nl-NL" sz="1400"/>
            </a:br>
            <a:r>
              <a:rPr lang="nl-NL" sz="1400"/>
              <a:t>Hierop staan de kleuren die je van een bepaalde verfsoort kunt bestellen. </a:t>
            </a:r>
            <a:br>
              <a:rPr lang="nl-NL" sz="1400"/>
            </a:br>
            <a:r>
              <a:rPr lang="nl-NL" sz="1400"/>
              <a:t>De danswaaier is net zoiets maar dan gaat het uiteraard over de verschillende </a:t>
            </a:r>
            <a:br>
              <a:rPr lang="nl-NL" sz="1400"/>
            </a:br>
            <a:r>
              <a:rPr lang="nl-NL" sz="1400"/>
              <a:t>soorten dans. Zo’n waaier kan makkelijk zijn voor een dansschool. </a:t>
            </a:r>
            <a:br>
              <a:rPr lang="nl-NL" sz="1400"/>
            </a:br>
            <a:r>
              <a:rPr lang="nl-NL" sz="1400"/>
              <a:t>Nieuwe cursisten kunnen zo kijken voor welke cursus ze zich willen inschrijven.</a:t>
            </a:r>
          </a:p>
          <a:p>
            <a:pPr>
              <a:spcBef>
                <a:spcPct val="50000"/>
              </a:spcBef>
            </a:pPr>
            <a:endParaRPr lang="nl-NL" sz="14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4343400" y="3657600"/>
            <a:ext cx="2362200" cy="4623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endParaRPr lang="nl-NL" sz="2400">
              <a:latin typeface="Times New Roman" pitchFamily="18" charset="0"/>
            </a:endParaRPr>
          </a:p>
        </p:txBody>
      </p:sp>
      <p:sp>
        <p:nvSpPr>
          <p:cNvPr id="3" name="Text Box 3"/>
          <p:cNvSpPr txBox="1">
            <a:spLocks noChangeArrowheads="1"/>
          </p:cNvSpPr>
          <p:nvPr/>
        </p:nvSpPr>
        <p:spPr bwMode="auto">
          <a:xfrm>
            <a:off x="5257800" y="2438400"/>
            <a:ext cx="42672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endParaRPr lang="nl-NL" sz="2400"/>
          </a:p>
        </p:txBody>
      </p:sp>
      <p:sp>
        <p:nvSpPr>
          <p:cNvPr id="4" name="AutoShape 4" descr="http://www.artactueel.nl/Exposities/realisme/Hans%20Parlevliet_bestanden/Stilleven%20met%20peren.jpg"/>
          <p:cNvSpPr>
            <a:spLocks noChangeAspect="1" noChangeArrowheads="1"/>
          </p:cNvSpPr>
          <p:nvPr/>
        </p:nvSpPr>
        <p:spPr bwMode="auto">
          <a:xfrm>
            <a:off x="4424363" y="3281363"/>
            <a:ext cx="296862" cy="296862"/>
          </a:xfrm>
          <a:prstGeom prst="rect">
            <a:avLst/>
          </a:prstGeom>
          <a:noFill/>
        </p:spPr>
        <p:txBody>
          <a:bodyPr/>
          <a:lstStyle/>
          <a:p>
            <a:endParaRPr lang="nl-NL"/>
          </a:p>
        </p:txBody>
      </p:sp>
      <p:sp>
        <p:nvSpPr>
          <p:cNvPr id="5" name="AutoShape 5" descr="http://www.exto.nl/gallery/dbimages/1184/1184-p-1764.jpg"/>
          <p:cNvSpPr>
            <a:spLocks noChangeAspect="1" noChangeArrowheads="1"/>
          </p:cNvSpPr>
          <p:nvPr/>
        </p:nvSpPr>
        <p:spPr bwMode="auto">
          <a:xfrm>
            <a:off x="4424363" y="3281363"/>
            <a:ext cx="296862" cy="296862"/>
          </a:xfrm>
          <a:prstGeom prst="rect">
            <a:avLst/>
          </a:prstGeom>
          <a:noFill/>
        </p:spPr>
        <p:txBody>
          <a:bodyPr/>
          <a:lstStyle/>
          <a:p>
            <a:endParaRPr lang="nl-NL"/>
          </a:p>
        </p:txBody>
      </p:sp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7772400" y="1066800"/>
            <a:ext cx="304800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nl-NL"/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3309938" y="2338388"/>
            <a:ext cx="9144000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endParaRPr lang="nl-NL"/>
          </a:p>
        </p:txBody>
      </p:sp>
      <p:sp>
        <p:nvSpPr>
          <p:cNvPr id="8" name="Rectangle 8"/>
          <p:cNvSpPr>
            <a:spLocks noChangeArrowheads="1"/>
          </p:cNvSpPr>
          <p:nvPr/>
        </p:nvSpPr>
        <p:spPr bwMode="auto">
          <a:xfrm>
            <a:off x="3586163" y="2652713"/>
            <a:ext cx="9144000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endParaRPr lang="nl-NL"/>
          </a:p>
        </p:txBody>
      </p:sp>
      <p:sp>
        <p:nvSpPr>
          <p:cNvPr id="9" name="Rectangle 9"/>
          <p:cNvSpPr>
            <a:spLocks noChangeArrowheads="1"/>
          </p:cNvSpPr>
          <p:nvPr/>
        </p:nvSpPr>
        <p:spPr bwMode="auto">
          <a:xfrm>
            <a:off x="3586163" y="2652713"/>
            <a:ext cx="9144000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endParaRPr lang="nl-NL"/>
          </a:p>
        </p:txBody>
      </p:sp>
      <p:sp>
        <p:nvSpPr>
          <p:cNvPr id="10" name="Rectangle 10"/>
          <p:cNvSpPr>
            <a:spLocks noChangeArrowheads="1"/>
          </p:cNvSpPr>
          <p:nvPr/>
        </p:nvSpPr>
        <p:spPr bwMode="auto">
          <a:xfrm>
            <a:off x="3538538" y="2647950"/>
            <a:ext cx="9144000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endParaRPr lang="nl-NL"/>
          </a:p>
        </p:txBody>
      </p:sp>
      <p:sp>
        <p:nvSpPr>
          <p:cNvPr id="11" name="Rectangle 11"/>
          <p:cNvSpPr>
            <a:spLocks noChangeArrowheads="1"/>
          </p:cNvSpPr>
          <p:nvPr/>
        </p:nvSpPr>
        <p:spPr bwMode="auto">
          <a:xfrm>
            <a:off x="3014663" y="938213"/>
            <a:ext cx="9144000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endParaRPr lang="nl-NL"/>
          </a:p>
        </p:txBody>
      </p:sp>
      <p:sp>
        <p:nvSpPr>
          <p:cNvPr id="12" name="Rectangle 12"/>
          <p:cNvSpPr>
            <a:spLocks noChangeArrowheads="1"/>
          </p:cNvSpPr>
          <p:nvPr/>
        </p:nvSpPr>
        <p:spPr bwMode="auto">
          <a:xfrm>
            <a:off x="533400" y="533400"/>
            <a:ext cx="304800" cy="6172200"/>
          </a:xfrm>
          <a:prstGeom prst="rect">
            <a:avLst/>
          </a:prstGeom>
          <a:solidFill>
            <a:schemeClr val="bg1"/>
          </a:solidFill>
          <a:ln w="12700">
            <a:solidFill>
              <a:schemeClr val="bg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nl-NL"/>
          </a:p>
        </p:txBody>
      </p:sp>
      <p:sp>
        <p:nvSpPr>
          <p:cNvPr id="13" name="Rectangle 13"/>
          <p:cNvSpPr>
            <a:spLocks noChangeArrowheads="1"/>
          </p:cNvSpPr>
          <p:nvPr/>
        </p:nvSpPr>
        <p:spPr bwMode="auto">
          <a:xfrm>
            <a:off x="609600" y="533400"/>
            <a:ext cx="228600" cy="6096000"/>
          </a:xfrm>
          <a:prstGeom prst="rect">
            <a:avLst/>
          </a:prstGeom>
          <a:solidFill>
            <a:schemeClr val="bg1"/>
          </a:solidFill>
          <a:ln w="12700">
            <a:solidFill>
              <a:schemeClr val="bg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nl-NL"/>
          </a:p>
        </p:txBody>
      </p:sp>
      <p:pic>
        <p:nvPicPr>
          <p:cNvPr id="14" name="Picture 14">
            <a:hlinkClick r:id="" action="ppaction://hlinkshowjump?jump=previousslide"/>
          </p:cNvPr>
          <p:cNvPicPr>
            <a:picLocks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82000" y="152400"/>
            <a:ext cx="492125" cy="415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5" name="Rectangle 15"/>
          <p:cNvSpPr>
            <a:spLocks noChangeArrowheads="1"/>
          </p:cNvSpPr>
          <p:nvPr/>
        </p:nvSpPr>
        <p:spPr bwMode="auto">
          <a:xfrm>
            <a:off x="8077200" y="533400"/>
            <a:ext cx="1066800" cy="246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lang="nl-NL" sz="1000"/>
              <a:t>  </a:t>
            </a:r>
            <a:r>
              <a:rPr lang="en-US" sz="1000"/>
              <a:t>      terug</a:t>
            </a:r>
            <a:endParaRPr lang="nl-NL" sz="1000"/>
          </a:p>
        </p:txBody>
      </p:sp>
      <p:sp>
        <p:nvSpPr>
          <p:cNvPr id="16" name="Text Box 16"/>
          <p:cNvSpPr txBox="1">
            <a:spLocks noChangeArrowheads="1"/>
          </p:cNvSpPr>
          <p:nvPr/>
        </p:nvSpPr>
        <p:spPr bwMode="auto">
          <a:xfrm>
            <a:off x="228600" y="990600"/>
            <a:ext cx="8686800" cy="4370427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nl-NL" sz="1400" b="1" u="sng">
                <a:cs typeface="Arial" pitchFamily="34" charset="0"/>
              </a:rPr>
              <a:t>Hoe ga je te werk?</a:t>
            </a:r>
            <a:br>
              <a:rPr lang="nl-NL" sz="1400" b="1" u="sng">
                <a:cs typeface="Arial" pitchFamily="34" charset="0"/>
              </a:rPr>
            </a:br>
            <a:r>
              <a:rPr lang="nl-NL" sz="1400"/>
              <a:t>1.</a:t>
            </a:r>
            <a:r>
              <a:rPr lang="nl-NL" sz="1400">
                <a:latin typeface="Arial"/>
              </a:rPr>
              <a:t>   </a:t>
            </a:r>
            <a:r>
              <a:rPr lang="nl-NL" sz="1400">
                <a:latin typeface="Times New Roman" pitchFamily="18" charset="0"/>
              </a:rPr>
              <a:t> </a:t>
            </a:r>
            <a:r>
              <a:rPr lang="nl-NL" sz="1400"/>
              <a:t>Schrijf minimaal 10 dansstijlen op (het liefst nog een paar meer). </a:t>
            </a:r>
            <a:r>
              <a:rPr lang="nl-NL" sz="1400">
                <a:cs typeface="Arial" pitchFamily="34" charset="0"/>
              </a:rPr>
              <a:t>Als je er niets meer kunt verzinnen, </a:t>
            </a:r>
            <a:br>
              <a:rPr lang="nl-NL" sz="1400">
                <a:cs typeface="Arial" pitchFamily="34" charset="0"/>
              </a:rPr>
            </a:br>
            <a:r>
              <a:rPr lang="nl-NL" sz="1400">
                <a:cs typeface="Arial" pitchFamily="34" charset="0"/>
              </a:rPr>
              <a:t>       zoek dan op internet.</a:t>
            </a:r>
            <a:br>
              <a:rPr lang="nl-NL" sz="1400">
                <a:cs typeface="Arial" pitchFamily="34" charset="0"/>
              </a:rPr>
            </a:br>
            <a:r>
              <a:rPr lang="nl-NL" sz="1400">
                <a:cs typeface="Arial" pitchFamily="34" charset="0"/>
              </a:rPr>
              <a:t>2.</a:t>
            </a:r>
            <a:r>
              <a:rPr lang="nl-NL" sz="1400">
                <a:latin typeface="Arial"/>
              </a:rPr>
              <a:t>   </a:t>
            </a:r>
            <a:r>
              <a:rPr lang="nl-NL" sz="1400">
                <a:latin typeface="Times New Roman" pitchFamily="18" charset="0"/>
              </a:rPr>
              <a:t> </a:t>
            </a:r>
            <a:r>
              <a:rPr lang="nl-NL" sz="1400">
                <a:cs typeface="Arial" pitchFamily="34" charset="0"/>
              </a:rPr>
              <a:t>Zoek informatie over de verschillende dansstijlen. </a:t>
            </a:r>
            <a:br>
              <a:rPr lang="nl-NL" sz="1400">
                <a:cs typeface="Arial" pitchFamily="34" charset="0"/>
              </a:rPr>
            </a:br>
            <a:r>
              <a:rPr lang="nl-NL" sz="1400">
                <a:cs typeface="Arial" pitchFamily="34" charset="0"/>
              </a:rPr>
              <a:t>3.</a:t>
            </a:r>
            <a:r>
              <a:rPr lang="nl-NL" sz="1400">
                <a:latin typeface="Arial"/>
              </a:rPr>
              <a:t>   </a:t>
            </a:r>
            <a:r>
              <a:rPr lang="nl-NL" sz="1400">
                <a:latin typeface="Times New Roman" pitchFamily="18" charset="0"/>
              </a:rPr>
              <a:t> </a:t>
            </a:r>
            <a:r>
              <a:rPr lang="nl-NL" sz="1400">
                <a:cs typeface="Arial" pitchFamily="34" charset="0"/>
              </a:rPr>
              <a:t>Zoek foto’s van de verschillende dansstijlen.</a:t>
            </a:r>
            <a:br>
              <a:rPr lang="nl-NL" sz="1400">
                <a:cs typeface="Arial" pitchFamily="34" charset="0"/>
              </a:rPr>
            </a:br>
            <a:r>
              <a:rPr lang="nl-NL" sz="1400">
                <a:cs typeface="Arial" pitchFamily="34" charset="0"/>
              </a:rPr>
              <a:t>4.</a:t>
            </a:r>
            <a:r>
              <a:rPr lang="nl-NL" sz="1400">
                <a:latin typeface="Arial"/>
              </a:rPr>
              <a:t>   </a:t>
            </a:r>
            <a:r>
              <a:rPr lang="nl-NL" sz="1400">
                <a:latin typeface="Times New Roman" pitchFamily="18" charset="0"/>
              </a:rPr>
              <a:t> </a:t>
            </a:r>
            <a:r>
              <a:rPr lang="nl-NL" sz="1400">
                <a:cs typeface="Arial" pitchFamily="34" charset="0"/>
              </a:rPr>
              <a:t>Schrijf of typ de tekst netjes uit.</a:t>
            </a:r>
            <a:br>
              <a:rPr lang="nl-NL" sz="1400">
                <a:cs typeface="Arial" pitchFamily="34" charset="0"/>
              </a:rPr>
            </a:br>
            <a:r>
              <a:rPr lang="nl-NL" sz="1400">
                <a:cs typeface="Arial" pitchFamily="34" charset="0"/>
              </a:rPr>
              <a:t>5.</a:t>
            </a:r>
            <a:r>
              <a:rPr lang="nl-NL" sz="1400">
                <a:latin typeface="Arial"/>
              </a:rPr>
              <a:t>   </a:t>
            </a:r>
            <a:r>
              <a:rPr lang="nl-NL" sz="1400">
                <a:latin typeface="Times New Roman" pitchFamily="18" charset="0"/>
              </a:rPr>
              <a:t> </a:t>
            </a:r>
            <a:r>
              <a:rPr lang="nl-NL" sz="1400">
                <a:cs typeface="Arial" pitchFamily="34" charset="0"/>
              </a:rPr>
              <a:t>Voeg de tekst en de plaatjes bij elkaar. Zorg ervoor dat het niet groter wordt dan 7 cm bij 20 cm. </a:t>
            </a:r>
            <a:br>
              <a:rPr lang="nl-NL" sz="1400">
                <a:cs typeface="Arial" pitchFamily="34" charset="0"/>
              </a:rPr>
            </a:br>
            <a:r>
              <a:rPr lang="nl-NL" sz="1400">
                <a:cs typeface="Arial" pitchFamily="34" charset="0"/>
              </a:rPr>
              <a:t>       De blaadjes komen namelijk allemaal achter elkaar en als de blaadjes te groot zijn dan waaiert het niet </a:t>
            </a:r>
            <a:br>
              <a:rPr lang="nl-NL" sz="1400">
                <a:cs typeface="Arial" pitchFamily="34" charset="0"/>
              </a:rPr>
            </a:br>
            <a:r>
              <a:rPr lang="nl-NL" sz="1400">
                <a:cs typeface="Arial" pitchFamily="34" charset="0"/>
              </a:rPr>
              <a:t>       lekker! Als je schrijft dan moet je eerst de blaadjes op maat knippen voordat je begint te schrijven (of je </a:t>
            </a:r>
            <a:br>
              <a:rPr lang="nl-NL" sz="1400">
                <a:cs typeface="Arial" pitchFamily="34" charset="0"/>
              </a:rPr>
            </a:br>
            <a:r>
              <a:rPr lang="nl-NL" sz="1400">
                <a:cs typeface="Arial" pitchFamily="34" charset="0"/>
              </a:rPr>
              <a:t>       tekent eerst een balk op papier waarbinnen je gaat schrijven).</a:t>
            </a:r>
            <a:br>
              <a:rPr lang="nl-NL" sz="1400">
                <a:cs typeface="Arial" pitchFamily="34" charset="0"/>
              </a:rPr>
            </a:br>
            <a:r>
              <a:rPr lang="nl-NL" sz="1400">
                <a:cs typeface="Arial" pitchFamily="34" charset="0"/>
              </a:rPr>
              <a:t>       Als je de tekst en plaatjes op de computer maakt dan kun je het beste eerst een tekstvlak trekken van  </a:t>
            </a:r>
            <a:br>
              <a:rPr lang="nl-NL" sz="1400">
                <a:cs typeface="Arial" pitchFamily="34" charset="0"/>
              </a:rPr>
            </a:br>
            <a:r>
              <a:rPr lang="nl-NL" sz="1400">
                <a:cs typeface="Arial" pitchFamily="34" charset="0"/>
              </a:rPr>
              <a:t>       maximaal 7 cm bij 20 cm.  Binnen dit vlak kun je de tekst schrijven en een plaatje invoegen.</a:t>
            </a:r>
            <a:br>
              <a:rPr lang="nl-NL" sz="1400">
                <a:cs typeface="Arial" pitchFamily="34" charset="0"/>
              </a:rPr>
            </a:br>
            <a:r>
              <a:rPr lang="nl-NL" sz="1400">
                <a:cs typeface="Arial" pitchFamily="34" charset="0"/>
              </a:rPr>
              <a:t>6.</a:t>
            </a:r>
            <a:r>
              <a:rPr lang="nl-NL" sz="1400">
                <a:latin typeface="Arial"/>
              </a:rPr>
              <a:t>   </a:t>
            </a:r>
            <a:r>
              <a:rPr lang="nl-NL" sz="1400">
                <a:latin typeface="Times New Roman" pitchFamily="18" charset="0"/>
              </a:rPr>
              <a:t> </a:t>
            </a:r>
            <a:r>
              <a:rPr lang="nl-NL" sz="1400">
                <a:cs typeface="Arial" pitchFamily="34" charset="0"/>
              </a:rPr>
              <a:t>Omdat gewoon papier te dun is voor de waaier moet je de losse blaadjes op (kleur)karton plakken. </a:t>
            </a:r>
            <a:br>
              <a:rPr lang="nl-NL" sz="1400">
                <a:cs typeface="Arial" pitchFamily="34" charset="0"/>
              </a:rPr>
            </a:br>
            <a:r>
              <a:rPr lang="nl-NL" sz="1400">
                <a:cs typeface="Arial" pitchFamily="34" charset="0"/>
              </a:rPr>
              <a:t>       Knip de opgeplakte waaierblaadjes netjes uit. Je kunt hiervoor eventueel ook een stanleymes of snij-</a:t>
            </a:r>
            <a:br>
              <a:rPr lang="nl-NL" sz="1400">
                <a:cs typeface="Arial" pitchFamily="34" charset="0"/>
              </a:rPr>
            </a:br>
            <a:r>
              <a:rPr lang="nl-NL" sz="1400">
                <a:cs typeface="Arial" pitchFamily="34" charset="0"/>
              </a:rPr>
              <a:t>       apparaat gebruiken.</a:t>
            </a:r>
            <a:br>
              <a:rPr lang="nl-NL" sz="1400">
                <a:cs typeface="Arial" pitchFamily="34" charset="0"/>
              </a:rPr>
            </a:br>
            <a:r>
              <a:rPr lang="nl-NL" sz="1400">
                <a:cs typeface="Arial" pitchFamily="34" charset="0"/>
              </a:rPr>
              <a:t>7.</a:t>
            </a:r>
            <a:r>
              <a:rPr lang="nl-NL" sz="1400">
                <a:latin typeface="Arial"/>
              </a:rPr>
              <a:t>   </a:t>
            </a:r>
            <a:r>
              <a:rPr lang="nl-NL" sz="1400">
                <a:latin typeface="Times New Roman" pitchFamily="18" charset="0"/>
              </a:rPr>
              <a:t> </a:t>
            </a:r>
            <a:r>
              <a:rPr lang="nl-NL" sz="1400">
                <a:cs typeface="Arial" pitchFamily="34" charset="0"/>
              </a:rPr>
              <a:t>Maak de waaierblaadjes aan elkaar vast. Vraag de docent wat voorradig is.</a:t>
            </a:r>
            <a:endParaRPr lang="nl-NL" sz="1400"/>
          </a:p>
          <a:p>
            <a:pPr>
              <a:spcBef>
                <a:spcPct val="50000"/>
              </a:spcBef>
            </a:pPr>
            <a:r>
              <a:rPr lang="nl-NL">
                <a:cs typeface="Arial" pitchFamily="34" charset="0"/>
              </a:rPr>
              <a:t> </a:t>
            </a:r>
            <a:endParaRPr lang="nl-NL"/>
          </a:p>
          <a:p>
            <a:pPr>
              <a:spcBef>
                <a:spcPct val="50000"/>
              </a:spcBef>
            </a:pPr>
            <a:endParaRPr lang="nl-NL"/>
          </a:p>
        </p:txBody>
      </p:sp>
      <p:pic>
        <p:nvPicPr>
          <p:cNvPr id="17" name="Picture 17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953000" y="5029200"/>
            <a:ext cx="3124200" cy="66675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</p:pic>
      <p:sp>
        <p:nvSpPr>
          <p:cNvPr id="18" name="Line 18"/>
          <p:cNvSpPr>
            <a:spLocks noChangeShapeType="1"/>
          </p:cNvSpPr>
          <p:nvPr/>
        </p:nvSpPr>
        <p:spPr bwMode="auto">
          <a:xfrm>
            <a:off x="6629400" y="3352800"/>
            <a:ext cx="2133600" cy="0"/>
          </a:xfrm>
          <a:prstGeom prst="line">
            <a:avLst/>
          </a:prstGeom>
          <a:noFill/>
          <a:ln w="12700">
            <a:solidFill>
              <a:srgbClr val="FF0000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nl-NL"/>
          </a:p>
        </p:txBody>
      </p:sp>
      <p:sp>
        <p:nvSpPr>
          <p:cNvPr id="19" name="Line 19"/>
          <p:cNvSpPr>
            <a:spLocks noChangeShapeType="1"/>
          </p:cNvSpPr>
          <p:nvPr/>
        </p:nvSpPr>
        <p:spPr bwMode="auto">
          <a:xfrm>
            <a:off x="8763000" y="3352800"/>
            <a:ext cx="0" cy="1981200"/>
          </a:xfrm>
          <a:prstGeom prst="line">
            <a:avLst/>
          </a:prstGeom>
          <a:noFill/>
          <a:ln w="12700">
            <a:solidFill>
              <a:srgbClr val="FF0000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nl-NL"/>
          </a:p>
        </p:txBody>
      </p:sp>
      <p:sp>
        <p:nvSpPr>
          <p:cNvPr id="20" name="Line 20"/>
          <p:cNvSpPr>
            <a:spLocks noChangeShapeType="1"/>
          </p:cNvSpPr>
          <p:nvPr/>
        </p:nvSpPr>
        <p:spPr bwMode="auto">
          <a:xfrm flipH="1">
            <a:off x="8229600" y="5334000"/>
            <a:ext cx="533400" cy="0"/>
          </a:xfrm>
          <a:prstGeom prst="line">
            <a:avLst/>
          </a:prstGeom>
          <a:noFill/>
          <a:ln w="12700">
            <a:solidFill>
              <a:srgbClr val="FF0000"/>
            </a:solidFill>
            <a:round/>
            <a:headEnd type="none" w="sm" len="sm"/>
            <a:tailEnd type="triangle" w="sm" len="sm"/>
          </a:ln>
          <a:effectLst/>
        </p:spPr>
        <p:txBody>
          <a:bodyPr/>
          <a:lstStyle/>
          <a:p>
            <a:endParaRPr lang="nl-NL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17</Words>
  <Application>Microsoft Office PowerPoint</Application>
  <PresentationFormat>Diavoorstelling (4:3)</PresentationFormat>
  <Paragraphs>10</Paragraphs>
  <Slides>2</Slides>
  <Notes>0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2</vt:i4>
      </vt:variant>
    </vt:vector>
  </HeadingPairs>
  <TitlesOfParts>
    <vt:vector size="3" baseType="lpstr">
      <vt:lpstr>Office-thema</vt:lpstr>
      <vt:lpstr>Dia 1</vt:lpstr>
      <vt:lpstr>Dia 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 1</dc:title>
  <dc:creator>Eigenaar</dc:creator>
  <cp:lastModifiedBy>Eigenaar</cp:lastModifiedBy>
  <cp:revision>1</cp:revision>
  <dcterms:created xsi:type="dcterms:W3CDTF">2012-11-28T21:04:51Z</dcterms:created>
  <dcterms:modified xsi:type="dcterms:W3CDTF">2012-11-28T21:09:58Z</dcterms:modified>
</cp:coreProperties>
</file>