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253"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0B567E4F-0B35-4DA4-804C-FB652ABB2789}"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4C3E4C-792E-462D-9840-491F4FB219F9}"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567E4F-0B35-4DA4-804C-FB652ABB2789}"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4C3E4C-792E-462D-9840-491F4FB219F9}"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567E4F-0B35-4DA4-804C-FB652ABB2789}"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4C3E4C-792E-462D-9840-491F4FB219F9}"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567E4F-0B35-4DA4-804C-FB652ABB2789}"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4C3E4C-792E-462D-9840-491F4FB219F9}"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B567E4F-0B35-4DA4-804C-FB652ABB2789}"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4C3E4C-792E-462D-9840-491F4FB219F9}"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B567E4F-0B35-4DA4-804C-FB652ABB2789}"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4C3E4C-792E-462D-9840-491F4FB219F9}"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B567E4F-0B35-4DA4-804C-FB652ABB2789}" type="datetimeFigureOut">
              <a:rPr lang="nl-NL" smtClean="0"/>
              <a:t>4-10-2013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04C3E4C-792E-462D-9840-491F4FB219F9}"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B567E4F-0B35-4DA4-804C-FB652ABB2789}" type="datetimeFigureOut">
              <a:rPr lang="nl-NL" smtClean="0"/>
              <a:t>4-10-2013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04C3E4C-792E-462D-9840-491F4FB219F9}"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B567E4F-0B35-4DA4-804C-FB652ABB2789}" type="datetimeFigureOut">
              <a:rPr lang="nl-NL" smtClean="0"/>
              <a:t>4-10-2013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04C3E4C-792E-462D-9840-491F4FB219F9}"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567E4F-0B35-4DA4-804C-FB652ABB2789}"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4C3E4C-792E-462D-9840-491F4FB219F9}"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567E4F-0B35-4DA4-804C-FB652ABB2789}"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4C3E4C-792E-462D-9840-491F4FB219F9}"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67E4F-0B35-4DA4-804C-FB652ABB2789}" type="datetimeFigureOut">
              <a:rPr lang="nl-NL" smtClean="0"/>
              <a:t>4-10-2013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C3E4C-792E-462D-9840-491F4FB219F9}"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343400" y="3657600"/>
            <a:ext cx="2362200" cy="462307"/>
          </a:xfrm>
          <a:prstGeom prst="rect">
            <a:avLst/>
          </a:prstGeom>
          <a:noFill/>
          <a:ln w="9525">
            <a:noFill/>
            <a:miter lim="800000"/>
            <a:headEnd/>
            <a:tailEnd/>
          </a:ln>
        </p:spPr>
        <p:txBody>
          <a:bodyPr lIns="92075" tIns="46038" rIns="92075" bIns="46038">
            <a:spAutoFit/>
          </a:bodyPr>
          <a:lstStyle/>
          <a:p>
            <a:pPr>
              <a:spcBef>
                <a:spcPct val="50000"/>
              </a:spcBef>
            </a:pPr>
            <a:endParaRPr lang="nl-NL" sz="2400">
              <a:latin typeface="Times New Roman" pitchFamily="18" charset="0"/>
            </a:endParaRPr>
          </a:p>
        </p:txBody>
      </p:sp>
      <p:sp>
        <p:nvSpPr>
          <p:cNvPr id="5" name="Text Box 4"/>
          <p:cNvSpPr txBox="1">
            <a:spLocks noChangeArrowheads="1"/>
          </p:cNvSpPr>
          <p:nvPr/>
        </p:nvSpPr>
        <p:spPr bwMode="auto">
          <a:xfrm>
            <a:off x="5257800" y="2438400"/>
            <a:ext cx="4267200" cy="457200"/>
          </a:xfrm>
          <a:prstGeom prst="rect">
            <a:avLst/>
          </a:prstGeom>
          <a:noFill/>
          <a:ln w="12700">
            <a:noFill/>
            <a:miter lim="800000"/>
            <a:headEnd type="none" w="sm" len="sm"/>
            <a:tailEnd type="none" w="sm" len="sm"/>
          </a:ln>
        </p:spPr>
        <p:txBody>
          <a:bodyPr>
            <a:spAutoFit/>
          </a:bodyPr>
          <a:lstStyle/>
          <a:p>
            <a:pPr algn="ctr">
              <a:spcBef>
                <a:spcPct val="50000"/>
              </a:spcBef>
            </a:pPr>
            <a:endParaRPr lang="nl-NL" sz="2400"/>
          </a:p>
        </p:txBody>
      </p:sp>
      <p:sp>
        <p:nvSpPr>
          <p:cNvPr id="6" name="AutoShape 5" descr="http://www.artactueel.nl/Exposities/realisme/Hans%20Parlevliet_bestanden/Stilleven%20met%20peren.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7" name="AutoShape 6" descr="http://www.exto.nl/gallery/dbimages/1184/1184-p-1764.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8" name="Text Box 7"/>
          <p:cNvSpPr txBox="1">
            <a:spLocks noChangeArrowheads="1"/>
          </p:cNvSpPr>
          <p:nvPr/>
        </p:nvSpPr>
        <p:spPr bwMode="auto">
          <a:xfrm>
            <a:off x="7772400" y="1066800"/>
            <a:ext cx="304800" cy="369332"/>
          </a:xfrm>
          <a:prstGeom prst="rect">
            <a:avLst/>
          </a:prstGeom>
          <a:noFill/>
          <a:ln w="12700">
            <a:noFill/>
            <a:miter lim="800000"/>
            <a:headEnd type="none" w="sm" len="sm"/>
            <a:tailEnd type="none" w="sm" len="sm"/>
          </a:ln>
        </p:spPr>
        <p:txBody>
          <a:bodyPr>
            <a:spAutoFit/>
          </a:bodyPr>
          <a:lstStyle/>
          <a:p>
            <a:pPr>
              <a:spcBef>
                <a:spcPct val="50000"/>
              </a:spcBef>
            </a:pPr>
            <a:endParaRPr lang="nl-NL"/>
          </a:p>
        </p:txBody>
      </p:sp>
      <p:sp>
        <p:nvSpPr>
          <p:cNvPr id="9" name="Rectangle 8"/>
          <p:cNvSpPr>
            <a:spLocks noChangeArrowheads="1"/>
          </p:cNvSpPr>
          <p:nvPr/>
        </p:nvSpPr>
        <p:spPr bwMode="auto">
          <a:xfrm>
            <a:off x="5715000" y="3581400"/>
            <a:ext cx="3048000" cy="152400"/>
          </a:xfrm>
          <a:prstGeom prst="rect">
            <a:avLst/>
          </a:prstGeom>
          <a:solidFill>
            <a:schemeClr val="bg1"/>
          </a:solidFill>
          <a:ln w="12700">
            <a:solidFill>
              <a:schemeClr val="bg1"/>
            </a:solidFill>
            <a:miter lim="800000"/>
            <a:headEnd type="none" w="sm" len="sm"/>
            <a:tailEnd type="none" w="sm" len="sm"/>
          </a:ln>
        </p:spPr>
        <p:txBody>
          <a:bodyPr wrap="none" anchor="ctr"/>
          <a:lstStyle/>
          <a:p>
            <a:endParaRPr lang="nl-NL"/>
          </a:p>
        </p:txBody>
      </p:sp>
      <p:pic>
        <p:nvPicPr>
          <p:cNvPr id="10" name="Picture 9">
            <a:hlinkClick r:id="" action="ppaction://noaction"/>
          </p:cNvPr>
          <p:cNvPicPr>
            <a:picLocks noChangeArrowheads="1"/>
          </p:cNvPicPr>
          <p:nvPr/>
        </p:nvPicPr>
        <p:blipFill>
          <a:blip r:embed="rId2" cstate="print"/>
          <a:srcRect/>
          <a:stretch>
            <a:fillRect/>
          </a:stretch>
        </p:blipFill>
        <p:spPr bwMode="auto">
          <a:xfrm>
            <a:off x="8382000" y="152400"/>
            <a:ext cx="492125" cy="415925"/>
          </a:xfrm>
          <a:prstGeom prst="rect">
            <a:avLst/>
          </a:prstGeom>
          <a:solidFill>
            <a:schemeClr val="bg1"/>
          </a:solidFill>
          <a:ln w="9525">
            <a:solidFill>
              <a:schemeClr val="bg1"/>
            </a:solidFill>
            <a:miter lim="800000"/>
            <a:headEnd/>
            <a:tailEnd/>
          </a:ln>
        </p:spPr>
      </p:pic>
      <p:sp>
        <p:nvSpPr>
          <p:cNvPr id="11" name="Rectangle 10"/>
          <p:cNvSpPr>
            <a:spLocks noChangeArrowheads="1"/>
          </p:cNvSpPr>
          <p:nvPr/>
        </p:nvSpPr>
        <p:spPr bwMode="auto">
          <a:xfrm>
            <a:off x="8077200" y="533400"/>
            <a:ext cx="1066800" cy="246863"/>
          </a:xfrm>
          <a:prstGeom prst="rect">
            <a:avLst/>
          </a:prstGeom>
          <a:noFill/>
          <a:ln w="9525">
            <a:noFill/>
            <a:miter lim="800000"/>
            <a:headEnd/>
            <a:tailEnd/>
          </a:ln>
        </p:spPr>
        <p:txBody>
          <a:bodyPr lIns="92075" tIns="46038" rIns="92075" bIns="46038">
            <a:spAutoFit/>
          </a:bodyPr>
          <a:lstStyle/>
          <a:p>
            <a:pPr>
              <a:spcBef>
                <a:spcPct val="50000"/>
              </a:spcBef>
            </a:pPr>
            <a:r>
              <a:rPr lang="nl-NL" sz="1000"/>
              <a:t>  </a:t>
            </a:r>
            <a:r>
              <a:rPr lang="en-US" sz="1000"/>
              <a:t>       terug</a:t>
            </a:r>
            <a:endParaRPr lang="nl-NL" sz="1000"/>
          </a:p>
        </p:txBody>
      </p:sp>
      <p:sp>
        <p:nvSpPr>
          <p:cNvPr id="12" name="AutoShape 11">
            <a:hlinkClick r:id="" action="ppaction://hlinkshowjump?jump=nextslide" highlightClick="1"/>
          </p:cNvPr>
          <p:cNvSpPr>
            <a:spLocks noChangeArrowheads="1"/>
          </p:cNvSpPr>
          <p:nvPr/>
        </p:nvSpPr>
        <p:spPr bwMode="auto">
          <a:xfrm>
            <a:off x="7696200" y="152400"/>
            <a:ext cx="533400" cy="381000"/>
          </a:xfrm>
          <a:prstGeom prst="actionButtonForwardNext">
            <a:avLst/>
          </a:prstGeom>
          <a:solidFill>
            <a:schemeClr val="bg1"/>
          </a:solidFill>
          <a:ln w="12700">
            <a:solidFill>
              <a:srgbClr val="FFFFFF"/>
            </a:solidFill>
            <a:miter lim="800000"/>
            <a:headEnd type="none" w="sm" len="sm"/>
            <a:tailEnd type="none" w="sm" len="sm"/>
          </a:ln>
        </p:spPr>
        <p:txBody>
          <a:bodyPr wrap="none" anchor="ctr"/>
          <a:lstStyle/>
          <a:p>
            <a:endParaRPr lang="nl-NL"/>
          </a:p>
        </p:txBody>
      </p:sp>
      <p:sp>
        <p:nvSpPr>
          <p:cNvPr id="13" name="Rectangle 12">
            <a:hlinkClick r:id="" action="ppaction://hlinkshowjump?jump=nextslide"/>
          </p:cNvPr>
          <p:cNvSpPr>
            <a:spLocks noChangeArrowheads="1"/>
          </p:cNvSpPr>
          <p:nvPr/>
        </p:nvSpPr>
        <p:spPr bwMode="auto">
          <a:xfrm>
            <a:off x="7620000" y="533400"/>
            <a:ext cx="762000" cy="631584"/>
          </a:xfrm>
          <a:prstGeom prst="rect">
            <a:avLst/>
          </a:prstGeom>
          <a:noFill/>
          <a:ln w="9525">
            <a:noFill/>
            <a:miter lim="800000"/>
            <a:headEnd/>
            <a:tailEnd/>
          </a:ln>
        </p:spPr>
        <p:txBody>
          <a:bodyPr lIns="92075" tIns="46038" rIns="92075" bIns="46038">
            <a:spAutoFit/>
          </a:bodyPr>
          <a:lstStyle/>
          <a:p>
            <a:pPr>
              <a:spcBef>
                <a:spcPct val="50000"/>
              </a:spcBef>
            </a:pPr>
            <a:r>
              <a:rPr lang="en-US" sz="1000"/>
              <a:t>volgende                                      bladzijde                           </a:t>
            </a:r>
          </a:p>
          <a:p>
            <a:pPr>
              <a:spcBef>
                <a:spcPct val="50000"/>
              </a:spcBef>
            </a:pPr>
            <a:endParaRPr lang="nl-NL" sz="1000"/>
          </a:p>
        </p:txBody>
      </p:sp>
      <p:pic>
        <p:nvPicPr>
          <p:cNvPr id="14" name="Picture 23"/>
          <p:cNvPicPr>
            <a:picLocks noChangeAspect="1" noChangeArrowheads="1"/>
          </p:cNvPicPr>
          <p:nvPr/>
        </p:nvPicPr>
        <p:blipFill>
          <a:blip r:embed="rId3" cstate="print"/>
          <a:srcRect/>
          <a:stretch>
            <a:fillRect/>
          </a:stretch>
        </p:blipFill>
        <p:spPr bwMode="auto">
          <a:xfrm>
            <a:off x="2438400" y="0"/>
            <a:ext cx="4379913" cy="877888"/>
          </a:xfrm>
          <a:prstGeom prst="rect">
            <a:avLst/>
          </a:prstGeom>
          <a:noFill/>
          <a:ln w="12700">
            <a:noFill/>
            <a:miter lim="800000"/>
            <a:headEnd type="none" w="sm" len="sm"/>
            <a:tailEnd type="none" w="sm" len="sm"/>
          </a:ln>
        </p:spPr>
      </p:pic>
      <p:sp>
        <p:nvSpPr>
          <p:cNvPr id="15" name="Text Box 24"/>
          <p:cNvSpPr txBox="1">
            <a:spLocks noChangeArrowheads="1"/>
          </p:cNvSpPr>
          <p:nvPr/>
        </p:nvSpPr>
        <p:spPr bwMode="auto">
          <a:xfrm>
            <a:off x="152400" y="1066800"/>
            <a:ext cx="8991600" cy="3647152"/>
          </a:xfrm>
          <a:prstGeom prst="rect">
            <a:avLst/>
          </a:prstGeom>
          <a:noFill/>
          <a:ln w="12700">
            <a:noFill/>
            <a:miter lim="800000"/>
            <a:headEnd type="none" w="sm" len="sm"/>
            <a:tailEnd type="none" w="sm" len="sm"/>
          </a:ln>
        </p:spPr>
        <p:txBody>
          <a:bodyPr>
            <a:spAutoFit/>
          </a:bodyPr>
          <a:lstStyle/>
          <a:p>
            <a:pPr>
              <a:spcBef>
                <a:spcPct val="50000"/>
              </a:spcBef>
            </a:pPr>
            <a:r>
              <a:rPr lang="nl-NL" sz="1400" b="1" u="sng">
                <a:cs typeface="Arial" pitchFamily="34" charset="0"/>
              </a:rPr>
              <a:t>Wat heb je nodig?</a:t>
            </a:r>
            <a:r>
              <a:rPr lang="en-US" sz="1400" b="1" u="sng">
                <a:cs typeface="Arial" pitchFamily="34" charset="0"/>
              </a:rPr>
              <a:t/>
            </a:r>
            <a:br>
              <a:rPr lang="en-US" sz="1400" b="1" u="sng">
                <a:cs typeface="Arial" pitchFamily="34" charset="0"/>
              </a:rPr>
            </a:br>
            <a:r>
              <a:rPr lang="nl-NL" sz="1400">
                <a:cs typeface="Arial" pitchFamily="34" charset="0"/>
              </a:rPr>
              <a:t>Het product waar de reclame over gaat en een video met videoband.</a:t>
            </a:r>
            <a:r>
              <a:rPr lang="en-US" sz="1400">
                <a:cs typeface="Arial" pitchFamily="34" charset="0"/>
              </a:rPr>
              <a:t/>
            </a:r>
            <a:br>
              <a:rPr lang="en-US" sz="1400">
                <a:cs typeface="Arial" pitchFamily="34" charset="0"/>
              </a:rPr>
            </a:br>
            <a:r>
              <a:rPr lang="en-US" sz="1400">
                <a:cs typeface="Arial" pitchFamily="34" charset="0"/>
              </a:rPr>
              <a:t/>
            </a:r>
            <a:br>
              <a:rPr lang="en-US" sz="1400">
                <a:cs typeface="Arial" pitchFamily="34" charset="0"/>
              </a:rPr>
            </a:br>
            <a:r>
              <a:rPr lang="nl-NL" sz="1400" b="1" u="sng">
                <a:cs typeface="Arial" pitchFamily="34" charset="0"/>
              </a:rPr>
              <a:t>Wat ga je doen?</a:t>
            </a:r>
            <a:r>
              <a:rPr lang="en-US" sz="1400" b="1" u="sng">
                <a:cs typeface="Arial" pitchFamily="34" charset="0"/>
              </a:rPr>
              <a:t/>
            </a:r>
            <a:br>
              <a:rPr lang="en-US" sz="1400" b="1" u="sng">
                <a:cs typeface="Arial" pitchFamily="34" charset="0"/>
              </a:rPr>
            </a:br>
            <a:r>
              <a:rPr lang="nl-NL" sz="1400">
                <a:cs typeface="Arial" pitchFamily="34" charset="0"/>
              </a:rPr>
              <a:t>Met maximaal 4 personen ga je een commercial maken.</a:t>
            </a:r>
            <a:r>
              <a:rPr lang="en-US" sz="1400">
                <a:cs typeface="Arial" pitchFamily="34" charset="0"/>
              </a:rPr>
              <a:t> </a:t>
            </a:r>
            <a:r>
              <a:rPr lang="nl-NL" sz="1400">
                <a:cs typeface="Arial" pitchFamily="34" charset="0"/>
              </a:rPr>
              <a:t>Zorg dat de commercial 30 seconden duurt. </a:t>
            </a:r>
            <a:r>
              <a:rPr lang="en-US" sz="1400">
                <a:cs typeface="Arial" pitchFamily="34" charset="0"/>
              </a:rPr>
              <a:t/>
            </a:r>
            <a:br>
              <a:rPr lang="en-US" sz="1400">
                <a:cs typeface="Arial" pitchFamily="34" charset="0"/>
              </a:rPr>
            </a:br>
            <a:r>
              <a:rPr lang="en-US" sz="1400">
                <a:cs typeface="Arial" pitchFamily="34" charset="0"/>
              </a:rPr>
              <a:t/>
            </a:r>
            <a:br>
              <a:rPr lang="en-US" sz="1400">
                <a:cs typeface="Arial" pitchFamily="34" charset="0"/>
              </a:rPr>
            </a:br>
            <a:r>
              <a:rPr lang="nl-NL" sz="1400" b="1" u="sng">
                <a:cs typeface="Arial" pitchFamily="34" charset="0"/>
              </a:rPr>
              <a:t>Hoe ga je te werk?</a:t>
            </a:r>
            <a:r>
              <a:rPr lang="en-US" sz="1400" b="1" u="sng">
                <a:cs typeface="Arial" pitchFamily="34" charset="0"/>
              </a:rPr>
              <a:t/>
            </a:r>
            <a:br>
              <a:rPr lang="en-US" sz="1400" b="1" u="sng">
                <a:cs typeface="Arial" pitchFamily="34" charset="0"/>
              </a:rPr>
            </a:br>
            <a:r>
              <a:rPr lang="nl-NL" sz="1400">
                <a:cs typeface="Arial" pitchFamily="34" charset="0"/>
              </a:rPr>
              <a:t>Kies eerst een product, bijvoorbeeld een rugzak, een fiets of een mobiele telefoon. Je bedenkt een nieuw merk voor dat product. Dan ga je de tekst /slogan maken. In die tekst breng je naar voren waarom het product zo goed/ leuk / mooi enz. is. Gebruik bij het hanteren van de video, verschillende camerastanden. </a:t>
            </a:r>
            <a:r>
              <a:rPr lang="en-US" sz="1400">
                <a:cs typeface="Arial" pitchFamily="34" charset="0"/>
              </a:rPr>
              <a:t/>
            </a:r>
            <a:br>
              <a:rPr lang="en-US" sz="1400">
                <a:cs typeface="Arial" pitchFamily="34" charset="0"/>
              </a:rPr>
            </a:br>
            <a:r>
              <a:rPr lang="en-US" sz="1400">
                <a:cs typeface="Arial" pitchFamily="34" charset="0"/>
              </a:rPr>
              <a:t/>
            </a:r>
            <a:br>
              <a:rPr lang="en-US" sz="1400">
                <a:cs typeface="Arial" pitchFamily="34" charset="0"/>
              </a:rPr>
            </a:br>
            <a:r>
              <a:rPr lang="nl-NL" sz="1400" u="sng">
                <a:cs typeface="Arial" pitchFamily="34" charset="0"/>
              </a:rPr>
              <a:t>Tip: gebruik deze camera afstanden:</a:t>
            </a:r>
            <a:r>
              <a:rPr lang="en-US" sz="1400" u="sng">
                <a:cs typeface="Arial" pitchFamily="34" charset="0"/>
              </a:rPr>
              <a:t/>
            </a:r>
            <a:br>
              <a:rPr lang="en-US" sz="1400" u="sng">
                <a:cs typeface="Arial" pitchFamily="34" charset="0"/>
              </a:rPr>
            </a:br>
            <a:r>
              <a:rPr lang="nl-NL" sz="1400">
                <a:cs typeface="Arial" pitchFamily="34" charset="0"/>
              </a:rPr>
              <a:t>·</a:t>
            </a:r>
            <a:r>
              <a:rPr lang="nl-NL" sz="1400"/>
              <a:t>       </a:t>
            </a:r>
            <a:r>
              <a:rPr lang="nl-NL" sz="1400">
                <a:latin typeface="Times New Roman" pitchFamily="18" charset="0"/>
              </a:rPr>
              <a:t> </a:t>
            </a:r>
            <a:r>
              <a:rPr lang="nl-NL" sz="1400" b="1">
                <a:cs typeface="Arial" pitchFamily="34" charset="0"/>
              </a:rPr>
              <a:t>Totaalshot:</a:t>
            </a:r>
            <a:r>
              <a:rPr lang="nl-NL" sz="1400">
                <a:cs typeface="Arial" pitchFamily="34" charset="0"/>
              </a:rPr>
              <a:t>  het totaal beeld van je commercial.</a:t>
            </a:r>
            <a:r>
              <a:rPr lang="en-US" sz="1400">
                <a:cs typeface="Arial" pitchFamily="34" charset="0"/>
              </a:rPr>
              <a:t/>
            </a:r>
            <a:br>
              <a:rPr lang="en-US" sz="1400">
                <a:cs typeface="Arial" pitchFamily="34" charset="0"/>
              </a:rPr>
            </a:br>
            <a:r>
              <a:rPr lang="nl-NL" sz="1400">
                <a:cs typeface="Arial" pitchFamily="34" charset="0"/>
              </a:rPr>
              <a:t>·</a:t>
            </a:r>
            <a:r>
              <a:rPr lang="nl-NL" sz="1400"/>
              <a:t>       </a:t>
            </a:r>
            <a:r>
              <a:rPr lang="nl-NL" sz="1400">
                <a:latin typeface="Times New Roman" pitchFamily="18" charset="0"/>
              </a:rPr>
              <a:t> </a:t>
            </a:r>
            <a:r>
              <a:rPr lang="nl-NL" sz="1400" b="1">
                <a:cs typeface="Arial" pitchFamily="34" charset="0"/>
              </a:rPr>
              <a:t>Mediumshot:</a:t>
            </a:r>
            <a:r>
              <a:rPr lang="nl-NL" sz="1400">
                <a:cs typeface="Arial" pitchFamily="34" charset="0"/>
              </a:rPr>
              <a:t> het voor de helft inzoomen van de commercial.</a:t>
            </a:r>
            <a:r>
              <a:rPr lang="en-US" sz="1400">
                <a:cs typeface="Arial" pitchFamily="34" charset="0"/>
              </a:rPr>
              <a:t/>
            </a:r>
            <a:br>
              <a:rPr lang="en-US" sz="1400">
                <a:cs typeface="Arial" pitchFamily="34" charset="0"/>
              </a:rPr>
            </a:br>
            <a:r>
              <a:rPr lang="nl-NL" sz="1400">
                <a:cs typeface="Arial" pitchFamily="34" charset="0"/>
              </a:rPr>
              <a:t>·</a:t>
            </a:r>
            <a:r>
              <a:rPr lang="nl-NL" sz="1400"/>
              <a:t>       </a:t>
            </a:r>
            <a:r>
              <a:rPr lang="nl-NL" sz="1400">
                <a:latin typeface="Times New Roman" pitchFamily="18" charset="0"/>
              </a:rPr>
              <a:t> </a:t>
            </a:r>
            <a:r>
              <a:rPr lang="nl-NL" sz="1400" b="1">
                <a:cs typeface="Arial" pitchFamily="34" charset="0"/>
              </a:rPr>
              <a:t>Close-up:</a:t>
            </a:r>
            <a:r>
              <a:rPr lang="nl-NL" sz="1400">
                <a:cs typeface="Arial" pitchFamily="34" charset="0"/>
              </a:rPr>
              <a:t> alleen het product heb je in beeld.</a:t>
            </a:r>
            <a:endParaRPr lang="nl-NL" sz="1400">
              <a:latin typeface="Univers" charset="0"/>
            </a:endParaRPr>
          </a:p>
          <a:p>
            <a:pPr>
              <a:spcBef>
                <a:spcPct val="50000"/>
              </a:spcBef>
            </a:pPr>
            <a:endParaRPr lang="nl-NL" sz="1400"/>
          </a:p>
        </p:txBody>
      </p:sp>
      <p:sp>
        <p:nvSpPr>
          <p:cNvPr id="16" name="Rectangle 26"/>
          <p:cNvSpPr>
            <a:spLocks noChangeArrowheads="1"/>
          </p:cNvSpPr>
          <p:nvPr/>
        </p:nvSpPr>
        <p:spPr bwMode="auto">
          <a:xfrm>
            <a:off x="2938463" y="2209800"/>
            <a:ext cx="9144000" cy="369332"/>
          </a:xfrm>
          <a:prstGeom prst="rect">
            <a:avLst/>
          </a:prstGeom>
          <a:noFill/>
          <a:ln w="12700">
            <a:noFill/>
            <a:miter lim="800000"/>
            <a:headEnd type="none" w="sm" len="sm"/>
            <a:tailEnd type="none" w="sm" len="sm"/>
          </a:ln>
        </p:spPr>
        <p:txBody>
          <a:bodyPr>
            <a:spAutoFit/>
          </a:bodyPr>
          <a:lstStyle/>
          <a:p>
            <a:endParaRPr lang="nl-NL"/>
          </a:p>
        </p:txBody>
      </p:sp>
      <p:pic>
        <p:nvPicPr>
          <p:cNvPr id="17" name="Picture 25" descr="toegpastalien"/>
          <p:cNvPicPr>
            <a:picLocks noChangeAspect="1" noChangeArrowheads="1"/>
          </p:cNvPicPr>
          <p:nvPr/>
        </p:nvPicPr>
        <p:blipFill>
          <a:blip r:embed="rId4" cstate="print"/>
          <a:srcRect/>
          <a:stretch>
            <a:fillRect/>
          </a:stretch>
        </p:blipFill>
        <p:spPr bwMode="auto">
          <a:xfrm>
            <a:off x="1295400" y="4419600"/>
            <a:ext cx="3267075" cy="2438400"/>
          </a:xfrm>
          <a:prstGeom prst="rect">
            <a:avLst/>
          </a:prstGeom>
          <a:noFill/>
          <a:ln w="9525">
            <a:noFill/>
            <a:miter lim="800000"/>
            <a:headEnd/>
            <a:tailEnd/>
          </a:ln>
        </p:spPr>
      </p:pic>
      <p:sp>
        <p:nvSpPr>
          <p:cNvPr id="18" name="Rectangle 28"/>
          <p:cNvSpPr>
            <a:spLocks noChangeArrowheads="1"/>
          </p:cNvSpPr>
          <p:nvPr/>
        </p:nvSpPr>
        <p:spPr bwMode="auto">
          <a:xfrm>
            <a:off x="2952750" y="2214563"/>
            <a:ext cx="9144000" cy="369332"/>
          </a:xfrm>
          <a:prstGeom prst="rect">
            <a:avLst/>
          </a:prstGeom>
          <a:noFill/>
          <a:ln w="12700">
            <a:noFill/>
            <a:miter lim="800000"/>
            <a:headEnd type="none" w="sm" len="sm"/>
            <a:tailEnd type="none" w="sm" len="sm"/>
          </a:ln>
        </p:spPr>
        <p:txBody>
          <a:bodyPr>
            <a:spAutoFit/>
          </a:bodyPr>
          <a:lstStyle/>
          <a:p>
            <a:endParaRPr lang="nl-NL"/>
          </a:p>
        </p:txBody>
      </p:sp>
      <p:pic>
        <p:nvPicPr>
          <p:cNvPr id="19" name="Picture 27" descr="toegepastalien2"/>
          <p:cNvPicPr>
            <a:picLocks noChangeAspect="1" noChangeArrowheads="1"/>
          </p:cNvPicPr>
          <p:nvPr/>
        </p:nvPicPr>
        <p:blipFill>
          <a:blip r:embed="rId5" cstate="print"/>
          <a:srcRect/>
          <a:stretch>
            <a:fillRect/>
          </a:stretch>
        </p:blipFill>
        <p:spPr bwMode="auto">
          <a:xfrm>
            <a:off x="4724400" y="4429125"/>
            <a:ext cx="3238500" cy="2428875"/>
          </a:xfrm>
          <a:prstGeom prst="rect">
            <a:avLst/>
          </a:prstGeom>
          <a:noFill/>
          <a:ln w="9525">
            <a:noFill/>
            <a:miter lim="800000"/>
            <a:headEnd/>
            <a:tailEnd/>
          </a:ln>
        </p:spPr>
      </p:pic>
      <p:sp>
        <p:nvSpPr>
          <p:cNvPr id="20" name="Rectangle 29"/>
          <p:cNvSpPr>
            <a:spLocks noChangeArrowheads="1"/>
          </p:cNvSpPr>
          <p:nvPr/>
        </p:nvSpPr>
        <p:spPr bwMode="auto">
          <a:xfrm>
            <a:off x="1143000" y="4343400"/>
            <a:ext cx="6934200" cy="152400"/>
          </a:xfrm>
          <a:prstGeom prst="rect">
            <a:avLst/>
          </a:prstGeom>
          <a:solidFill>
            <a:schemeClr val="bg1"/>
          </a:solidFill>
          <a:ln w="12700">
            <a:solidFill>
              <a:schemeClr val="bg1"/>
            </a:solidFill>
            <a:miter lim="800000"/>
            <a:headEnd type="none" w="sm" len="sm"/>
            <a:tailEnd type="none" w="sm" len="sm"/>
          </a:ln>
        </p:spPr>
        <p:txBody>
          <a:bodyPr wrap="none" anchor="ctr"/>
          <a:lstStyle/>
          <a:p>
            <a:endParaRPr 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43400" y="3657600"/>
            <a:ext cx="2362200" cy="462307"/>
          </a:xfrm>
          <a:prstGeom prst="rect">
            <a:avLst/>
          </a:prstGeom>
          <a:noFill/>
          <a:ln w="9525">
            <a:noFill/>
            <a:miter lim="800000"/>
            <a:headEnd/>
            <a:tailEnd/>
          </a:ln>
        </p:spPr>
        <p:txBody>
          <a:bodyPr lIns="92075" tIns="46038" rIns="92075" bIns="46038">
            <a:spAutoFit/>
          </a:bodyPr>
          <a:lstStyle/>
          <a:p>
            <a:pPr>
              <a:spcBef>
                <a:spcPct val="50000"/>
              </a:spcBef>
            </a:pPr>
            <a:endParaRPr lang="nl-NL" sz="2400">
              <a:latin typeface="Times New Roman" pitchFamily="18" charset="0"/>
            </a:endParaRPr>
          </a:p>
        </p:txBody>
      </p:sp>
      <p:pic>
        <p:nvPicPr>
          <p:cNvPr id="3" name="Picture 3">
            <a:hlinkClick r:id="" action="ppaction://noaction"/>
          </p:cNvPr>
          <p:cNvPicPr>
            <a:picLocks noChangeArrowheads="1"/>
          </p:cNvPicPr>
          <p:nvPr/>
        </p:nvPicPr>
        <p:blipFill>
          <a:blip r:embed="rId2" cstate="print"/>
          <a:srcRect/>
          <a:stretch>
            <a:fillRect/>
          </a:stretch>
        </p:blipFill>
        <p:spPr bwMode="auto">
          <a:xfrm>
            <a:off x="8301038" y="223838"/>
            <a:ext cx="492125" cy="415925"/>
          </a:xfrm>
          <a:prstGeom prst="rect">
            <a:avLst/>
          </a:prstGeom>
          <a:noFill/>
          <a:ln w="9525">
            <a:noFill/>
            <a:miter lim="800000"/>
            <a:headEnd/>
            <a:tailEnd/>
          </a:ln>
        </p:spPr>
      </p:pic>
      <p:sp>
        <p:nvSpPr>
          <p:cNvPr id="4" name="Rectangle 4"/>
          <p:cNvSpPr>
            <a:spLocks noChangeArrowheads="1"/>
          </p:cNvSpPr>
          <p:nvPr/>
        </p:nvSpPr>
        <p:spPr bwMode="auto">
          <a:xfrm>
            <a:off x="8077200" y="609600"/>
            <a:ext cx="1066800" cy="246863"/>
          </a:xfrm>
          <a:prstGeom prst="rect">
            <a:avLst/>
          </a:prstGeom>
          <a:noFill/>
          <a:ln w="9525">
            <a:noFill/>
            <a:miter lim="800000"/>
            <a:headEnd/>
            <a:tailEnd/>
          </a:ln>
        </p:spPr>
        <p:txBody>
          <a:bodyPr lIns="92075" tIns="46038" rIns="92075" bIns="46038">
            <a:spAutoFit/>
          </a:bodyPr>
          <a:lstStyle/>
          <a:p>
            <a:pPr>
              <a:spcBef>
                <a:spcPct val="50000"/>
              </a:spcBef>
            </a:pPr>
            <a:r>
              <a:rPr lang="nl-NL" sz="1000"/>
              <a:t>  </a:t>
            </a:r>
            <a:r>
              <a:rPr lang="en-US" sz="1000"/>
              <a:t>    terug</a:t>
            </a:r>
            <a:endParaRPr lang="nl-NL" sz="1000"/>
          </a:p>
        </p:txBody>
      </p:sp>
      <p:sp>
        <p:nvSpPr>
          <p:cNvPr id="5" name="Text Box 6"/>
          <p:cNvSpPr txBox="1">
            <a:spLocks noChangeArrowheads="1"/>
          </p:cNvSpPr>
          <p:nvPr/>
        </p:nvSpPr>
        <p:spPr bwMode="auto">
          <a:xfrm>
            <a:off x="5257800" y="2438400"/>
            <a:ext cx="4267200" cy="457200"/>
          </a:xfrm>
          <a:prstGeom prst="rect">
            <a:avLst/>
          </a:prstGeom>
          <a:noFill/>
          <a:ln w="12700">
            <a:noFill/>
            <a:miter lim="800000"/>
            <a:headEnd type="none" w="sm" len="sm"/>
            <a:tailEnd type="none" w="sm" len="sm"/>
          </a:ln>
        </p:spPr>
        <p:txBody>
          <a:bodyPr>
            <a:spAutoFit/>
          </a:bodyPr>
          <a:lstStyle/>
          <a:p>
            <a:pPr algn="ctr">
              <a:spcBef>
                <a:spcPct val="50000"/>
              </a:spcBef>
            </a:pPr>
            <a:endParaRPr lang="nl-NL" sz="2400"/>
          </a:p>
        </p:txBody>
      </p:sp>
      <p:sp>
        <p:nvSpPr>
          <p:cNvPr id="6" name="AutoShape 7" descr="http://www.artactueel.nl/Exposities/realisme/Hans%20Parlevliet_bestanden/Stilleven%20met%20peren.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7" name="AutoShape 8" descr="http://www.exto.nl/gallery/dbimages/1184/1184-p-1764.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8" name="Text Box 9"/>
          <p:cNvSpPr txBox="1">
            <a:spLocks noChangeArrowheads="1"/>
          </p:cNvSpPr>
          <p:nvPr/>
        </p:nvSpPr>
        <p:spPr bwMode="auto">
          <a:xfrm>
            <a:off x="7772400" y="1066800"/>
            <a:ext cx="304800" cy="369332"/>
          </a:xfrm>
          <a:prstGeom prst="rect">
            <a:avLst/>
          </a:prstGeom>
          <a:noFill/>
          <a:ln w="12700">
            <a:noFill/>
            <a:miter lim="800000"/>
            <a:headEnd type="none" w="sm" len="sm"/>
            <a:tailEnd type="none" w="sm" len="sm"/>
          </a:ln>
        </p:spPr>
        <p:txBody>
          <a:bodyPr>
            <a:spAutoFit/>
          </a:bodyPr>
          <a:lstStyle/>
          <a:p>
            <a:pPr>
              <a:spcBef>
                <a:spcPct val="50000"/>
              </a:spcBef>
            </a:pPr>
            <a:endParaRPr lang="nl-NL"/>
          </a:p>
        </p:txBody>
      </p:sp>
      <p:pic>
        <p:nvPicPr>
          <p:cNvPr id="9" name="Picture 16"/>
          <p:cNvPicPr>
            <a:picLocks noChangeAspect="1" noChangeArrowheads="1"/>
          </p:cNvPicPr>
          <p:nvPr/>
        </p:nvPicPr>
        <p:blipFill>
          <a:blip r:embed="rId3" cstate="print"/>
          <a:srcRect/>
          <a:stretch>
            <a:fillRect/>
          </a:stretch>
        </p:blipFill>
        <p:spPr bwMode="auto">
          <a:xfrm>
            <a:off x="2514600" y="0"/>
            <a:ext cx="4146550" cy="887413"/>
          </a:xfrm>
          <a:prstGeom prst="rect">
            <a:avLst/>
          </a:prstGeom>
          <a:noFill/>
          <a:ln w="12700">
            <a:noFill/>
            <a:miter lim="800000"/>
            <a:headEnd type="none" w="sm" len="sm"/>
            <a:tailEnd type="none" w="sm" len="sm"/>
          </a:ln>
        </p:spPr>
      </p:pic>
      <p:sp>
        <p:nvSpPr>
          <p:cNvPr id="10" name="Text Box 17"/>
          <p:cNvSpPr txBox="1">
            <a:spLocks noChangeArrowheads="1"/>
          </p:cNvSpPr>
          <p:nvPr/>
        </p:nvSpPr>
        <p:spPr bwMode="auto">
          <a:xfrm>
            <a:off x="152400" y="1219200"/>
            <a:ext cx="8839200" cy="2985433"/>
          </a:xfrm>
          <a:prstGeom prst="rect">
            <a:avLst/>
          </a:prstGeom>
          <a:noFill/>
          <a:ln w="12700">
            <a:noFill/>
            <a:miter lim="800000"/>
            <a:headEnd type="none" w="sm" len="sm"/>
            <a:tailEnd type="none" w="sm" len="sm"/>
          </a:ln>
        </p:spPr>
        <p:txBody>
          <a:bodyPr>
            <a:spAutoFit/>
          </a:bodyPr>
          <a:lstStyle/>
          <a:p>
            <a:pPr>
              <a:spcBef>
                <a:spcPct val="50000"/>
              </a:spcBef>
            </a:pPr>
            <a:r>
              <a:rPr lang="nl-NL" sz="1400">
                <a:cs typeface="Arial" pitchFamily="34" charset="0"/>
              </a:rPr>
              <a:t>In het reclameblok op tv moet een commercial altijd concurreren met andere reclameboodschappen. </a:t>
            </a:r>
            <a:r>
              <a:rPr lang="en-US" sz="1400">
                <a:cs typeface="Arial" pitchFamily="34" charset="0"/>
              </a:rPr>
              <a:t/>
            </a:r>
            <a:br>
              <a:rPr lang="en-US" sz="1400">
                <a:cs typeface="Arial" pitchFamily="34" charset="0"/>
              </a:rPr>
            </a:br>
            <a:r>
              <a:rPr lang="nl-NL" sz="1400">
                <a:cs typeface="Arial" pitchFamily="34" charset="0"/>
              </a:rPr>
              <a:t>Ze willen allemaal opvallen, bijvoorbeeld door humoristisch te zijn of te shockeren. Zelf ken je vast wel een reclame die je hebt onthouden omdat die grappig was of misschien wel spannend.  Het belangrijkste van een reclame is, dat je het product en de naam van het product goed onthoudt zodat je het zelf de volgende dag in de winkel gaat kopen. Bij een reclame is passende muziek, omgeving en een pakkende tekst, erg belangrijk. Vaak maken ze gebruik van een </a:t>
            </a:r>
            <a:r>
              <a:rPr lang="nl-NL" sz="1400" b="1">
                <a:cs typeface="Arial" pitchFamily="34" charset="0"/>
              </a:rPr>
              <a:t>slogan</a:t>
            </a:r>
            <a:r>
              <a:rPr lang="nl-NL" sz="1400">
                <a:cs typeface="Arial" pitchFamily="34" charset="0"/>
              </a:rPr>
              <a:t>. Een slogan is een pakkende zin, niet te lang en rijmt vaak, een paar voorbeelden: “Bedenk goed, wat je met je laatste Rolo doet” of “Stof verdwijnt als Swiffer verschijnt”, “Always Coca –Cola”. </a:t>
            </a:r>
            <a:endParaRPr lang="nl-NL" sz="1400">
              <a:latin typeface="Univers" charset="0"/>
            </a:endParaRPr>
          </a:p>
          <a:p>
            <a:pPr>
              <a:spcBef>
                <a:spcPct val="50000"/>
              </a:spcBef>
            </a:pPr>
            <a:r>
              <a:rPr lang="nl-NL" sz="1400">
                <a:cs typeface="Arial" pitchFamily="34" charset="0"/>
              </a:rPr>
              <a:t>Behalve dat de slogan en de muziek pakkend moeten zijn, is de manier hoe je filmt erg belangrijk.</a:t>
            </a:r>
            <a:r>
              <a:rPr lang="en-US" sz="1400">
                <a:cs typeface="Arial" pitchFamily="34" charset="0"/>
              </a:rPr>
              <a:t/>
            </a:r>
            <a:br>
              <a:rPr lang="en-US" sz="1400">
                <a:cs typeface="Arial" pitchFamily="34" charset="0"/>
              </a:rPr>
            </a:br>
            <a:r>
              <a:rPr lang="nl-NL" sz="1400">
                <a:cs typeface="Arial" pitchFamily="34" charset="0"/>
              </a:rPr>
              <a:t>Het product moet goed te zien zijn, want daar gaat</a:t>
            </a:r>
            <a:r>
              <a:rPr lang="en-US" sz="1400">
                <a:cs typeface="Arial" pitchFamily="34" charset="0"/>
              </a:rPr>
              <a:t> </a:t>
            </a:r>
            <a:r>
              <a:rPr lang="nl-NL" sz="1400">
                <a:cs typeface="Arial" pitchFamily="34" charset="0"/>
              </a:rPr>
              <a:t>het immers om. Enkele belangrijke instellingen van de camera zijn:</a:t>
            </a:r>
            <a:r>
              <a:rPr lang="en-US" sz="1400">
                <a:cs typeface="Arial" pitchFamily="34" charset="0"/>
              </a:rPr>
              <a:t> </a:t>
            </a:r>
            <a:r>
              <a:rPr lang="nl-NL" sz="1400">
                <a:cs typeface="Arial" pitchFamily="34" charset="0"/>
              </a:rPr>
              <a:t>de afstand, het standpunt van de camera en het</a:t>
            </a:r>
            <a:r>
              <a:rPr lang="en-US" sz="1400">
                <a:cs typeface="Arial" pitchFamily="34" charset="0"/>
              </a:rPr>
              <a:t> </a:t>
            </a:r>
            <a:r>
              <a:rPr lang="nl-NL" sz="1400">
                <a:cs typeface="Arial" pitchFamily="34" charset="0"/>
              </a:rPr>
              <a:t>perspectief (door wiens ogen kijk je, wie houdt de camera vast?). </a:t>
            </a:r>
            <a:r>
              <a:rPr lang="en-US" sz="1400">
                <a:cs typeface="Arial" pitchFamily="34" charset="0"/>
              </a:rPr>
              <a:t/>
            </a:r>
            <a:br>
              <a:rPr lang="en-US" sz="1400">
                <a:cs typeface="Arial" pitchFamily="34" charset="0"/>
              </a:rPr>
            </a:br>
            <a:endParaRPr lang="nl-NL" sz="1400">
              <a:latin typeface="Univers" charset="0"/>
            </a:endParaRPr>
          </a:p>
          <a:p>
            <a:pPr>
              <a:spcBef>
                <a:spcPct val="50000"/>
              </a:spcBef>
            </a:pPr>
            <a:r>
              <a:rPr lang="nl-NL" sz="1400"/>
              <a:t>Doe het inzoomen en uitzoomen heel voorzichtig en langzaam!</a:t>
            </a:r>
            <a:r>
              <a:rPr lang="nl-NL"/>
              <a:t> </a:t>
            </a:r>
          </a:p>
        </p:txBody>
      </p:sp>
      <p:sp>
        <p:nvSpPr>
          <p:cNvPr id="11" name="Rectangle 19"/>
          <p:cNvSpPr>
            <a:spLocks noChangeArrowheads="1"/>
          </p:cNvSpPr>
          <p:nvPr/>
        </p:nvSpPr>
        <p:spPr bwMode="auto">
          <a:xfrm>
            <a:off x="3309938" y="2338388"/>
            <a:ext cx="9144000" cy="369332"/>
          </a:xfrm>
          <a:prstGeom prst="rect">
            <a:avLst/>
          </a:prstGeom>
          <a:noFill/>
          <a:ln w="12700">
            <a:noFill/>
            <a:miter lim="800000"/>
            <a:headEnd type="none" w="sm" len="sm"/>
            <a:tailEnd type="none" w="sm" len="sm"/>
          </a:ln>
        </p:spPr>
        <p:txBody>
          <a:bodyPr>
            <a:spAutoFit/>
          </a:bodyPr>
          <a:lstStyle/>
          <a:p>
            <a:endParaRPr lang="nl-NL"/>
          </a:p>
        </p:txBody>
      </p:sp>
      <p:pic>
        <p:nvPicPr>
          <p:cNvPr id="12" name="Picture 18" descr="loeki4"/>
          <p:cNvPicPr>
            <a:picLocks noChangeAspect="1" noChangeArrowheads="1"/>
          </p:cNvPicPr>
          <p:nvPr/>
        </p:nvPicPr>
        <p:blipFill>
          <a:blip r:embed="rId4" cstate="print"/>
          <a:srcRect/>
          <a:stretch>
            <a:fillRect/>
          </a:stretch>
        </p:blipFill>
        <p:spPr bwMode="auto">
          <a:xfrm>
            <a:off x="5715000" y="3894138"/>
            <a:ext cx="3429000" cy="2963862"/>
          </a:xfrm>
          <a:prstGeom prst="rect">
            <a:avLst/>
          </a:prstGeom>
          <a:noFill/>
          <a:ln w="9525">
            <a:noFill/>
            <a:miter lim="800000"/>
            <a:headEnd/>
            <a:tailEnd/>
          </a:ln>
        </p:spPr>
      </p:pic>
      <p:sp>
        <p:nvSpPr>
          <p:cNvPr id="13" name="Rectangle 20"/>
          <p:cNvSpPr>
            <a:spLocks noChangeArrowheads="1"/>
          </p:cNvSpPr>
          <p:nvPr/>
        </p:nvSpPr>
        <p:spPr bwMode="auto">
          <a:xfrm>
            <a:off x="5638800" y="3810000"/>
            <a:ext cx="3505200" cy="152400"/>
          </a:xfrm>
          <a:prstGeom prst="rect">
            <a:avLst/>
          </a:prstGeom>
          <a:solidFill>
            <a:schemeClr val="bg1"/>
          </a:solidFill>
          <a:ln w="12700">
            <a:solidFill>
              <a:schemeClr val="bg1"/>
            </a:solidFill>
            <a:miter lim="800000"/>
            <a:headEnd type="none" w="sm" len="sm"/>
            <a:tailEnd type="none" w="sm" len="sm"/>
          </a:ln>
        </p:spPr>
        <p:txBody>
          <a:bodyPr wrap="none" anchor="ctr"/>
          <a:lstStyle/>
          <a:p>
            <a:endParaRPr lang="nl-NL"/>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Words>
  <Application>Microsoft Office PowerPoint</Application>
  <PresentationFormat>Diavoorstelling (4:3)</PresentationFormat>
  <Paragraphs>7</Paragraphs>
  <Slides>2</Slides>
  <Notes>0</Notes>
  <HiddenSlides>0</HiddenSlides>
  <MMClips>0</MMClips>
  <ScaleCrop>false</ScaleCrop>
  <HeadingPairs>
    <vt:vector size="4" baseType="variant">
      <vt:variant>
        <vt:lpstr>Thema</vt:lpstr>
      </vt:variant>
      <vt:variant>
        <vt:i4>1</vt:i4>
      </vt:variant>
      <vt:variant>
        <vt:lpstr>Diatitels</vt:lpstr>
      </vt:variant>
      <vt:variant>
        <vt:i4>2</vt:i4>
      </vt:variant>
    </vt:vector>
  </HeadingPairs>
  <TitlesOfParts>
    <vt:vector size="3" baseType="lpstr">
      <vt:lpstr>Office-thema</vt:lpstr>
      <vt:lpstr>Dia 1</vt:lpstr>
      <vt:lpstr>Dia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Eigenaar</dc:creator>
  <cp:lastModifiedBy>Eigenaar</cp:lastModifiedBy>
  <cp:revision>1</cp:revision>
  <dcterms:created xsi:type="dcterms:W3CDTF">2013-10-04T09:07:44Z</dcterms:created>
  <dcterms:modified xsi:type="dcterms:W3CDTF">2013-10-04T09:08:26Z</dcterms:modified>
</cp:coreProperties>
</file>