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253"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E6314DA8-8B1A-4B57-8046-F4BBC68579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6314DA8-8B1A-4B57-8046-F4BBC68579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6314DA8-8B1A-4B57-8046-F4BBC68579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6314DA8-8B1A-4B57-8046-F4BBC68579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E6314DA8-8B1A-4B57-8046-F4BBC68579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E6314DA8-8B1A-4B57-8046-F4BBC68579E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E6314DA8-8B1A-4B57-8046-F4BBC68579E6}"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E6314DA8-8B1A-4B57-8046-F4BBC68579E6}"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6314DA8-8B1A-4B57-8046-F4BBC68579E6}"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6314DA8-8B1A-4B57-8046-F4BBC68579E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6314DA8-8B1A-4B57-8046-F4BBC68579E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7F9FC2D-2173-4C1C-9695-9CD981A887AA}"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14DA8-8B1A-4B57-8046-F4BBC68579E6}"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F9FC2D-2173-4C1C-9695-9CD981A887AA}"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5"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9" name="Rectangle 7"/>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0" name="Picture 8">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1" name="Rectangle 9"/>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2" name="AutoShape 10">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3" name="Rectangle 11">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4" name="Rectangle 14"/>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6"/>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Rectangle 18"/>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7" name="Picture 19"/>
          <p:cNvPicPr>
            <a:picLocks noChangeAspect="1" noChangeArrowheads="1"/>
          </p:cNvPicPr>
          <p:nvPr/>
        </p:nvPicPr>
        <p:blipFill>
          <a:blip r:embed="rId3" cstate="print"/>
          <a:srcRect/>
          <a:stretch>
            <a:fillRect/>
          </a:stretch>
        </p:blipFill>
        <p:spPr bwMode="auto">
          <a:xfrm>
            <a:off x="2438400" y="0"/>
            <a:ext cx="4360863" cy="877888"/>
          </a:xfrm>
          <a:prstGeom prst="rect">
            <a:avLst/>
          </a:prstGeom>
          <a:noFill/>
          <a:ln w="12700">
            <a:noFill/>
            <a:miter lim="800000"/>
            <a:headEnd type="none" w="sm" len="sm"/>
            <a:tailEnd type="none" w="sm" len="sm"/>
          </a:ln>
        </p:spPr>
      </p:pic>
      <p:sp>
        <p:nvSpPr>
          <p:cNvPr id="18" name="Text Box 20"/>
          <p:cNvSpPr txBox="1">
            <a:spLocks noChangeArrowheads="1"/>
          </p:cNvSpPr>
          <p:nvPr/>
        </p:nvSpPr>
        <p:spPr bwMode="auto">
          <a:xfrm>
            <a:off x="152400" y="990600"/>
            <a:ext cx="8610600" cy="5986254"/>
          </a:xfrm>
          <a:prstGeom prst="rect">
            <a:avLst/>
          </a:prstGeom>
          <a:noFill/>
          <a:ln w="12700">
            <a:noFill/>
            <a:miter lim="800000"/>
            <a:headEnd type="none" w="sm" len="sm"/>
            <a:tailEnd type="none" w="sm" len="sm"/>
          </a:ln>
        </p:spPr>
        <p:txBody>
          <a:bodyPr>
            <a:spAutoFit/>
          </a:bodyPr>
          <a:lstStyle/>
          <a:p>
            <a:pPr>
              <a:spcBef>
                <a:spcPct val="50000"/>
              </a:spcBef>
            </a:pPr>
            <a:r>
              <a:rPr lang="nl-NL" sz="1400" dirty="0">
                <a:cs typeface="Arial" pitchFamily="34" charset="0"/>
              </a:rPr>
              <a:t>Als je bij vrienden of vriendinnen binnen komt, zie je dat het daar heel anders  is ingericht dan bij jou thuis. Andere meubels, lampen, servies, schilderijen, gordijnen.</a:t>
            </a:r>
            <a:r>
              <a:rPr lang="en-US" sz="1400" dirty="0">
                <a:cs typeface="Arial" pitchFamily="34" charset="0"/>
              </a:rPr>
              <a:t> </a:t>
            </a:r>
            <a:r>
              <a:rPr lang="nl-NL" sz="1400" dirty="0">
                <a:cs typeface="Arial" pitchFamily="34" charset="0"/>
              </a:rPr>
              <a:t>Bij sommige mensen staan antieke meubels in huis. Anderen hebben juist weer een heel modern interieur. Of iets wat er tussenin zit.</a:t>
            </a:r>
            <a:endParaRPr lang="nl-NL" sz="1400" dirty="0">
              <a:latin typeface="Kids" charset="0"/>
            </a:endParaRPr>
          </a:p>
          <a:p>
            <a:pPr>
              <a:spcBef>
                <a:spcPct val="50000"/>
              </a:spcBef>
            </a:pPr>
            <a:r>
              <a:rPr lang="nl-NL" sz="1400" dirty="0">
                <a:cs typeface="Arial" pitchFamily="34" charset="0"/>
              </a:rPr>
              <a:t>Dit komt doordat mensen een verschillende smaak hebben. Soms omdat ze het vroeger thuis zo gewend waren en ook wel omdat men met de mode  of een nieuwe trend mee wil doen.</a:t>
            </a:r>
            <a:r>
              <a:rPr lang="en-US" sz="1400" dirty="0">
                <a:cs typeface="Arial" pitchFamily="34" charset="0"/>
              </a:rPr>
              <a:t/>
            </a:r>
            <a:br>
              <a:rPr lang="en-US" sz="1400" dirty="0">
                <a:cs typeface="Arial" pitchFamily="34" charset="0"/>
              </a:rPr>
            </a:br>
            <a:r>
              <a:rPr lang="en-US" sz="1400" dirty="0">
                <a:cs typeface="Arial" pitchFamily="34" charset="0"/>
              </a:rPr>
              <a:t/>
            </a:r>
            <a:br>
              <a:rPr lang="en-US" sz="1400" dirty="0">
                <a:cs typeface="Arial" pitchFamily="34" charset="0"/>
              </a:rPr>
            </a:br>
            <a:r>
              <a:rPr lang="nl-NL" sz="1400" b="1" u="sng" dirty="0">
                <a:cs typeface="Arial" pitchFamily="34" charset="0"/>
              </a:rPr>
              <a:t>Wat heb je nodig?</a:t>
            </a:r>
            <a:r>
              <a:rPr lang="en-US" sz="1400" b="1" u="sng" dirty="0">
                <a:cs typeface="Arial" pitchFamily="34" charset="0"/>
              </a:rPr>
              <a:t/>
            </a:r>
            <a:br>
              <a:rPr lang="en-US" sz="1400" b="1" u="sng" dirty="0">
                <a:cs typeface="Arial" pitchFamily="34" charset="0"/>
              </a:rPr>
            </a:br>
            <a:r>
              <a:rPr lang="nl-NL" sz="1400" dirty="0">
                <a:cs typeface="Arial" pitchFamily="34" charset="0"/>
              </a:rPr>
              <a:t>Fototoestel, papier, potlood, schaar, lijm, woninginrichtingfolders en –bladen.</a:t>
            </a:r>
            <a:r>
              <a:rPr lang="en-US" sz="1400" dirty="0">
                <a:cs typeface="Arial" pitchFamily="34" charset="0"/>
              </a:rPr>
              <a:t/>
            </a:r>
            <a:br>
              <a:rPr lang="en-US" sz="1400" dirty="0">
                <a:cs typeface="Arial" pitchFamily="34" charset="0"/>
              </a:rPr>
            </a:br>
            <a:r>
              <a:rPr lang="en-US" sz="1400" dirty="0">
                <a:cs typeface="Arial" pitchFamily="34" charset="0"/>
              </a:rPr>
              <a:t/>
            </a:r>
            <a:br>
              <a:rPr lang="en-US" sz="1400" dirty="0">
                <a:cs typeface="Arial" pitchFamily="34" charset="0"/>
              </a:rPr>
            </a:br>
            <a:r>
              <a:rPr lang="nl-NL" sz="1400" b="1" u="sng" dirty="0">
                <a:cs typeface="Arial" pitchFamily="34" charset="0"/>
              </a:rPr>
              <a:t>Wat ga je doen?</a:t>
            </a:r>
            <a:r>
              <a:rPr lang="en-US" sz="1400" b="1" u="sng" dirty="0">
                <a:cs typeface="Arial" pitchFamily="34" charset="0"/>
              </a:rPr>
              <a:t/>
            </a:r>
            <a:br>
              <a:rPr lang="en-US" sz="1400" b="1" u="sng" dirty="0">
                <a:cs typeface="Arial" pitchFamily="34" charset="0"/>
              </a:rPr>
            </a:br>
            <a:r>
              <a:rPr lang="nl-NL" sz="1400" dirty="0">
                <a:cs typeface="Arial" pitchFamily="34" charset="0"/>
              </a:rPr>
              <a:t>Met een klasgenoot ga je bij hem/haar thuis ( A ) en bij jou thuis ( B ) op zoek naar drie dezelfde soort voorwerpen. (bijvoorbeeld een stoel, een theekopje en een siervoorwerp)</a:t>
            </a:r>
            <a:r>
              <a:rPr lang="en-US" sz="1400" dirty="0">
                <a:cs typeface="Arial" pitchFamily="34" charset="0"/>
              </a:rPr>
              <a:t/>
            </a:r>
            <a:br>
              <a:rPr lang="en-US" sz="1400" dirty="0">
                <a:cs typeface="Arial" pitchFamily="34" charset="0"/>
              </a:rPr>
            </a:br>
            <a:r>
              <a:rPr lang="nl-NL" sz="1400" dirty="0">
                <a:cs typeface="Arial" pitchFamily="34" charset="0"/>
              </a:rPr>
              <a:t>De voorwerpen ga je met elkaar vergelijken.</a:t>
            </a:r>
            <a:r>
              <a:rPr lang="en-US" sz="1400" dirty="0">
                <a:cs typeface="Arial" pitchFamily="34" charset="0"/>
              </a:rPr>
              <a:t> </a:t>
            </a:r>
            <a:br>
              <a:rPr lang="en-US" sz="1400" dirty="0">
                <a:cs typeface="Arial" pitchFamily="34" charset="0"/>
              </a:rPr>
            </a:br>
            <a:r>
              <a:rPr lang="en-US" sz="1400" dirty="0">
                <a:cs typeface="Arial" pitchFamily="34" charset="0"/>
              </a:rPr>
              <a:t/>
            </a:r>
            <a:br>
              <a:rPr lang="en-US" sz="1400" dirty="0">
                <a:cs typeface="Arial" pitchFamily="34" charset="0"/>
              </a:rPr>
            </a:br>
            <a:r>
              <a:rPr lang="en-US" sz="1400" b="1" u="sng" dirty="0">
                <a:cs typeface="Arial" pitchFamily="34" charset="0"/>
              </a:rPr>
              <a:t>Hoe</a:t>
            </a:r>
            <a:r>
              <a:rPr lang="nl-NL" sz="1400" b="1" u="sng" dirty="0">
                <a:cs typeface="Arial" pitchFamily="34" charset="0"/>
              </a:rPr>
              <a:t> ga je te werk?</a:t>
            </a:r>
            <a:r>
              <a:rPr lang="en-US" sz="1400" b="1" u="sng" dirty="0">
                <a:cs typeface="Arial" pitchFamily="34" charset="0"/>
              </a:rPr>
              <a:t/>
            </a:r>
            <a:br>
              <a:rPr lang="en-US" sz="1400" b="1" u="sng" dirty="0">
                <a:cs typeface="Arial" pitchFamily="34" charset="0"/>
              </a:rPr>
            </a:br>
            <a:r>
              <a:rPr lang="nl-NL" sz="1400" dirty="0">
                <a:cs typeface="Arial" pitchFamily="34" charset="0"/>
              </a:rPr>
              <a:t>Maak van ieder voorwerp een foto of een tekening en</a:t>
            </a:r>
            <a:r>
              <a:rPr lang="en-US" sz="1400" dirty="0">
                <a:cs typeface="Arial" pitchFamily="34" charset="0"/>
              </a:rPr>
              <a:t> </a:t>
            </a:r>
            <a:r>
              <a:rPr lang="nl-NL" sz="1400" dirty="0">
                <a:cs typeface="Arial" pitchFamily="34" charset="0"/>
              </a:rPr>
              <a:t>plak ze naast elkaar op </a:t>
            </a:r>
            <a:r>
              <a:rPr lang="en-US" sz="1400" dirty="0">
                <a:cs typeface="Arial" pitchFamily="34" charset="0"/>
              </a:rPr>
              <a:t/>
            </a:r>
            <a:br>
              <a:rPr lang="en-US" sz="1400" dirty="0">
                <a:cs typeface="Arial" pitchFamily="34" charset="0"/>
              </a:rPr>
            </a:br>
            <a:r>
              <a:rPr lang="nl-NL" sz="1400" dirty="0">
                <a:cs typeface="Arial" pitchFamily="34" charset="0"/>
              </a:rPr>
              <a:t>een wit A3 papier</a:t>
            </a:r>
            <a:r>
              <a:rPr lang="en-US" sz="1400" dirty="0">
                <a:cs typeface="Arial" pitchFamily="34" charset="0"/>
              </a:rPr>
              <a:t>. Sc</a:t>
            </a:r>
            <a:r>
              <a:rPr lang="nl-NL" sz="1400" dirty="0" err="1">
                <a:cs typeface="Arial" pitchFamily="34" charset="0"/>
              </a:rPr>
              <a:t>hrijf</a:t>
            </a:r>
            <a:r>
              <a:rPr lang="nl-NL" sz="1400" dirty="0">
                <a:cs typeface="Arial" pitchFamily="34" charset="0"/>
              </a:rPr>
              <a:t> eronder wat je aan verschillen ziet tussen de twee </a:t>
            </a:r>
            <a:r>
              <a:rPr lang="en-US" sz="1400" dirty="0">
                <a:cs typeface="Arial" pitchFamily="34" charset="0"/>
              </a:rPr>
              <a:t/>
            </a:r>
            <a:br>
              <a:rPr lang="en-US" sz="1400" dirty="0">
                <a:cs typeface="Arial" pitchFamily="34" charset="0"/>
              </a:rPr>
            </a:br>
            <a:r>
              <a:rPr lang="nl-NL" sz="1400" dirty="0">
                <a:cs typeface="Arial" pitchFamily="34" charset="0"/>
              </a:rPr>
              <a:t>voorwerpen wat betreft materiaal, functionaliteit en originaliteit.</a:t>
            </a:r>
            <a:r>
              <a:rPr lang="en-US" sz="1400" dirty="0">
                <a:cs typeface="Arial" pitchFamily="34" charset="0"/>
              </a:rPr>
              <a:t> </a:t>
            </a:r>
            <a:br>
              <a:rPr lang="en-US" sz="1400" dirty="0">
                <a:cs typeface="Arial" pitchFamily="34" charset="0"/>
              </a:rPr>
            </a:br>
            <a:r>
              <a:rPr lang="nl-NL" sz="1400" dirty="0">
                <a:cs typeface="Arial" pitchFamily="34" charset="0"/>
              </a:rPr>
              <a:t>Zoek in een woonblad, reclamefolder, enz.</a:t>
            </a:r>
            <a:r>
              <a:rPr lang="en-US" sz="1400" dirty="0">
                <a:cs typeface="Arial" pitchFamily="34" charset="0"/>
              </a:rPr>
              <a:t> </a:t>
            </a:r>
            <a:r>
              <a:rPr lang="nl-NL" sz="1400" dirty="0">
                <a:cs typeface="Arial" pitchFamily="34" charset="0"/>
              </a:rPr>
              <a:t>naar dezelfde 3 voorwerpen, </a:t>
            </a:r>
            <a:r>
              <a:rPr lang="en-US" sz="1400" dirty="0">
                <a:cs typeface="Arial" pitchFamily="34" charset="0"/>
              </a:rPr>
              <a:t/>
            </a:r>
            <a:br>
              <a:rPr lang="en-US" sz="1400" dirty="0">
                <a:cs typeface="Arial" pitchFamily="34" charset="0"/>
              </a:rPr>
            </a:br>
            <a:r>
              <a:rPr lang="nl-NL" sz="1400" dirty="0">
                <a:cs typeface="Arial" pitchFamily="34" charset="0"/>
              </a:rPr>
              <a:t>maar dan weer volgens</a:t>
            </a:r>
            <a:r>
              <a:rPr lang="en-US" sz="1400" dirty="0">
                <a:cs typeface="Arial" pitchFamily="34" charset="0"/>
              </a:rPr>
              <a:t> </a:t>
            </a:r>
            <a:r>
              <a:rPr lang="nl-NL" sz="1400" dirty="0">
                <a:cs typeface="Arial" pitchFamily="34" charset="0"/>
              </a:rPr>
              <a:t>een “naar jullie mening” andere smaak. Knip ze </a:t>
            </a:r>
            <a:r>
              <a:rPr lang="en-US" sz="1400" dirty="0">
                <a:cs typeface="Arial" pitchFamily="34" charset="0"/>
              </a:rPr>
              <a:t/>
            </a:r>
            <a:br>
              <a:rPr lang="en-US" sz="1400" dirty="0">
                <a:cs typeface="Arial" pitchFamily="34" charset="0"/>
              </a:rPr>
            </a:br>
            <a:r>
              <a:rPr lang="nl-NL" sz="1400" dirty="0">
                <a:cs typeface="Arial" pitchFamily="34" charset="0"/>
              </a:rPr>
              <a:t>uit en plak die naast de voorwerpen die je al</a:t>
            </a:r>
            <a:r>
              <a:rPr lang="en-US" sz="1400" dirty="0">
                <a:cs typeface="Arial" pitchFamily="34" charset="0"/>
              </a:rPr>
              <a:t> </a:t>
            </a:r>
            <a:r>
              <a:rPr lang="nl-NL" sz="1400" dirty="0">
                <a:cs typeface="Arial" pitchFamily="34" charset="0"/>
              </a:rPr>
              <a:t>had uit het interieur bij jullie thuis.</a:t>
            </a:r>
            <a:r>
              <a:rPr lang="en-US" sz="1400" dirty="0">
                <a:cs typeface="Arial" pitchFamily="34" charset="0"/>
              </a:rPr>
              <a:t/>
            </a:r>
            <a:br>
              <a:rPr lang="en-US" sz="1400" dirty="0">
                <a:cs typeface="Arial" pitchFamily="34" charset="0"/>
              </a:rPr>
            </a:br>
            <a:r>
              <a:rPr lang="en-US" sz="1400" dirty="0">
                <a:cs typeface="Arial" pitchFamily="34" charset="0"/>
              </a:rPr>
              <a:t/>
            </a:r>
            <a:br>
              <a:rPr lang="en-US" sz="1400" dirty="0">
                <a:cs typeface="Arial" pitchFamily="34" charset="0"/>
              </a:rPr>
            </a:br>
            <a:r>
              <a:rPr lang="nl-NL" sz="1400" dirty="0">
                <a:cs typeface="Arial" pitchFamily="34" charset="0"/>
              </a:rPr>
              <a:t>Welk van de 3 voorwerpen </a:t>
            </a:r>
            <a:r>
              <a:rPr lang="nl-NL" sz="1400" dirty="0" err="1">
                <a:cs typeface="Arial" pitchFamily="34" charset="0"/>
              </a:rPr>
              <a:t>spre</a:t>
            </a:r>
            <a:r>
              <a:rPr lang="en-US" sz="1400" dirty="0" err="1">
                <a:cs typeface="Arial" pitchFamily="34" charset="0"/>
              </a:rPr>
              <a:t>ekt</a:t>
            </a:r>
            <a:r>
              <a:rPr lang="en-US" sz="1400" dirty="0">
                <a:cs typeface="Arial" pitchFamily="34" charset="0"/>
              </a:rPr>
              <a:t> </a:t>
            </a:r>
            <a:r>
              <a:rPr lang="nl-NL" sz="1400" dirty="0">
                <a:cs typeface="Arial" pitchFamily="34" charset="0"/>
              </a:rPr>
              <a:t>je het meeste aan</a:t>
            </a:r>
            <a:r>
              <a:rPr lang="en-US" sz="1400" dirty="0">
                <a:cs typeface="Arial" pitchFamily="34" charset="0"/>
              </a:rPr>
              <a:t>? </a:t>
            </a:r>
            <a:br>
              <a:rPr lang="en-US" sz="1400" dirty="0">
                <a:cs typeface="Arial" pitchFamily="34" charset="0"/>
              </a:rPr>
            </a:br>
            <a:r>
              <a:rPr lang="nl-NL" sz="1400" dirty="0"/>
              <a:t>Beschrijf dat kort  onder dat plaatje ( C )</a:t>
            </a:r>
            <a:r>
              <a:rPr lang="nl-NL" dirty="0"/>
              <a:t> </a:t>
            </a:r>
            <a:r>
              <a:rPr lang="en-US" dirty="0"/>
              <a:t/>
            </a:r>
            <a:br>
              <a:rPr lang="en-US" dirty="0"/>
            </a:br>
            <a:r>
              <a:rPr lang="en-US" dirty="0"/>
              <a:t/>
            </a:r>
            <a:br>
              <a:rPr lang="en-US" dirty="0"/>
            </a:br>
            <a:r>
              <a:rPr lang="en-US" dirty="0" err="1"/>
              <a:t>Klik</a:t>
            </a:r>
            <a:r>
              <a:rPr lang="en-US" dirty="0"/>
              <a:t> </a:t>
            </a:r>
            <a:r>
              <a:rPr lang="en-US" dirty="0" err="1">
                <a:hlinkClick r:id="" action="ppaction://noaction"/>
              </a:rPr>
              <a:t>hier</a:t>
            </a:r>
            <a:r>
              <a:rPr lang="en-US" dirty="0"/>
              <a:t> </a:t>
            </a:r>
            <a:r>
              <a:rPr lang="en-US" dirty="0" err="1"/>
              <a:t>voor</a:t>
            </a:r>
            <a:r>
              <a:rPr lang="en-US" dirty="0"/>
              <a:t> </a:t>
            </a:r>
            <a:r>
              <a:rPr lang="en-US" dirty="0" err="1"/>
              <a:t>voorbeeldschema</a:t>
            </a:r>
            <a:r>
              <a:rPr lang="en-US" dirty="0"/>
              <a:t>.</a:t>
            </a:r>
            <a:endParaRPr lang="nl-NL" dirty="0"/>
          </a:p>
        </p:txBody>
      </p:sp>
      <p:pic>
        <p:nvPicPr>
          <p:cNvPr id="19" name="Picture 22"/>
          <p:cNvPicPr>
            <a:picLocks noChangeAspect="1" noChangeArrowheads="1"/>
          </p:cNvPicPr>
          <p:nvPr/>
        </p:nvPicPr>
        <p:blipFill>
          <a:blip r:embed="rId4" cstate="print"/>
          <a:srcRect/>
          <a:stretch>
            <a:fillRect/>
          </a:stretch>
        </p:blipFill>
        <p:spPr bwMode="auto">
          <a:xfrm>
            <a:off x="6629400" y="3852863"/>
            <a:ext cx="2341563" cy="3005137"/>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3">
            <a:hlinkClick r:id="" action="ppaction://hlinkshowjump?jump=previousslide"/>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Text Box 5"/>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6"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7"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8"/>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9" name="Rectangle 11"/>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3"/>
          <p:cNvSpPr>
            <a:spLocks noChangeArrowheads="1"/>
          </p:cNvSpPr>
          <p:nvPr/>
        </p:nvSpPr>
        <p:spPr bwMode="auto">
          <a:xfrm>
            <a:off x="5638800" y="3810000"/>
            <a:ext cx="3505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1" name="Picture 15"/>
          <p:cNvPicPr>
            <a:picLocks noChangeAspect="1" noChangeArrowheads="1"/>
          </p:cNvPicPr>
          <p:nvPr/>
        </p:nvPicPr>
        <p:blipFill>
          <a:blip r:embed="rId3" cstate="print"/>
          <a:srcRect/>
          <a:stretch>
            <a:fillRect/>
          </a:stretch>
        </p:blipFill>
        <p:spPr bwMode="auto">
          <a:xfrm>
            <a:off x="1676400" y="228600"/>
            <a:ext cx="5529263" cy="6400800"/>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99</Words>
  <Application>Microsoft Office PowerPoint</Application>
  <PresentationFormat>Diavoorstelling (4:3)</PresentationFormat>
  <Paragraphs>5</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2013-10-04T11:02:50Z</dcterms:created>
  <dcterms:modified xsi:type="dcterms:W3CDTF">2013-10-04T11:03:37Z</dcterms:modified>
</cp:coreProperties>
</file>