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6BE6CE34-4B44-412C-A9BB-04B94D59E56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B7BF115-27D6-4BD7-B8B2-D3C4DBCB2657}"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BE6CE34-4B44-412C-A9BB-04B94D59E56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B7BF115-27D6-4BD7-B8B2-D3C4DBCB2657}"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BE6CE34-4B44-412C-A9BB-04B94D59E56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B7BF115-27D6-4BD7-B8B2-D3C4DBCB2657}"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6BE6CE34-4B44-412C-A9BB-04B94D59E56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B7BF115-27D6-4BD7-B8B2-D3C4DBCB2657}"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6BE6CE34-4B44-412C-A9BB-04B94D59E56B}"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B7BF115-27D6-4BD7-B8B2-D3C4DBCB2657}"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6BE6CE34-4B44-412C-A9BB-04B94D59E56B}"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B7BF115-27D6-4BD7-B8B2-D3C4DBCB2657}"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6BE6CE34-4B44-412C-A9BB-04B94D59E56B}"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6B7BF115-27D6-4BD7-B8B2-D3C4DBCB2657}"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6BE6CE34-4B44-412C-A9BB-04B94D59E56B}"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6B7BF115-27D6-4BD7-B8B2-D3C4DBCB2657}"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6BE6CE34-4B44-412C-A9BB-04B94D59E56B}"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6B7BF115-27D6-4BD7-B8B2-D3C4DBCB2657}"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BE6CE34-4B44-412C-A9BB-04B94D59E56B}"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B7BF115-27D6-4BD7-B8B2-D3C4DBCB2657}"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6BE6CE34-4B44-412C-A9BB-04B94D59E56B}"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B7BF115-27D6-4BD7-B8B2-D3C4DBCB2657}"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E6CE34-4B44-412C-A9BB-04B94D59E56B}"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7BF115-27D6-4BD7-B8B2-D3C4DBCB2657}"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5.png"/><Relationship Id="rId2" Type="http://schemas.openxmlformats.org/officeDocument/2006/relationships/slide" Target="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5"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pic>
        <p:nvPicPr>
          <p:cNvPr id="8" name="Picture 18">
            <a:hlinkClick r:id="rId2" action="ppaction://hlinksldjump"/>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9" name="Rectangle 19"/>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0" name="AutoShape 20">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1" name="Rectangle 21">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2" name="AutoShape 22">
            <a:hlinkClick r:id="" action="ppaction://noaction" highlightClick="1"/>
          </p:cNvPr>
          <p:cNvSpPr>
            <a:spLocks noChangeArrowheads="1"/>
          </p:cNvSpPr>
          <p:nvPr/>
        </p:nvSpPr>
        <p:spPr bwMode="auto">
          <a:xfrm>
            <a:off x="7086600" y="152400"/>
            <a:ext cx="457200" cy="381000"/>
          </a:xfrm>
          <a:prstGeom prst="actionButtonDocumen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3" name="Rectangle 23">
            <a:hlinkClick r:id="" action="ppaction://noaction"/>
          </p:cNvPr>
          <p:cNvSpPr>
            <a:spLocks noChangeArrowheads="1"/>
          </p:cNvSpPr>
          <p:nvPr/>
        </p:nvSpPr>
        <p:spPr bwMode="auto">
          <a:xfrm>
            <a:off x="6858000" y="533400"/>
            <a:ext cx="1219200" cy="246863"/>
          </a:xfrm>
          <a:prstGeom prst="rect">
            <a:avLst/>
          </a:prstGeom>
          <a:noFill/>
          <a:ln w="9525">
            <a:noFill/>
            <a:miter lim="800000"/>
            <a:headEnd/>
            <a:tailEnd/>
          </a:ln>
        </p:spPr>
        <p:txBody>
          <a:bodyPr lIns="92075" tIns="46038" rIns="92075" bIns="46038">
            <a:spAutoFit/>
          </a:bodyPr>
          <a:lstStyle/>
          <a:p>
            <a:pPr>
              <a:spcBef>
                <a:spcPct val="50000"/>
              </a:spcBef>
            </a:pPr>
            <a:r>
              <a:rPr lang="en-US" sz="1000"/>
              <a:t>  voorbeeld</a:t>
            </a:r>
            <a:endParaRPr lang="nl-NL" sz="1000"/>
          </a:p>
        </p:txBody>
      </p:sp>
      <p:sp>
        <p:nvSpPr>
          <p:cNvPr id="14" name="Text Box 24"/>
          <p:cNvSpPr txBox="1">
            <a:spLocks noChangeArrowheads="1"/>
          </p:cNvSpPr>
          <p:nvPr/>
        </p:nvSpPr>
        <p:spPr bwMode="auto">
          <a:xfrm>
            <a:off x="228600" y="1524000"/>
            <a:ext cx="8915400" cy="3368675"/>
          </a:xfrm>
          <a:prstGeom prst="rect">
            <a:avLst/>
          </a:prstGeom>
          <a:noFill/>
          <a:ln w="12700">
            <a:noFill/>
            <a:miter lim="800000"/>
            <a:headEnd type="none" w="sm" len="sm"/>
            <a:tailEnd type="none" w="sm" len="sm"/>
          </a:ln>
        </p:spPr>
        <p:txBody>
          <a:bodyPr>
            <a:spAutoFit/>
          </a:bodyPr>
          <a:lstStyle/>
          <a:p>
            <a:pPr>
              <a:spcBef>
                <a:spcPct val="50000"/>
              </a:spcBef>
            </a:pPr>
            <a:r>
              <a:rPr lang="nl-NL" sz="1300" b="1" u="sng">
                <a:cs typeface="Arial" pitchFamily="34" charset="0"/>
              </a:rPr>
              <a:t>Wat heb je nodig?</a:t>
            </a:r>
            <a:r>
              <a:rPr lang="en-US" sz="1300" b="1" u="sng">
                <a:cs typeface="Arial" pitchFamily="34" charset="0"/>
              </a:rPr>
              <a:t/>
            </a:r>
            <a:br>
              <a:rPr lang="en-US" sz="1300" b="1" u="sng">
                <a:cs typeface="Arial" pitchFamily="34" charset="0"/>
              </a:rPr>
            </a:br>
            <a:r>
              <a:rPr lang="nl-NL" sz="1300">
                <a:cs typeface="Arial" pitchFamily="34" charset="0"/>
              </a:rPr>
              <a:t>Tijdschriften, schaar, lijm en een A4-tje </a:t>
            </a:r>
            <a:r>
              <a:rPr lang="en-US" sz="1300">
                <a:cs typeface="Arial" pitchFamily="34" charset="0"/>
              </a:rPr>
              <a:t>(</a:t>
            </a:r>
            <a:r>
              <a:rPr lang="nl-NL" sz="1300">
                <a:cs typeface="Arial" pitchFamily="34" charset="0"/>
              </a:rPr>
              <a:t>eventueel ook internet</a:t>
            </a:r>
            <a:r>
              <a:rPr lang="en-US" sz="1300">
                <a:cs typeface="Arial" pitchFamily="34" charset="0"/>
              </a:rPr>
              <a:t>)</a:t>
            </a:r>
            <a:br>
              <a:rPr lang="en-US" sz="1300">
                <a:cs typeface="Arial" pitchFamily="34" charset="0"/>
              </a:rPr>
            </a:br>
            <a:r>
              <a:rPr lang="nl-NL" sz="1300">
                <a:cs typeface="Arial" pitchFamily="34" charset="0"/>
              </a:rPr>
              <a:t> </a:t>
            </a:r>
            <a:endParaRPr lang="nl-NL" sz="1300"/>
          </a:p>
          <a:p>
            <a:pPr>
              <a:spcBef>
                <a:spcPct val="50000"/>
              </a:spcBef>
            </a:pPr>
            <a:r>
              <a:rPr lang="nl-NL" sz="1300" b="1" u="sng">
                <a:cs typeface="Arial" pitchFamily="34" charset="0"/>
              </a:rPr>
              <a:t>Wat moet je doen?</a:t>
            </a:r>
            <a:r>
              <a:rPr lang="en-US" sz="1300">
                <a:cs typeface="Arial" pitchFamily="34" charset="0"/>
              </a:rPr>
              <a:t>                                                                                                                                                                              </a:t>
            </a:r>
            <a:r>
              <a:rPr lang="nl-NL" sz="1300">
                <a:cs typeface="Arial" pitchFamily="34" charset="0"/>
              </a:rPr>
              <a:t>Je gaat een collage maken. De collage moet iets te maken hebben met de activiteit die je hebt </a:t>
            </a:r>
            <a:r>
              <a:rPr lang="en-US" sz="1300">
                <a:cs typeface="Arial" pitchFamily="34" charset="0"/>
              </a:rPr>
              <a:t>ondernomen</a:t>
            </a:r>
            <a:r>
              <a:rPr lang="nl-NL" sz="1300">
                <a:cs typeface="Arial" pitchFamily="34" charset="0"/>
              </a:rPr>
              <a:t>. </a:t>
            </a:r>
            <a:r>
              <a:rPr lang="en-US" sz="1300">
                <a:cs typeface="Arial" pitchFamily="34" charset="0"/>
              </a:rPr>
              <a:t>                                            </a:t>
            </a:r>
            <a:r>
              <a:rPr lang="nl-NL" sz="1300">
                <a:cs typeface="Arial" pitchFamily="34" charset="0"/>
              </a:rPr>
              <a:t>Als je naar een dansvoorstelling bent geweest maak je een collage over bijvoorbeeld het thema van de voorstelling of de kostuums die je hebt gezien. Misschien ben je wel naar een tentoonstelling over architectuur geweest. </a:t>
            </a:r>
            <a:r>
              <a:rPr lang="en-US" sz="1300">
                <a:cs typeface="Arial" pitchFamily="34" charset="0"/>
              </a:rPr>
              <a:t>                                       </a:t>
            </a:r>
            <a:r>
              <a:rPr lang="nl-NL" sz="1300">
                <a:cs typeface="Arial" pitchFamily="34" charset="0"/>
              </a:rPr>
              <a:t>Je kunt dan een collage maken van gebouwen die je hebt gezien (afbeeldingen kun je zoeken op internet). Enz………</a:t>
            </a:r>
            <a:r>
              <a:rPr lang="en-US" sz="1300">
                <a:cs typeface="Arial" pitchFamily="34" charset="0"/>
              </a:rPr>
              <a:t/>
            </a:r>
            <a:br>
              <a:rPr lang="en-US" sz="1300">
                <a:cs typeface="Arial" pitchFamily="34" charset="0"/>
              </a:rPr>
            </a:br>
            <a:r>
              <a:rPr lang="nl-NL" sz="1300">
                <a:cs typeface="Arial" pitchFamily="34" charset="0"/>
              </a:rPr>
              <a:t> </a:t>
            </a:r>
            <a:endParaRPr lang="nl-NL" sz="1300"/>
          </a:p>
          <a:p>
            <a:pPr>
              <a:spcBef>
                <a:spcPct val="50000"/>
              </a:spcBef>
            </a:pPr>
            <a:r>
              <a:rPr lang="nl-NL" sz="1300" b="1" u="sng">
                <a:cs typeface="Arial" pitchFamily="34" charset="0"/>
              </a:rPr>
              <a:t>Hoe maak je een goede collage?</a:t>
            </a:r>
            <a:r>
              <a:rPr lang="en-US" sz="1300">
                <a:cs typeface="Arial" pitchFamily="34" charset="0"/>
              </a:rPr>
              <a:t>                                                                                                                                                                     </a:t>
            </a:r>
            <a:r>
              <a:rPr lang="nl-NL" sz="1300">
                <a:cs typeface="Arial" pitchFamily="34" charset="0"/>
              </a:rPr>
              <a:t>Als je een collage gaat maken ga je allerlei afbeeldingen over </a:t>
            </a:r>
            <a:r>
              <a:rPr lang="en-US" sz="1300">
                <a:cs typeface="Arial" pitchFamily="34" charset="0"/>
              </a:rPr>
              <a:t>                                                                                                                </a:t>
            </a:r>
            <a:r>
              <a:rPr lang="nl-NL" sz="1300">
                <a:cs typeface="Arial" pitchFamily="34" charset="0"/>
              </a:rPr>
              <a:t>elkaar plakken</a:t>
            </a:r>
            <a:r>
              <a:rPr lang="en-US" sz="1300">
                <a:cs typeface="Arial" pitchFamily="34" charset="0"/>
              </a:rPr>
              <a:t>;</a:t>
            </a:r>
            <a:r>
              <a:rPr lang="nl-NL" sz="1300">
                <a:cs typeface="Arial" pitchFamily="34" charset="0"/>
              </a:rPr>
              <a:t> je krijgt dan een nieuwe voorstelling.</a:t>
            </a:r>
            <a:r>
              <a:rPr lang="en-US" sz="1300">
                <a:cs typeface="Arial" pitchFamily="34" charset="0"/>
              </a:rPr>
              <a:t>                                                                                                                              </a:t>
            </a:r>
            <a:r>
              <a:rPr lang="nl-NL" sz="1300">
                <a:cs typeface="Arial" pitchFamily="34" charset="0"/>
              </a:rPr>
              <a:t>Om de </a:t>
            </a:r>
            <a:r>
              <a:rPr lang="en-US" sz="1300">
                <a:cs typeface="Arial" pitchFamily="34" charset="0"/>
              </a:rPr>
              <a:t> </a:t>
            </a:r>
            <a:r>
              <a:rPr lang="nl-NL" sz="1300">
                <a:cs typeface="Arial" pitchFamily="34" charset="0"/>
              </a:rPr>
              <a:t>voorstelling zo interessant mogelijk te maken, </a:t>
            </a:r>
            <a:r>
              <a:rPr lang="en-US" sz="1300">
                <a:cs typeface="Arial" pitchFamily="34" charset="0"/>
              </a:rPr>
              <a:t>                                                                                                                         </a:t>
            </a:r>
            <a:r>
              <a:rPr lang="nl-NL" sz="1300">
                <a:cs typeface="Arial" pitchFamily="34" charset="0"/>
              </a:rPr>
              <a:t>krijg je een aantal tips. </a:t>
            </a:r>
            <a:endParaRPr lang="nl-NL" sz="1300"/>
          </a:p>
          <a:p>
            <a:pPr>
              <a:spcBef>
                <a:spcPct val="50000"/>
              </a:spcBef>
            </a:pPr>
            <a:endParaRPr lang="nl-NL" sz="1300"/>
          </a:p>
        </p:txBody>
      </p:sp>
      <p:pic>
        <p:nvPicPr>
          <p:cNvPr id="15" name="Picture 25"/>
          <p:cNvPicPr>
            <a:picLocks noChangeAspect="1" noChangeArrowheads="1"/>
          </p:cNvPicPr>
          <p:nvPr/>
        </p:nvPicPr>
        <p:blipFill>
          <a:blip r:embed="rId4" cstate="print"/>
          <a:srcRect/>
          <a:stretch>
            <a:fillRect/>
          </a:stretch>
        </p:blipFill>
        <p:spPr bwMode="auto">
          <a:xfrm>
            <a:off x="5029200" y="3573463"/>
            <a:ext cx="4114800" cy="3284537"/>
          </a:xfrm>
          <a:prstGeom prst="rect">
            <a:avLst/>
          </a:prstGeom>
          <a:noFill/>
          <a:ln w="12700">
            <a:noFill/>
            <a:miter lim="800000"/>
            <a:headEnd type="none" w="sm" len="sm"/>
            <a:tailEnd type="none" w="sm" len="sm"/>
          </a:ln>
        </p:spPr>
      </p:pic>
      <p:pic>
        <p:nvPicPr>
          <p:cNvPr id="16" name="Picture 26"/>
          <p:cNvPicPr>
            <a:picLocks noChangeAspect="1" noChangeArrowheads="1"/>
          </p:cNvPicPr>
          <p:nvPr/>
        </p:nvPicPr>
        <p:blipFill>
          <a:blip r:embed="rId5" cstate="print"/>
          <a:srcRect/>
          <a:stretch>
            <a:fillRect/>
          </a:stretch>
        </p:blipFill>
        <p:spPr bwMode="auto">
          <a:xfrm>
            <a:off x="3733800" y="4724400"/>
            <a:ext cx="1033463" cy="1922463"/>
          </a:xfrm>
          <a:prstGeom prst="rect">
            <a:avLst/>
          </a:prstGeom>
          <a:noFill/>
          <a:ln w="12700">
            <a:noFill/>
            <a:miter lim="800000"/>
            <a:headEnd type="none" w="sm" len="sm"/>
            <a:tailEnd type="none" w="sm" len="sm"/>
          </a:ln>
        </p:spPr>
      </p:pic>
      <p:pic>
        <p:nvPicPr>
          <p:cNvPr id="17" name="Picture 27"/>
          <p:cNvPicPr>
            <a:picLocks noChangeAspect="1" noChangeArrowheads="1"/>
          </p:cNvPicPr>
          <p:nvPr/>
        </p:nvPicPr>
        <p:blipFill>
          <a:blip r:embed="rId6" cstate="print"/>
          <a:srcRect/>
          <a:stretch>
            <a:fillRect/>
          </a:stretch>
        </p:blipFill>
        <p:spPr bwMode="auto">
          <a:xfrm>
            <a:off x="304800" y="4800600"/>
            <a:ext cx="1057275" cy="1905000"/>
          </a:xfrm>
          <a:prstGeom prst="rect">
            <a:avLst/>
          </a:prstGeom>
          <a:noFill/>
          <a:ln w="12700">
            <a:noFill/>
            <a:miter lim="800000"/>
            <a:headEnd type="none" w="sm" len="sm"/>
            <a:tailEnd type="none" w="sm" len="sm"/>
          </a:ln>
        </p:spPr>
      </p:pic>
      <p:sp>
        <p:nvSpPr>
          <p:cNvPr id="18" name="Text Box 28"/>
          <p:cNvSpPr txBox="1">
            <a:spLocks noChangeArrowheads="1"/>
          </p:cNvSpPr>
          <p:nvPr/>
        </p:nvSpPr>
        <p:spPr bwMode="auto">
          <a:xfrm>
            <a:off x="1981200" y="5029200"/>
            <a:ext cx="1943100" cy="571500"/>
          </a:xfrm>
          <a:prstGeom prst="rect">
            <a:avLst/>
          </a:prstGeom>
          <a:noFill/>
          <a:ln w="9525">
            <a:noFill/>
            <a:miter lim="800000"/>
            <a:headEnd/>
            <a:tailEnd/>
          </a:ln>
        </p:spPr>
        <p:txBody>
          <a:bodyPr/>
          <a:lstStyle/>
          <a:p>
            <a:pPr>
              <a:spcBef>
                <a:spcPct val="0"/>
              </a:spcBef>
            </a:pPr>
            <a:r>
              <a:rPr lang="nl-NL" sz="1400" b="1"/>
              <a:t>          Goed: </a:t>
            </a:r>
          </a:p>
          <a:p>
            <a:pPr>
              <a:spcBef>
                <a:spcPct val="0"/>
              </a:spcBef>
            </a:pPr>
            <a:r>
              <a:rPr lang="nl-NL" sz="1400"/>
              <a:t>wel mooi uitgeknipt</a:t>
            </a:r>
            <a:endParaRPr lang="nl-NL" sz="1400">
              <a:latin typeface="Kids" charset="0"/>
            </a:endParaRPr>
          </a:p>
        </p:txBody>
      </p:sp>
      <p:sp>
        <p:nvSpPr>
          <p:cNvPr id="19" name="Rectangle 29"/>
          <p:cNvSpPr>
            <a:spLocks noChangeArrowheads="1"/>
          </p:cNvSpPr>
          <p:nvPr/>
        </p:nvSpPr>
        <p:spPr bwMode="auto">
          <a:xfrm>
            <a:off x="1981200" y="5029200"/>
            <a:ext cx="1752600" cy="457200"/>
          </a:xfrm>
          <a:prstGeom prst="rect">
            <a:avLst/>
          </a:prstGeom>
          <a:noFill/>
          <a:ln w="12700">
            <a:solidFill>
              <a:srgbClr val="FFFFFF"/>
            </a:solidFill>
            <a:miter lim="800000"/>
            <a:headEnd type="none" w="sm" len="sm"/>
            <a:tailEnd type="none" w="sm" len="sm"/>
          </a:ln>
        </p:spPr>
        <p:txBody>
          <a:bodyPr wrap="none" anchor="ctr"/>
          <a:lstStyle/>
          <a:p>
            <a:pPr algn="ctr"/>
            <a:endParaRPr lang="nl-NL"/>
          </a:p>
        </p:txBody>
      </p:sp>
      <p:sp>
        <p:nvSpPr>
          <p:cNvPr id="20" name="Text Box 30"/>
          <p:cNvSpPr txBox="1">
            <a:spLocks noChangeArrowheads="1"/>
          </p:cNvSpPr>
          <p:nvPr/>
        </p:nvSpPr>
        <p:spPr bwMode="auto">
          <a:xfrm>
            <a:off x="1371600" y="6019800"/>
            <a:ext cx="1828800" cy="571500"/>
          </a:xfrm>
          <a:prstGeom prst="rect">
            <a:avLst/>
          </a:prstGeom>
          <a:noFill/>
          <a:ln w="9525">
            <a:noFill/>
            <a:miter lim="800000"/>
            <a:headEnd/>
            <a:tailEnd/>
          </a:ln>
        </p:spPr>
        <p:txBody>
          <a:bodyPr/>
          <a:lstStyle/>
          <a:p>
            <a:pPr>
              <a:spcBef>
                <a:spcPct val="0"/>
              </a:spcBef>
            </a:pPr>
            <a:r>
              <a:rPr lang="nl-NL" sz="1400" b="1"/>
              <a:t>          Fout: </a:t>
            </a:r>
            <a:r>
              <a:rPr lang="nl-NL" sz="1400"/>
              <a:t> </a:t>
            </a:r>
          </a:p>
          <a:p>
            <a:pPr>
              <a:spcBef>
                <a:spcPct val="0"/>
              </a:spcBef>
            </a:pPr>
            <a:r>
              <a:rPr lang="nl-NL" sz="1400"/>
              <a:t>niet mooi uitgeknipt </a:t>
            </a:r>
            <a:endParaRPr lang="nl-NL" sz="1400">
              <a:latin typeface="Kids" charset="0"/>
            </a:endParaRPr>
          </a:p>
        </p:txBody>
      </p:sp>
      <p:sp>
        <p:nvSpPr>
          <p:cNvPr id="21" name="Rectangle 31"/>
          <p:cNvSpPr>
            <a:spLocks noChangeArrowheads="1"/>
          </p:cNvSpPr>
          <p:nvPr/>
        </p:nvSpPr>
        <p:spPr bwMode="auto">
          <a:xfrm>
            <a:off x="1295400" y="6019800"/>
            <a:ext cx="1828800" cy="457200"/>
          </a:xfrm>
          <a:prstGeom prst="rect">
            <a:avLst/>
          </a:prstGeom>
          <a:noFill/>
          <a:ln w="12700">
            <a:solidFill>
              <a:srgbClr val="FFFFFF"/>
            </a:solidFill>
            <a:miter lim="800000"/>
            <a:headEnd type="none" w="sm" len="sm"/>
            <a:tailEnd type="none" w="sm" len="sm"/>
          </a:ln>
        </p:spPr>
        <p:txBody>
          <a:bodyPr wrap="none" anchor="ctr"/>
          <a:lstStyle/>
          <a:p>
            <a:pPr algn="ctr"/>
            <a:endParaRPr lang="nl-NL"/>
          </a:p>
        </p:txBody>
      </p:sp>
      <p:pic>
        <p:nvPicPr>
          <p:cNvPr id="22" name="Picture 32"/>
          <p:cNvPicPr>
            <a:picLocks noChangeAspect="1" noChangeArrowheads="1"/>
          </p:cNvPicPr>
          <p:nvPr/>
        </p:nvPicPr>
        <p:blipFill>
          <a:blip r:embed="rId7" cstate="print"/>
          <a:srcRect/>
          <a:stretch>
            <a:fillRect/>
          </a:stretch>
        </p:blipFill>
        <p:spPr bwMode="auto">
          <a:xfrm>
            <a:off x="3048000" y="0"/>
            <a:ext cx="3502025" cy="1571625"/>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4">
            <a:hlinkClick r:id="" action="ppaction://noaction"/>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5"/>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Rectangle 6">
            <a:hlinkClick r:id="" action="ppaction://noaction"/>
          </p:cNvPr>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6" name="Text Box 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19"/>
          <p:cNvSpPr txBox="1">
            <a:spLocks noChangeArrowheads="1"/>
          </p:cNvSpPr>
          <p:nvPr/>
        </p:nvSpPr>
        <p:spPr bwMode="auto">
          <a:xfrm>
            <a:off x="304800" y="1219200"/>
            <a:ext cx="6705600" cy="1582738"/>
          </a:xfrm>
          <a:prstGeom prst="rect">
            <a:avLst/>
          </a:prstGeom>
          <a:noFill/>
          <a:ln w="12700">
            <a:noFill/>
            <a:miter lim="800000"/>
            <a:headEnd type="none" w="sm" len="sm"/>
            <a:tailEnd type="none" w="sm" len="sm"/>
          </a:ln>
        </p:spPr>
        <p:txBody>
          <a:bodyPr>
            <a:spAutoFit/>
          </a:bodyPr>
          <a:lstStyle/>
          <a:p>
            <a:pPr>
              <a:spcBef>
                <a:spcPct val="50000"/>
              </a:spcBef>
            </a:pPr>
            <a:r>
              <a:rPr lang="nl-NL" sz="1300" b="1">
                <a:cs typeface="Arial" pitchFamily="34" charset="0"/>
              </a:rPr>
              <a:t>1) Verzamel eerst </a:t>
            </a:r>
            <a:r>
              <a:rPr lang="nl-NL" sz="1300" b="1" u="sng">
                <a:cs typeface="Arial" pitchFamily="34" charset="0"/>
              </a:rPr>
              <a:t>zoveel mogelijk</a:t>
            </a:r>
            <a:r>
              <a:rPr lang="nl-NL" sz="1300" b="1">
                <a:cs typeface="Arial" pitchFamily="34" charset="0"/>
              </a:rPr>
              <a:t> plaatjes.</a:t>
            </a:r>
            <a:r>
              <a:rPr lang="en-US" sz="1300" b="1">
                <a:cs typeface="Arial" pitchFamily="34" charset="0"/>
              </a:rPr>
              <a:t> </a:t>
            </a:r>
            <a:r>
              <a:rPr lang="nl-NL" sz="1300" b="1">
                <a:cs typeface="Arial" pitchFamily="34" charset="0"/>
              </a:rPr>
              <a:t> </a:t>
            </a:r>
            <a:r>
              <a:rPr lang="en-US" sz="1300">
                <a:cs typeface="Arial" pitchFamily="34" charset="0"/>
              </a:rPr>
              <a:t>D</a:t>
            </a:r>
            <a:r>
              <a:rPr lang="nl-NL" sz="1300">
                <a:cs typeface="Arial" pitchFamily="34" charset="0"/>
              </a:rPr>
              <a:t>enk aan het thema!</a:t>
            </a:r>
            <a:endParaRPr lang="nl-NL" sz="1300"/>
          </a:p>
          <a:p>
            <a:pPr>
              <a:spcBef>
                <a:spcPct val="50000"/>
              </a:spcBef>
            </a:pPr>
            <a:r>
              <a:rPr lang="nl-NL" sz="1300" b="1">
                <a:cs typeface="Arial" pitchFamily="34" charset="0"/>
              </a:rPr>
              <a:t>2) Knip deze plaatjes netjes uit.</a:t>
            </a:r>
            <a:r>
              <a:rPr lang="nl-NL" sz="1300"/>
              <a:t> </a:t>
            </a:r>
            <a:r>
              <a:rPr lang="en-US" sz="1300">
                <a:cs typeface="Arial" pitchFamily="34" charset="0"/>
              </a:rPr>
              <a:t>Langs de contourlijnen.</a:t>
            </a:r>
            <a:r>
              <a:rPr lang="nl-NL" sz="1300" b="1" i="1">
                <a:cs typeface="Arial" pitchFamily="34" charset="0"/>
              </a:rPr>
              <a:t>        </a:t>
            </a:r>
            <a:endParaRPr lang="nl-NL" sz="1300"/>
          </a:p>
          <a:p>
            <a:pPr>
              <a:spcBef>
                <a:spcPct val="50000"/>
              </a:spcBef>
            </a:pPr>
            <a:r>
              <a:rPr lang="nl-NL" sz="1300" b="1">
                <a:cs typeface="Arial" pitchFamily="34" charset="0"/>
              </a:rPr>
              <a:t>3) Ga de plaatjes op een bijzondere manier overlappen!!</a:t>
            </a:r>
            <a:r>
              <a:rPr lang="en-US" sz="1300" b="1">
                <a:cs typeface="Arial" pitchFamily="34" charset="0"/>
              </a:rPr>
              <a:t/>
            </a:r>
            <a:br>
              <a:rPr lang="en-US" sz="1300" b="1">
                <a:cs typeface="Arial" pitchFamily="34" charset="0"/>
              </a:rPr>
            </a:br>
            <a:r>
              <a:rPr lang="nl-NL" sz="1300" b="1">
                <a:cs typeface="Arial" pitchFamily="34" charset="0"/>
              </a:rPr>
              <a:t>    </a:t>
            </a:r>
            <a:r>
              <a:rPr lang="nl-NL" sz="1300">
                <a:cs typeface="Arial" pitchFamily="34" charset="0"/>
              </a:rPr>
              <a:t>Kijk eens hoe deze collage tot stand is gekomen. </a:t>
            </a:r>
            <a:r>
              <a:rPr lang="en-US" sz="1300">
                <a:cs typeface="Arial" pitchFamily="34" charset="0"/>
              </a:rPr>
              <a:t/>
            </a:r>
            <a:br>
              <a:rPr lang="en-US" sz="1300">
                <a:cs typeface="Arial" pitchFamily="34" charset="0"/>
              </a:rPr>
            </a:br>
            <a:r>
              <a:rPr lang="nl-NL" sz="1300">
                <a:cs typeface="Arial" pitchFamily="34" charset="0"/>
              </a:rPr>
              <a:t>    Misschien brengt het je op een idee:</a:t>
            </a:r>
            <a:r>
              <a:rPr lang="nl-NL" sz="1300" b="1" i="1">
                <a:cs typeface="Arial" pitchFamily="34" charset="0"/>
              </a:rPr>
              <a:t> </a:t>
            </a:r>
            <a:endParaRPr lang="nl-NL" sz="1300"/>
          </a:p>
          <a:p>
            <a:pPr>
              <a:spcBef>
                <a:spcPct val="50000"/>
              </a:spcBef>
            </a:pPr>
            <a:endParaRPr lang="nl-NL" sz="1300"/>
          </a:p>
        </p:txBody>
      </p:sp>
      <p:pic>
        <p:nvPicPr>
          <p:cNvPr id="10" name="Picture 21"/>
          <p:cNvPicPr>
            <a:picLocks noChangeAspect="1" noChangeArrowheads="1"/>
          </p:cNvPicPr>
          <p:nvPr/>
        </p:nvPicPr>
        <p:blipFill>
          <a:blip r:embed="rId3" cstate="print"/>
          <a:srcRect/>
          <a:stretch>
            <a:fillRect/>
          </a:stretch>
        </p:blipFill>
        <p:spPr bwMode="auto">
          <a:xfrm>
            <a:off x="1676400" y="2743200"/>
            <a:ext cx="5562600" cy="3713163"/>
          </a:xfrm>
          <a:prstGeom prst="rect">
            <a:avLst/>
          </a:prstGeom>
          <a:noFill/>
          <a:ln w="12700">
            <a:noFill/>
            <a:miter lim="800000"/>
            <a:headEnd type="none" w="sm" len="sm"/>
            <a:tailEnd type="none" w="sm" len="sm"/>
          </a:ln>
        </p:spPr>
      </p:pic>
      <p:pic>
        <p:nvPicPr>
          <p:cNvPr id="11" name="Picture 23">
            <a:hlinkClick r:id="" action="ppaction://hlinkshowjump?jump=nextslide"/>
          </p:cNvPr>
          <p:cNvPicPr>
            <a:picLocks noChangeAspect="1" noChangeArrowheads="1"/>
          </p:cNvPicPr>
          <p:nvPr/>
        </p:nvPicPr>
        <p:blipFill>
          <a:blip r:embed="rId4" cstate="print"/>
          <a:srcRect/>
          <a:stretch>
            <a:fillRect/>
          </a:stretch>
        </p:blipFill>
        <p:spPr bwMode="auto">
          <a:xfrm>
            <a:off x="7391400" y="6019800"/>
            <a:ext cx="346075" cy="411163"/>
          </a:xfrm>
          <a:prstGeom prst="rect">
            <a:avLst/>
          </a:prstGeom>
          <a:noFill/>
          <a:ln w="12700">
            <a:noFill/>
            <a:miter lim="800000"/>
            <a:headEnd type="none" w="sm" len="sm"/>
            <a:tailEnd type="none" w="sm" len="sm"/>
          </a:ln>
        </p:spPr>
      </p:pic>
      <p:pic>
        <p:nvPicPr>
          <p:cNvPr id="12" name="Picture 24"/>
          <p:cNvPicPr>
            <a:picLocks noChangeAspect="1" noChangeArrowheads="1"/>
          </p:cNvPicPr>
          <p:nvPr/>
        </p:nvPicPr>
        <p:blipFill>
          <a:blip r:embed="rId5" cstate="print"/>
          <a:srcRect/>
          <a:stretch>
            <a:fillRect/>
          </a:stretch>
        </p:blipFill>
        <p:spPr bwMode="auto">
          <a:xfrm>
            <a:off x="2819400" y="0"/>
            <a:ext cx="3473450" cy="331788"/>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62</Words>
  <Application>Microsoft Office PowerPoint</Application>
  <PresentationFormat>Diavoorstelling (4:3)</PresentationFormat>
  <Paragraphs>14</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2013-10-04T08:04:36Z</dcterms:created>
  <dcterms:modified xsi:type="dcterms:W3CDTF">2013-10-04T08:05:42Z</dcterms:modified>
</cp:coreProperties>
</file>