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B8FC37F-BCE2-4DE9-9816-A022C7694E1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B8FC37F-BCE2-4DE9-9816-A022C7694E1B}"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B8FC37F-BCE2-4DE9-9816-A022C7694E1B}"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B8FC37F-BCE2-4DE9-9816-A022C7694E1B}"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8FC37F-BCE2-4DE9-9816-A022C7694E1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B8FC37F-BCE2-4DE9-9816-A022C7694E1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120CC72-99BE-4AAF-9692-B0033604DC5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FC37F-BCE2-4DE9-9816-A022C7694E1B}"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20CC72-99BE-4AAF-9692-B0033604DC5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5"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8"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9"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3" name="Picture 21"/>
          <p:cNvPicPr>
            <a:picLocks noChangeAspect="1" noChangeArrowheads="1"/>
          </p:cNvPicPr>
          <p:nvPr/>
        </p:nvPicPr>
        <p:blipFill>
          <a:blip r:embed="rId3" cstate="print"/>
          <a:srcRect/>
          <a:stretch>
            <a:fillRect/>
          </a:stretch>
        </p:blipFill>
        <p:spPr bwMode="auto">
          <a:xfrm>
            <a:off x="2286000" y="0"/>
            <a:ext cx="4614863" cy="946150"/>
          </a:xfrm>
          <a:prstGeom prst="rect">
            <a:avLst/>
          </a:prstGeom>
          <a:noFill/>
          <a:ln w="12700">
            <a:noFill/>
            <a:miter lim="800000"/>
            <a:headEnd type="none" w="sm" len="sm"/>
            <a:tailEnd type="none" w="sm" len="sm"/>
          </a:ln>
        </p:spPr>
      </p:pic>
      <p:pic>
        <p:nvPicPr>
          <p:cNvPr id="24" name="Picture 22"/>
          <p:cNvPicPr>
            <a:picLocks noChangeAspect="1" noChangeArrowheads="1"/>
          </p:cNvPicPr>
          <p:nvPr/>
        </p:nvPicPr>
        <p:blipFill>
          <a:blip r:embed="rId4" cstate="print"/>
          <a:srcRect/>
          <a:stretch>
            <a:fillRect/>
          </a:stretch>
        </p:blipFill>
        <p:spPr bwMode="auto">
          <a:xfrm>
            <a:off x="7010400" y="2057400"/>
            <a:ext cx="1878013" cy="2868613"/>
          </a:xfrm>
          <a:prstGeom prst="rect">
            <a:avLst/>
          </a:prstGeom>
          <a:noFill/>
          <a:ln w="12700">
            <a:noFill/>
            <a:miter lim="800000"/>
            <a:headEnd type="none" w="sm" len="sm"/>
            <a:tailEnd type="none" w="sm" len="sm"/>
          </a:ln>
        </p:spPr>
      </p:pic>
      <p:pic>
        <p:nvPicPr>
          <p:cNvPr id="25" name="Picture 23"/>
          <p:cNvPicPr>
            <a:picLocks noChangeAspect="1" noChangeArrowheads="1"/>
          </p:cNvPicPr>
          <p:nvPr/>
        </p:nvPicPr>
        <p:blipFill>
          <a:blip r:embed="rId5" cstate="print"/>
          <a:srcRect/>
          <a:stretch>
            <a:fillRect/>
          </a:stretch>
        </p:blipFill>
        <p:spPr bwMode="auto">
          <a:xfrm>
            <a:off x="6934200" y="5029200"/>
            <a:ext cx="2057400" cy="1223963"/>
          </a:xfrm>
          <a:prstGeom prst="rect">
            <a:avLst/>
          </a:prstGeom>
          <a:noFill/>
          <a:ln w="12700">
            <a:noFill/>
            <a:miter lim="800000"/>
            <a:headEnd type="none" w="sm" len="sm"/>
            <a:tailEnd type="none" w="sm" len="sm"/>
          </a:ln>
        </p:spPr>
      </p:pic>
      <p:sp>
        <p:nvSpPr>
          <p:cNvPr id="26" name="Text Box 24"/>
          <p:cNvSpPr txBox="1">
            <a:spLocks noChangeArrowheads="1"/>
          </p:cNvSpPr>
          <p:nvPr/>
        </p:nvSpPr>
        <p:spPr bwMode="auto">
          <a:xfrm>
            <a:off x="152400" y="1143000"/>
            <a:ext cx="6934200" cy="4878388"/>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Wat heb je nodig?</a:t>
            </a:r>
            <a:br>
              <a:rPr lang="nl-NL" sz="1400" b="1" u="sng" dirty="0">
                <a:cs typeface="Arial" pitchFamily="34" charset="0"/>
              </a:rPr>
            </a:br>
            <a:r>
              <a:rPr lang="nl-NL" sz="1400" dirty="0">
                <a:cs typeface="Arial" pitchFamily="34" charset="0"/>
              </a:rPr>
              <a:t>Pen en papier of computer</a:t>
            </a:r>
            <a:endParaRPr lang="nl-NL" sz="1400" dirty="0"/>
          </a:p>
          <a:p>
            <a:pPr>
              <a:spcBef>
                <a:spcPct val="50000"/>
              </a:spcBef>
            </a:pPr>
            <a:r>
              <a:rPr lang="nl-NL" sz="1400" dirty="0">
                <a:cs typeface="Arial" pitchFamily="34" charset="0"/>
              </a:rPr>
              <a:t> </a:t>
            </a:r>
            <a:endParaRPr lang="nl-NL" sz="1400" dirty="0"/>
          </a:p>
          <a:p>
            <a:pPr>
              <a:spcBef>
                <a:spcPct val="50000"/>
              </a:spcBef>
            </a:pPr>
            <a:r>
              <a:rPr lang="nl-NL" sz="1400" b="1" u="sng" dirty="0">
                <a:cs typeface="Arial" pitchFamily="34" charset="0"/>
              </a:rPr>
              <a:t>Wat ga je doen?</a:t>
            </a:r>
            <a:br>
              <a:rPr lang="nl-NL" sz="1400" b="1" u="sng" dirty="0">
                <a:cs typeface="Arial" pitchFamily="34" charset="0"/>
              </a:rPr>
            </a:br>
            <a:r>
              <a:rPr lang="nl-NL" sz="1400" dirty="0">
                <a:cs typeface="Arial" pitchFamily="34" charset="0"/>
              </a:rPr>
              <a:t>Je gaat bepalen wat er op een bepaalde dag in de week op de tv gaat komen.</a:t>
            </a:r>
            <a:br>
              <a:rPr lang="nl-NL" sz="1400" dirty="0">
                <a:cs typeface="Arial" pitchFamily="34" charset="0"/>
              </a:rPr>
            </a:br>
            <a:r>
              <a:rPr lang="nl-NL" sz="1400" dirty="0">
                <a:cs typeface="Arial" pitchFamily="34" charset="0"/>
              </a:rPr>
              <a:t>Jij bent voor een keer de persoon die de programma’s voor de televisie samenstelt.</a:t>
            </a:r>
            <a:br>
              <a:rPr lang="nl-NL" sz="1400" dirty="0">
                <a:cs typeface="Arial" pitchFamily="34" charset="0"/>
              </a:rPr>
            </a:br>
            <a:r>
              <a:rPr lang="nl-NL" sz="1400" dirty="0">
                <a:cs typeface="Arial" pitchFamily="34" charset="0"/>
              </a:rPr>
              <a:t>Je kiest een dag uit waarvoor jij de programmering gaat maken.</a:t>
            </a:r>
            <a:br>
              <a:rPr lang="nl-NL" sz="1400" dirty="0">
                <a:cs typeface="Arial" pitchFamily="34" charset="0"/>
              </a:rPr>
            </a:br>
            <a:r>
              <a:rPr lang="nl-NL" sz="1400" dirty="0">
                <a:cs typeface="Arial" pitchFamily="34" charset="0"/>
              </a:rPr>
              <a:t>Je typt of schrijft een bladzijde uit een televisiegids! </a:t>
            </a:r>
            <a:endParaRPr lang="nl-NL" sz="1400" dirty="0"/>
          </a:p>
          <a:p>
            <a:pPr>
              <a:spcBef>
                <a:spcPct val="50000"/>
              </a:spcBef>
            </a:pPr>
            <a:r>
              <a:rPr lang="nl-NL" sz="1400" dirty="0">
                <a:cs typeface="Arial" pitchFamily="34" charset="0"/>
              </a:rPr>
              <a:t>Je programmering moet wel aan een aantal eisen voldoen. </a:t>
            </a:r>
            <a:br>
              <a:rPr lang="nl-NL" sz="1400" dirty="0">
                <a:cs typeface="Arial" pitchFamily="34" charset="0"/>
              </a:rPr>
            </a:br>
            <a:r>
              <a:rPr lang="nl-NL" sz="1400" dirty="0">
                <a:cs typeface="Arial" pitchFamily="34" charset="0"/>
              </a:rPr>
              <a:t>Omdat je de programmering gaat maken voor een publieke omroep (</a:t>
            </a:r>
            <a:r>
              <a:rPr lang="nl-NL" sz="1400" dirty="0" err="1">
                <a:cs typeface="Arial" pitchFamily="34" charset="0"/>
              </a:rPr>
              <a:t>Ned</a:t>
            </a:r>
            <a:r>
              <a:rPr lang="nl-NL" sz="1400" dirty="0">
                <a:cs typeface="Arial" pitchFamily="34" charset="0"/>
              </a:rPr>
              <a:t> 1,2 en 3) heb je met een aantal regels te maken. De publieke omroep krijgt geld uit reclameopbrengsten en van onze belastingcenten. De overheid stelt daarom ook eisen aan een publieke omroep. Zo moet een publieke omroep een vastgesteld aanbod leveren. Een hele dag soaps laten zien mag dus niet. De commerciële omroep hoeft hier geen rekening mee te houden. Zij krijgen immers ook geen belastinggeld. </a:t>
            </a:r>
            <a:endParaRPr lang="nl-NL" sz="1400" dirty="0"/>
          </a:p>
          <a:p>
            <a:pPr>
              <a:spcBef>
                <a:spcPct val="50000"/>
              </a:spcBef>
            </a:pPr>
            <a:r>
              <a:rPr lang="nl-NL" sz="1400" dirty="0">
                <a:cs typeface="Arial" pitchFamily="34" charset="0"/>
              </a:rPr>
              <a:t>Omdat jij de programmering van een publieke omroep gaat maken moet je een dag uit de week vullen met programma’s dat het minimale aanbod dekt.</a:t>
            </a:r>
            <a:br>
              <a:rPr lang="nl-NL" sz="1400" dirty="0">
                <a:cs typeface="Arial" pitchFamily="34" charset="0"/>
              </a:rPr>
            </a:br>
            <a:r>
              <a:rPr lang="nl-NL" sz="1400" dirty="0">
                <a:cs typeface="Arial" pitchFamily="34" charset="0"/>
              </a:rPr>
              <a:t>Houd je aan de </a:t>
            </a:r>
            <a:r>
              <a:rPr lang="nl-NL" sz="1400" dirty="0">
                <a:cs typeface="Arial" pitchFamily="34" charset="0"/>
                <a:hlinkClick r:id="" action="ppaction://noaction"/>
              </a:rPr>
              <a:t>verplichte programmering</a:t>
            </a:r>
            <a:r>
              <a:rPr lang="nl-NL" sz="1400" dirty="0">
                <a:cs typeface="Arial" pitchFamily="34" charset="0"/>
              </a:rPr>
              <a:t>.</a:t>
            </a:r>
          </a:p>
          <a:p>
            <a:pPr>
              <a:spcBef>
                <a:spcPct val="50000"/>
              </a:spcBef>
            </a:pPr>
            <a:r>
              <a:rPr lang="nl-NL" sz="1400" dirty="0">
                <a:cs typeface="Arial" pitchFamily="34" charset="0"/>
              </a:rPr>
              <a:t>Lees verder op de volgende bladzijde hoe je te werk gaat!</a:t>
            </a:r>
            <a:endParaRPr lang="nl-NL"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16"/>
          <p:cNvSpPr txBox="1">
            <a:spLocks noChangeArrowheads="1"/>
          </p:cNvSpPr>
          <p:nvPr/>
        </p:nvSpPr>
        <p:spPr bwMode="auto">
          <a:xfrm>
            <a:off x="228600" y="838200"/>
            <a:ext cx="8915400" cy="4401205"/>
          </a:xfrm>
          <a:prstGeom prst="rect">
            <a:avLst/>
          </a:prstGeom>
          <a:noFill/>
          <a:ln w="12700">
            <a:noFill/>
            <a:miter lim="800000"/>
            <a:headEnd type="none" w="sm" len="sm"/>
            <a:tailEnd type="none" w="sm" len="sm"/>
          </a:ln>
        </p:spPr>
        <p:txBody>
          <a:bodyPr>
            <a:spAutoFit/>
          </a:bodyPr>
          <a:lstStyle/>
          <a:p>
            <a:pPr>
              <a:spcBef>
                <a:spcPct val="50000"/>
              </a:spcBef>
            </a:pPr>
            <a:r>
              <a:rPr lang="nl-NL" sz="1400" b="1" u="sng" dirty="0">
                <a:cs typeface="Arial" pitchFamily="34" charset="0"/>
              </a:rPr>
              <a:t>Hoe ga je te werk?</a:t>
            </a:r>
            <a:br>
              <a:rPr lang="nl-NL" sz="1400" b="1" u="sng" dirty="0">
                <a:cs typeface="Arial" pitchFamily="34" charset="0"/>
              </a:rPr>
            </a:br>
            <a:r>
              <a:rPr lang="nl-NL" sz="1400" dirty="0">
                <a:cs typeface="Arial" pitchFamily="34" charset="0"/>
              </a:rPr>
              <a:t>1.</a:t>
            </a:r>
            <a:r>
              <a:rPr lang="nl-NL" sz="1400" dirty="0"/>
              <a:t>   </a:t>
            </a:r>
            <a:r>
              <a:rPr lang="nl-NL" sz="1400" dirty="0">
                <a:latin typeface="Times New Roman" pitchFamily="18" charset="0"/>
              </a:rPr>
              <a:t> </a:t>
            </a:r>
            <a:r>
              <a:rPr lang="nl-NL" sz="1400" dirty="0">
                <a:cs typeface="Arial" pitchFamily="34" charset="0"/>
              </a:rPr>
              <a:t>Bekijk het schema met de verplichte programmering goed (Klik hieronder)</a:t>
            </a:r>
            <a:br>
              <a:rPr lang="nl-NL" sz="1400" dirty="0">
                <a:cs typeface="Arial" pitchFamily="34" charset="0"/>
              </a:rPr>
            </a:br>
            <a:r>
              <a:rPr lang="nl-NL" sz="1400" dirty="0">
                <a:cs typeface="Arial" pitchFamily="34" charset="0"/>
              </a:rPr>
              <a:t>2.</a:t>
            </a:r>
            <a:r>
              <a:rPr lang="nl-NL" sz="1400" dirty="0"/>
              <a:t>   </a:t>
            </a:r>
            <a:r>
              <a:rPr lang="nl-NL" sz="1400" dirty="0">
                <a:latin typeface="Times New Roman" pitchFamily="18" charset="0"/>
              </a:rPr>
              <a:t> </a:t>
            </a:r>
            <a:r>
              <a:rPr lang="nl-NL" sz="1400" dirty="0">
                <a:cs typeface="Arial" pitchFamily="34" charset="0"/>
              </a:rPr>
              <a:t>Verzin voor ieder onderwerp een paar programma’s die eronder vallen. </a:t>
            </a:r>
            <a:br>
              <a:rPr lang="nl-NL" sz="1400" dirty="0">
                <a:cs typeface="Arial" pitchFamily="34" charset="0"/>
              </a:rPr>
            </a:br>
            <a:r>
              <a:rPr lang="nl-NL" sz="1400" dirty="0">
                <a:cs typeface="Arial" pitchFamily="34" charset="0"/>
              </a:rPr>
              <a:t>       Schrijf deze ernaast in het eigen schema.</a:t>
            </a:r>
            <a:br>
              <a:rPr lang="nl-NL" sz="1400" dirty="0">
                <a:cs typeface="Arial" pitchFamily="34" charset="0"/>
              </a:rPr>
            </a:br>
            <a:r>
              <a:rPr lang="nl-NL" sz="1400" dirty="0">
                <a:cs typeface="Arial" pitchFamily="34" charset="0"/>
              </a:rPr>
              <a:t>3.</a:t>
            </a:r>
            <a:r>
              <a:rPr lang="nl-NL" sz="1400" dirty="0"/>
              <a:t>   </a:t>
            </a:r>
            <a:r>
              <a:rPr lang="nl-NL" sz="1400" dirty="0">
                <a:latin typeface="Times New Roman" pitchFamily="18" charset="0"/>
              </a:rPr>
              <a:t> </a:t>
            </a:r>
            <a:r>
              <a:rPr lang="nl-NL" sz="1400" dirty="0">
                <a:cs typeface="Arial" pitchFamily="34" charset="0"/>
              </a:rPr>
              <a:t>Kijk hoeveel uren je wilt uitzenden (bijv. 14 uur) reken uit hoeveel tijd je per onderwerp moet besteden. </a:t>
            </a:r>
            <a:br>
              <a:rPr lang="nl-NL" sz="1400" dirty="0">
                <a:cs typeface="Arial" pitchFamily="34" charset="0"/>
              </a:rPr>
            </a:br>
            <a:r>
              <a:rPr lang="nl-NL" sz="1400" dirty="0">
                <a:cs typeface="Arial" pitchFamily="34" charset="0"/>
              </a:rPr>
              <a:t>       Vul dit ook in het schema in (zie achterkant). Voorbeeld: bij </a:t>
            </a:r>
            <a:r>
              <a:rPr lang="nl-NL" sz="1400" dirty="0" err="1">
                <a:cs typeface="Arial" pitchFamily="34" charset="0"/>
              </a:rPr>
              <a:t>human</a:t>
            </a:r>
            <a:r>
              <a:rPr lang="nl-NL" sz="1400" dirty="0">
                <a:cs typeface="Arial" pitchFamily="34" charset="0"/>
              </a:rPr>
              <a:t> interest (informatief programma over </a:t>
            </a:r>
            <a:br>
              <a:rPr lang="nl-NL" sz="1400" dirty="0">
                <a:cs typeface="Arial" pitchFamily="34" charset="0"/>
              </a:rPr>
            </a:br>
            <a:r>
              <a:rPr lang="nl-NL" sz="1400" dirty="0">
                <a:cs typeface="Arial" pitchFamily="34" charset="0"/>
              </a:rPr>
              <a:t>       wat mensen bezig houdt) moet je bij een dag van 14 uur ongeveer 13 % aan </a:t>
            </a:r>
            <a:r>
              <a:rPr lang="nl-NL" sz="1400" dirty="0" err="1">
                <a:cs typeface="Arial" pitchFamily="34" charset="0"/>
              </a:rPr>
              <a:t>human</a:t>
            </a:r>
            <a:r>
              <a:rPr lang="nl-NL" sz="1400" dirty="0">
                <a:cs typeface="Arial" pitchFamily="34" charset="0"/>
              </a:rPr>
              <a:t> interest uitzenden. </a:t>
            </a:r>
            <a:br>
              <a:rPr lang="nl-NL" sz="1400" dirty="0">
                <a:cs typeface="Arial" pitchFamily="34" charset="0"/>
              </a:rPr>
            </a:br>
            <a:r>
              <a:rPr lang="nl-NL" sz="1400" dirty="0">
                <a:cs typeface="Arial" pitchFamily="34" charset="0"/>
              </a:rPr>
              <a:t>       Dus in totaal is dat dan ongeveer 108 minuten. Je kunt er voor kiezen een programma 108 minuten uit </a:t>
            </a:r>
            <a:br>
              <a:rPr lang="nl-NL" sz="1400" dirty="0">
                <a:cs typeface="Arial" pitchFamily="34" charset="0"/>
              </a:rPr>
            </a:br>
            <a:r>
              <a:rPr lang="nl-NL" sz="1400" dirty="0">
                <a:cs typeface="Arial" pitchFamily="34" charset="0"/>
              </a:rPr>
              <a:t>       te zenden maar je kunt ook twee programma’s uitzenden van bijvoorbeeld 60 minuten om 48 minuten. </a:t>
            </a:r>
            <a:br>
              <a:rPr lang="nl-NL" sz="1400" dirty="0">
                <a:cs typeface="Arial" pitchFamily="34" charset="0"/>
              </a:rPr>
            </a:br>
            <a:r>
              <a:rPr lang="nl-NL" sz="1400" dirty="0">
                <a:cs typeface="Arial" pitchFamily="34" charset="0"/>
              </a:rPr>
              <a:t>      Je mag iets van de tijden afwijken!</a:t>
            </a:r>
            <a:br>
              <a:rPr lang="nl-NL" sz="1400" dirty="0">
                <a:cs typeface="Arial" pitchFamily="34" charset="0"/>
              </a:rPr>
            </a:br>
            <a:r>
              <a:rPr lang="nl-NL" sz="1400" dirty="0">
                <a:cs typeface="Arial" pitchFamily="34" charset="0"/>
              </a:rPr>
              <a:t>4.</a:t>
            </a:r>
            <a:r>
              <a:rPr lang="nl-NL" sz="1400" dirty="0"/>
              <a:t>   </a:t>
            </a:r>
            <a:r>
              <a:rPr lang="nl-NL" sz="1400" dirty="0">
                <a:latin typeface="Times New Roman" pitchFamily="18" charset="0"/>
              </a:rPr>
              <a:t> </a:t>
            </a:r>
            <a:r>
              <a:rPr lang="nl-NL" sz="1400" dirty="0">
                <a:cs typeface="Arial" pitchFamily="34" charset="0"/>
              </a:rPr>
              <a:t>Bekijk een televisiegids. Hoe is hij opgebouwd? Hoe is hij vormgegeven?</a:t>
            </a:r>
            <a:br>
              <a:rPr lang="nl-NL" sz="1400" dirty="0">
                <a:cs typeface="Arial" pitchFamily="34" charset="0"/>
              </a:rPr>
            </a:br>
            <a:r>
              <a:rPr lang="nl-NL" sz="1400" dirty="0">
                <a:cs typeface="Arial" pitchFamily="34" charset="0"/>
              </a:rPr>
              <a:t>5.</a:t>
            </a:r>
            <a:r>
              <a:rPr lang="nl-NL" sz="1400" dirty="0"/>
              <a:t>   </a:t>
            </a:r>
            <a:r>
              <a:rPr lang="nl-NL" sz="1400" dirty="0">
                <a:latin typeface="Times New Roman" pitchFamily="18" charset="0"/>
              </a:rPr>
              <a:t> </a:t>
            </a:r>
            <a:r>
              <a:rPr lang="nl-NL" sz="1400" dirty="0">
                <a:cs typeface="Arial" pitchFamily="34" charset="0"/>
              </a:rPr>
              <a:t>Neem je schema erbij en ga aan de programma’s tijden koppelen. Geef ook aan wanneer de reclame is.</a:t>
            </a:r>
            <a:br>
              <a:rPr lang="nl-NL" sz="1400" dirty="0">
                <a:cs typeface="Arial" pitchFamily="34" charset="0"/>
              </a:rPr>
            </a:br>
            <a:r>
              <a:rPr lang="nl-NL" sz="1400" dirty="0">
                <a:cs typeface="Arial" pitchFamily="34" charset="0"/>
              </a:rPr>
              <a:t>6.</a:t>
            </a:r>
            <a:r>
              <a:rPr lang="nl-NL" sz="1400" dirty="0"/>
              <a:t>   </a:t>
            </a:r>
            <a:r>
              <a:rPr lang="nl-NL" sz="1400" dirty="0">
                <a:latin typeface="Times New Roman" pitchFamily="18" charset="0"/>
              </a:rPr>
              <a:t> </a:t>
            </a:r>
            <a:r>
              <a:rPr lang="nl-NL" sz="1400" dirty="0">
                <a:cs typeface="Arial" pitchFamily="34" charset="0"/>
              </a:rPr>
              <a:t>Maak het geheel af met een paar foto’s over de programma’s.</a:t>
            </a:r>
            <a:br>
              <a:rPr lang="nl-NL" sz="1400" dirty="0">
                <a:cs typeface="Arial" pitchFamily="34" charset="0"/>
              </a:rPr>
            </a:br>
            <a:r>
              <a:rPr lang="nl-NL" sz="1400" b="1" i="1" dirty="0">
                <a:cs typeface="Arial" pitchFamily="34" charset="0"/>
              </a:rPr>
              <a:t>7.</a:t>
            </a:r>
            <a:r>
              <a:rPr lang="nl-NL" sz="1400" b="1" i="1" dirty="0"/>
              <a:t>   </a:t>
            </a:r>
            <a:r>
              <a:rPr lang="nl-NL" sz="1400" b="1" i="1" dirty="0">
                <a:latin typeface="Times New Roman" pitchFamily="18" charset="0"/>
              </a:rPr>
              <a:t> </a:t>
            </a:r>
            <a:r>
              <a:rPr lang="nl-NL" sz="1400" dirty="0">
                <a:cs typeface="Arial" pitchFamily="34" charset="0"/>
              </a:rPr>
              <a:t>Naast de bladzijde uit een televisiegids die jij zelf hebt gemaakt lever je ook het schema in!</a:t>
            </a:r>
          </a:p>
          <a:p>
            <a:pPr>
              <a:spcBef>
                <a:spcPct val="50000"/>
              </a:spcBef>
            </a:pPr>
            <a:endParaRPr lang="nl-NL" sz="1400" dirty="0">
              <a:cs typeface="Arial" pitchFamily="34" charset="0"/>
            </a:endParaRPr>
          </a:p>
          <a:p>
            <a:pPr>
              <a:spcBef>
                <a:spcPct val="50000"/>
              </a:spcBef>
            </a:pPr>
            <a:endParaRPr lang="nl-NL" sz="1400" dirty="0">
              <a:cs typeface="Arial" pitchFamily="34" charset="0"/>
            </a:endParaRPr>
          </a:p>
          <a:p>
            <a:pPr>
              <a:spcBef>
                <a:spcPct val="50000"/>
              </a:spcBef>
            </a:pPr>
            <a:r>
              <a:rPr lang="nl-NL" sz="1400" dirty="0">
                <a:cs typeface="Arial" pitchFamily="34" charset="0"/>
              </a:rPr>
              <a:t>Klik </a:t>
            </a:r>
            <a:r>
              <a:rPr lang="nl-NL" sz="1400" dirty="0">
                <a:cs typeface="Arial" pitchFamily="34" charset="0"/>
                <a:hlinkClick r:id="" action="ppaction://noaction"/>
              </a:rPr>
              <a:t>hier</a:t>
            </a:r>
            <a:r>
              <a:rPr lang="nl-NL" sz="1400" dirty="0">
                <a:cs typeface="Arial" pitchFamily="34" charset="0"/>
              </a:rPr>
              <a:t> voor het schema</a:t>
            </a:r>
            <a:endParaRPr lang="nl-NL" sz="1400" dirty="0"/>
          </a:p>
          <a:p>
            <a:pPr>
              <a:spcBef>
                <a:spcPct val="50000"/>
              </a:spcBef>
            </a:pPr>
            <a:endParaRPr lang="nl-NL"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6"/>
          <p:cNvPicPr>
            <a:picLocks noChangeAspect="1" noChangeArrowheads="1"/>
          </p:cNvPicPr>
          <p:nvPr/>
        </p:nvPicPr>
        <p:blipFill>
          <a:blip r:embed="rId3" cstate="print"/>
          <a:srcRect/>
          <a:stretch>
            <a:fillRect/>
          </a:stretch>
        </p:blipFill>
        <p:spPr bwMode="auto">
          <a:xfrm>
            <a:off x="1676400" y="609600"/>
            <a:ext cx="5638800" cy="526256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Words>
  <Application>Microsoft Office PowerPoint</Application>
  <PresentationFormat>Diavoorstelling (4:3)</PresentationFormat>
  <Paragraphs>14</Paragraphs>
  <Slides>3</Slides>
  <Notes>0</Notes>
  <HiddenSlides>0</HiddenSlides>
  <MMClips>0</MMClips>
  <ScaleCrop>false</ScaleCrop>
  <HeadingPairs>
    <vt:vector size="4" baseType="variant">
      <vt:variant>
        <vt:lpstr>Thema</vt:lpstr>
      </vt:variant>
      <vt:variant>
        <vt:i4>1</vt:i4>
      </vt:variant>
      <vt:variant>
        <vt:lpstr>Diatitels</vt:lpstr>
      </vt:variant>
      <vt:variant>
        <vt:i4>3</vt:i4>
      </vt:variant>
    </vt:vector>
  </HeadingPairs>
  <TitlesOfParts>
    <vt:vector size="4" baseType="lpstr">
      <vt:lpstr>Office-thema</vt:lpstr>
      <vt:lpstr>Dia 1</vt:lpstr>
      <vt:lpstr>Dia 2</vt:lpstr>
      <vt:lpstr>Dia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2013-10-04T14:11:24Z</dcterms:created>
  <dcterms:modified xsi:type="dcterms:W3CDTF">2013-10-04T14:12:23Z</dcterms:modified>
</cp:coreProperties>
</file>