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9144000" cy="6858000" type="screen4x3"/>
  <p:notesSz cx="6858000" cy="9144000"/>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1" d="100"/>
          <a:sy n="81" d="100"/>
        </p:scale>
        <p:origin x="-1402" y="115"/>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smtClean="0"/>
              <a:t>Klik om de stijl te bewerken</a:t>
            </a:r>
            <a:endParaRPr lang="nl-NL"/>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smtClean="0"/>
              <a:t>Klik om het opmaakprofiel van de modelondertitel te bewerken</a:t>
            </a:r>
            <a:endParaRPr lang="nl-NL"/>
          </a:p>
        </p:txBody>
      </p:sp>
      <p:sp>
        <p:nvSpPr>
          <p:cNvPr id="4" name="Tijdelijke aanduiding voor datum 3"/>
          <p:cNvSpPr>
            <a:spLocks noGrp="1"/>
          </p:cNvSpPr>
          <p:nvPr>
            <p:ph type="dt" sz="half" idx="10"/>
          </p:nvPr>
        </p:nvSpPr>
        <p:spPr/>
        <p:txBody>
          <a:bodyPr/>
          <a:lstStyle/>
          <a:p>
            <a:fld id="{19B33E83-F47A-4031-A6C3-46414891744D}"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verticale tekst 2"/>
          <p:cNvSpPr>
            <a:spLocks noGrp="1"/>
          </p:cNvSpPr>
          <p:nvPr>
            <p:ph type="body" orient="vert" idx="1"/>
          </p:nvPr>
        </p:nvSpPr>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9B33E83-F47A-4031-A6C3-46414891744D}"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smtClean="0"/>
              <a:t>Klik om de stijl te bewerken</a:t>
            </a:r>
            <a:endParaRPr lang="nl-NL"/>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9B33E83-F47A-4031-A6C3-46414891744D}"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idx="1"/>
          </p:nvPr>
        </p:nvSpPr>
        <p:spPr/>
        <p:txBody>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10"/>
          </p:nvPr>
        </p:nvSpPr>
        <p:spPr/>
        <p:txBody>
          <a:bodyPr/>
          <a:lstStyle/>
          <a:p>
            <a:fld id="{19B33E83-F47A-4031-A6C3-46414891744D}"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smtClean="0"/>
              <a:t>Klik om de stijl te bewerken</a:t>
            </a:r>
            <a:endParaRPr lang="nl-NL"/>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smtClean="0"/>
              <a:t>Klik om de modelstijlen te bewerken</a:t>
            </a:r>
          </a:p>
        </p:txBody>
      </p:sp>
      <p:sp>
        <p:nvSpPr>
          <p:cNvPr id="4" name="Tijdelijke aanduiding voor datum 3"/>
          <p:cNvSpPr>
            <a:spLocks noGrp="1"/>
          </p:cNvSpPr>
          <p:nvPr>
            <p:ph type="dt" sz="half" idx="10"/>
          </p:nvPr>
        </p:nvSpPr>
        <p:spPr/>
        <p:txBody>
          <a:bodyPr/>
          <a:lstStyle/>
          <a:p>
            <a:fld id="{19B33E83-F47A-4031-A6C3-46414891744D}" type="datetimeFigureOut">
              <a:rPr lang="nl-NL" smtClean="0"/>
              <a:t>4-10-2013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datum 4"/>
          <p:cNvSpPr>
            <a:spLocks noGrp="1"/>
          </p:cNvSpPr>
          <p:nvPr>
            <p:ph type="dt" sz="half" idx="10"/>
          </p:nvPr>
        </p:nvSpPr>
        <p:spPr/>
        <p:txBody>
          <a:bodyPr/>
          <a:lstStyle/>
          <a:p>
            <a:fld id="{19B33E83-F47A-4031-A6C3-46414891744D}"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smtClean="0"/>
              <a:t>Klik om de stijl te bewerken</a:t>
            </a:r>
            <a:endParaRPr lang="nl-NL"/>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smtClean="0"/>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7" name="Tijdelijke aanduiding voor datum 6"/>
          <p:cNvSpPr>
            <a:spLocks noGrp="1"/>
          </p:cNvSpPr>
          <p:nvPr>
            <p:ph type="dt" sz="half" idx="10"/>
          </p:nvPr>
        </p:nvSpPr>
        <p:spPr/>
        <p:txBody>
          <a:bodyPr/>
          <a:lstStyle/>
          <a:p>
            <a:fld id="{19B33E83-F47A-4031-A6C3-46414891744D}" type="datetimeFigureOut">
              <a:rPr lang="nl-NL" smtClean="0"/>
              <a:t>4-10-2013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smtClean="0"/>
              <a:t>Klik om de stijl te bewerken</a:t>
            </a:r>
            <a:endParaRPr lang="nl-NL"/>
          </a:p>
        </p:txBody>
      </p:sp>
      <p:sp>
        <p:nvSpPr>
          <p:cNvPr id="3" name="Tijdelijke aanduiding voor datum 2"/>
          <p:cNvSpPr>
            <a:spLocks noGrp="1"/>
          </p:cNvSpPr>
          <p:nvPr>
            <p:ph type="dt" sz="half" idx="10"/>
          </p:nvPr>
        </p:nvSpPr>
        <p:spPr/>
        <p:txBody>
          <a:bodyPr/>
          <a:lstStyle/>
          <a:p>
            <a:fld id="{19B33E83-F47A-4031-A6C3-46414891744D}" type="datetimeFigureOut">
              <a:rPr lang="nl-NL" smtClean="0"/>
              <a:t>4-10-2013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19B33E83-F47A-4031-A6C3-46414891744D}" type="datetimeFigureOut">
              <a:rPr lang="nl-NL" smtClean="0"/>
              <a:t>4-10-2013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smtClean="0"/>
              <a:t>Klik om de stijl te bewerken</a:t>
            </a:r>
            <a:endParaRPr lang="nl-NL"/>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9B33E83-F47A-4031-A6C3-46414891744D}"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smtClean="0"/>
              <a:t>Klik om de stijl te bewerken</a:t>
            </a:r>
            <a:endParaRPr lang="nl-NL"/>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smtClean="0"/>
              <a:t>Klik om de modelstijlen te bewerken</a:t>
            </a:r>
          </a:p>
        </p:txBody>
      </p:sp>
      <p:sp>
        <p:nvSpPr>
          <p:cNvPr id="5" name="Tijdelijke aanduiding voor datum 4"/>
          <p:cNvSpPr>
            <a:spLocks noGrp="1"/>
          </p:cNvSpPr>
          <p:nvPr>
            <p:ph type="dt" sz="half" idx="10"/>
          </p:nvPr>
        </p:nvSpPr>
        <p:spPr/>
        <p:txBody>
          <a:bodyPr/>
          <a:lstStyle/>
          <a:p>
            <a:fld id="{19B33E83-F47A-4031-A6C3-46414891744D}" type="datetimeFigureOut">
              <a:rPr lang="nl-NL" smtClean="0"/>
              <a:t>4-10-2013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40F03BC-F47A-41F3-9415-07BA5D23CA1D}" type="slidenum">
              <a:rPr lang="nl-NL" smtClean="0"/>
              <a:t>‹nr.›</a:t>
            </a:fld>
            <a:endParaRPr lang="nl-NL"/>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smtClean="0"/>
              <a:t>Klik om de stijl te bewerken</a:t>
            </a:r>
            <a:endParaRPr lang="nl-NL"/>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smtClean="0"/>
              <a:t>Klik om de modelstijlen te bewerken</a:t>
            </a:r>
          </a:p>
          <a:p>
            <a:pPr lvl="1"/>
            <a:r>
              <a:rPr lang="nl-NL" smtClean="0"/>
              <a:t>Tweede niveau</a:t>
            </a:r>
          </a:p>
          <a:p>
            <a:pPr lvl="2"/>
            <a:r>
              <a:rPr lang="nl-NL" smtClean="0"/>
              <a:t>Derde niveau</a:t>
            </a:r>
          </a:p>
          <a:p>
            <a:pPr lvl="3"/>
            <a:r>
              <a:rPr lang="nl-NL" smtClean="0"/>
              <a:t>Vierde niveau</a:t>
            </a:r>
          </a:p>
          <a:p>
            <a:pPr lvl="4"/>
            <a:r>
              <a:rPr lang="nl-NL" smtClean="0"/>
              <a:t>Vijfde niveau</a:t>
            </a:r>
            <a:endParaRPr lang="nl-NL"/>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9B33E83-F47A-4031-A6C3-46414891744D}" type="datetimeFigureOut">
              <a:rPr lang="nl-NL" smtClean="0"/>
              <a:t>4-10-2013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40F03BC-F47A-41F3-9415-07BA5D23CA1D}" type="slidenum">
              <a:rPr lang="nl-NL" smtClean="0"/>
              <a:t>‹nr.›</a:t>
            </a:fld>
            <a:endParaRPr lang="nl-NL"/>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wmf"/><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Rectangle 1026"/>
          <p:cNvSpPr>
            <a:spLocks noChangeArrowheads="1"/>
          </p:cNvSpPr>
          <p:nvPr/>
        </p:nvSpPr>
        <p:spPr bwMode="auto">
          <a:xfrm>
            <a:off x="4343400" y="3657600"/>
            <a:ext cx="2362200" cy="462307"/>
          </a:xfrm>
          <a:prstGeom prst="rect">
            <a:avLst/>
          </a:prstGeom>
          <a:noFill/>
          <a:ln w="9525">
            <a:noFill/>
            <a:miter lim="800000"/>
            <a:headEnd/>
            <a:tailEnd/>
          </a:ln>
        </p:spPr>
        <p:txBody>
          <a:bodyPr lIns="92075" tIns="46038" rIns="92075" bIns="46038">
            <a:spAutoFit/>
          </a:bodyPr>
          <a:lstStyle/>
          <a:p>
            <a:pPr>
              <a:spcBef>
                <a:spcPct val="50000"/>
              </a:spcBef>
            </a:pPr>
            <a:endParaRPr lang="nl-NL" sz="2400">
              <a:latin typeface="Times New Roman" pitchFamily="18" charset="0"/>
            </a:endParaRPr>
          </a:p>
        </p:txBody>
      </p:sp>
      <p:sp>
        <p:nvSpPr>
          <p:cNvPr id="21" name="Text Box 1027"/>
          <p:cNvSpPr txBox="1">
            <a:spLocks noChangeArrowheads="1"/>
          </p:cNvSpPr>
          <p:nvPr/>
        </p:nvSpPr>
        <p:spPr bwMode="auto">
          <a:xfrm>
            <a:off x="5257800" y="2438400"/>
            <a:ext cx="4267200" cy="457200"/>
          </a:xfrm>
          <a:prstGeom prst="rect">
            <a:avLst/>
          </a:prstGeom>
          <a:noFill/>
          <a:ln w="12700">
            <a:noFill/>
            <a:miter lim="800000"/>
            <a:headEnd type="none" w="sm" len="sm"/>
            <a:tailEnd type="none" w="sm" len="sm"/>
          </a:ln>
        </p:spPr>
        <p:txBody>
          <a:bodyPr>
            <a:spAutoFit/>
          </a:bodyPr>
          <a:lstStyle/>
          <a:p>
            <a:pPr algn="ctr">
              <a:spcBef>
                <a:spcPct val="50000"/>
              </a:spcBef>
            </a:pPr>
            <a:endParaRPr lang="nl-NL" sz="2400"/>
          </a:p>
        </p:txBody>
      </p:sp>
      <p:sp>
        <p:nvSpPr>
          <p:cNvPr id="22" name="AutoShape 1028" descr="http://www.artactueel.nl/Exposities/realisme/Hans%20Parlevliet_bestanden/Stilleven%20met%20peren.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23" name="AutoShape 1029" descr="http://www.exto.nl/gallery/dbimages/1184/1184-p-1764.jpg"/>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24" name="Text Box 1030"/>
          <p:cNvSpPr txBox="1">
            <a:spLocks noChangeArrowheads="1"/>
          </p:cNvSpPr>
          <p:nvPr/>
        </p:nvSpPr>
        <p:spPr bwMode="auto">
          <a:xfrm>
            <a:off x="7772400" y="1066800"/>
            <a:ext cx="304800" cy="369332"/>
          </a:xfrm>
          <a:prstGeom prst="rect">
            <a:avLst/>
          </a:prstGeom>
          <a:noFill/>
          <a:ln w="12700">
            <a:noFill/>
            <a:miter lim="800000"/>
            <a:headEnd type="none" w="sm" len="sm"/>
            <a:tailEnd type="none" w="sm" len="sm"/>
          </a:ln>
        </p:spPr>
        <p:txBody>
          <a:bodyPr>
            <a:spAutoFit/>
          </a:bodyPr>
          <a:lstStyle/>
          <a:p>
            <a:pPr>
              <a:spcBef>
                <a:spcPct val="50000"/>
              </a:spcBef>
            </a:pPr>
            <a:endParaRPr lang="nl-NL"/>
          </a:p>
        </p:txBody>
      </p:sp>
      <p:sp>
        <p:nvSpPr>
          <p:cNvPr id="25" name="Rectangle 1031"/>
          <p:cNvSpPr>
            <a:spLocks noChangeArrowheads="1"/>
          </p:cNvSpPr>
          <p:nvPr/>
        </p:nvSpPr>
        <p:spPr bwMode="auto">
          <a:xfrm>
            <a:off x="5715000" y="3581400"/>
            <a:ext cx="30480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pic>
        <p:nvPicPr>
          <p:cNvPr id="26" name="Picture 1032">
            <a:hlinkClick r:id="" action="ppaction://noaction"/>
          </p:cNvPr>
          <p:cNvPicPr>
            <a:picLocks noChangeArrowheads="1"/>
          </p:cNvPicPr>
          <p:nvPr/>
        </p:nvPicPr>
        <p:blipFill>
          <a:blip r:embed="rId2" cstate="print"/>
          <a:srcRect/>
          <a:stretch>
            <a:fillRect/>
          </a:stretch>
        </p:blipFill>
        <p:spPr bwMode="auto">
          <a:xfrm>
            <a:off x="8382000" y="152400"/>
            <a:ext cx="492125" cy="415925"/>
          </a:xfrm>
          <a:prstGeom prst="rect">
            <a:avLst/>
          </a:prstGeom>
          <a:solidFill>
            <a:schemeClr val="bg1"/>
          </a:solidFill>
          <a:ln w="9525">
            <a:solidFill>
              <a:schemeClr val="bg1"/>
            </a:solidFill>
            <a:miter lim="800000"/>
            <a:headEnd/>
            <a:tailEnd/>
          </a:ln>
        </p:spPr>
      </p:pic>
      <p:sp>
        <p:nvSpPr>
          <p:cNvPr id="27" name="Rectangle 1033"/>
          <p:cNvSpPr>
            <a:spLocks noChangeArrowheads="1"/>
          </p:cNvSpPr>
          <p:nvPr/>
        </p:nvSpPr>
        <p:spPr bwMode="auto">
          <a:xfrm>
            <a:off x="8077200" y="533400"/>
            <a:ext cx="1066800" cy="246863"/>
          </a:xfrm>
          <a:prstGeom prst="rect">
            <a:avLst/>
          </a:prstGeom>
          <a:noFill/>
          <a:ln w="9525">
            <a:noFill/>
            <a:miter lim="800000"/>
            <a:headEnd/>
            <a:tailEnd/>
          </a:ln>
        </p:spPr>
        <p:txBody>
          <a:bodyPr lIns="92075" tIns="46038" rIns="92075" bIns="46038">
            <a:spAutoFit/>
          </a:bodyPr>
          <a:lstStyle/>
          <a:p>
            <a:pPr>
              <a:spcBef>
                <a:spcPct val="50000"/>
              </a:spcBef>
            </a:pPr>
            <a:r>
              <a:rPr lang="nl-NL" sz="1000"/>
              <a:t>  </a:t>
            </a:r>
            <a:r>
              <a:rPr lang="en-US" sz="1000"/>
              <a:t>       terug</a:t>
            </a:r>
            <a:endParaRPr lang="nl-NL" sz="1000"/>
          </a:p>
        </p:txBody>
      </p:sp>
      <p:sp>
        <p:nvSpPr>
          <p:cNvPr id="28" name="Rectangle 1036"/>
          <p:cNvSpPr>
            <a:spLocks noChangeArrowheads="1"/>
          </p:cNvSpPr>
          <p:nvPr/>
        </p:nvSpPr>
        <p:spPr bwMode="auto">
          <a:xfrm>
            <a:off x="2938463" y="220980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29" name="Rectangle 1037"/>
          <p:cNvSpPr>
            <a:spLocks noChangeArrowheads="1"/>
          </p:cNvSpPr>
          <p:nvPr/>
        </p:nvSpPr>
        <p:spPr bwMode="auto">
          <a:xfrm>
            <a:off x="2952750" y="2214563"/>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30" name="Rectangle 1038"/>
          <p:cNvSpPr>
            <a:spLocks noChangeArrowheads="1"/>
          </p:cNvSpPr>
          <p:nvPr/>
        </p:nvSpPr>
        <p:spPr bwMode="auto">
          <a:xfrm>
            <a:off x="1143000" y="4343400"/>
            <a:ext cx="6934200" cy="152400"/>
          </a:xfrm>
          <a:prstGeom prst="rect">
            <a:avLst/>
          </a:prstGeom>
          <a:solidFill>
            <a:schemeClr val="bg1"/>
          </a:solidFill>
          <a:ln w="12700">
            <a:solidFill>
              <a:schemeClr val="bg1"/>
            </a:solidFill>
            <a:miter lim="800000"/>
            <a:headEnd type="none" w="sm" len="sm"/>
            <a:tailEnd type="none" w="sm" len="sm"/>
          </a:ln>
        </p:spPr>
        <p:txBody>
          <a:bodyPr wrap="none" anchor="ctr"/>
          <a:lstStyle/>
          <a:p>
            <a:endParaRPr lang="nl-NL"/>
          </a:p>
        </p:txBody>
      </p:sp>
      <p:sp>
        <p:nvSpPr>
          <p:cNvPr id="31" name="Rectangle 1039"/>
          <p:cNvSpPr>
            <a:spLocks noChangeArrowheads="1"/>
          </p:cNvSpPr>
          <p:nvPr/>
        </p:nvSpPr>
        <p:spPr bwMode="auto">
          <a:xfrm>
            <a:off x="3019425" y="2343150"/>
            <a:ext cx="9144000" cy="369332"/>
          </a:xfrm>
          <a:prstGeom prst="rect">
            <a:avLst/>
          </a:prstGeom>
          <a:noFill/>
          <a:ln w="12700">
            <a:noFill/>
            <a:miter lim="800000"/>
            <a:headEnd type="none" w="sm" len="sm"/>
            <a:tailEnd type="none" w="sm" len="sm"/>
          </a:ln>
        </p:spPr>
        <p:txBody>
          <a:bodyPr>
            <a:spAutoFit/>
          </a:bodyPr>
          <a:lstStyle/>
          <a:p>
            <a:endParaRPr lang="nl-NL"/>
          </a:p>
        </p:txBody>
      </p:sp>
      <p:sp>
        <p:nvSpPr>
          <p:cNvPr id="32" name="Rectangle 1040"/>
          <p:cNvSpPr>
            <a:spLocks noChangeArrowheads="1"/>
          </p:cNvSpPr>
          <p:nvPr/>
        </p:nvSpPr>
        <p:spPr bwMode="auto">
          <a:xfrm>
            <a:off x="2200275" y="1647825"/>
            <a:ext cx="9144000" cy="369332"/>
          </a:xfrm>
          <a:prstGeom prst="rect">
            <a:avLst/>
          </a:prstGeom>
          <a:noFill/>
          <a:ln w="12700">
            <a:noFill/>
            <a:miter lim="800000"/>
            <a:headEnd type="none" w="sm" len="sm"/>
            <a:tailEnd type="none" w="sm" len="sm"/>
          </a:ln>
        </p:spPr>
        <p:txBody>
          <a:bodyPr>
            <a:spAutoFit/>
          </a:bodyPr>
          <a:lstStyle/>
          <a:p>
            <a:endParaRPr lang="nl-NL"/>
          </a:p>
        </p:txBody>
      </p:sp>
      <p:pic>
        <p:nvPicPr>
          <p:cNvPr id="33" name="Picture 1042"/>
          <p:cNvPicPr>
            <a:picLocks noChangeAspect="1" noChangeArrowheads="1"/>
          </p:cNvPicPr>
          <p:nvPr/>
        </p:nvPicPr>
        <p:blipFill>
          <a:blip r:embed="rId3" cstate="print"/>
          <a:srcRect/>
          <a:stretch>
            <a:fillRect/>
          </a:stretch>
        </p:blipFill>
        <p:spPr bwMode="auto">
          <a:xfrm>
            <a:off x="2362200" y="0"/>
            <a:ext cx="4360863" cy="887413"/>
          </a:xfrm>
          <a:prstGeom prst="rect">
            <a:avLst/>
          </a:prstGeom>
          <a:noFill/>
          <a:ln w="12700">
            <a:noFill/>
            <a:miter lim="800000"/>
            <a:headEnd type="none" w="sm" len="sm"/>
            <a:tailEnd type="none" w="sm" len="sm"/>
          </a:ln>
        </p:spPr>
      </p:pic>
      <p:sp>
        <p:nvSpPr>
          <p:cNvPr id="34" name="AutoShape 1044" descr="http://www.veenlandencollege.nl/misc/showfile.asp?F=Nig0KS5qcGcg&amp;ctd=1285"/>
          <p:cNvSpPr>
            <a:spLocks noChangeAspect="1" noChangeArrowheads="1"/>
          </p:cNvSpPr>
          <p:nvPr/>
        </p:nvSpPr>
        <p:spPr bwMode="auto">
          <a:xfrm>
            <a:off x="4424363" y="3281363"/>
            <a:ext cx="296862" cy="296862"/>
          </a:xfrm>
          <a:prstGeom prst="rect">
            <a:avLst/>
          </a:prstGeom>
          <a:noFill/>
          <a:ln w="9525">
            <a:noFill/>
            <a:miter lim="800000"/>
            <a:headEnd/>
            <a:tailEnd/>
          </a:ln>
        </p:spPr>
        <p:txBody>
          <a:bodyPr/>
          <a:lstStyle/>
          <a:p>
            <a:endParaRPr lang="nl-NL"/>
          </a:p>
        </p:txBody>
      </p:sp>
      <p:sp>
        <p:nvSpPr>
          <p:cNvPr id="35" name="Text Box 1046"/>
          <p:cNvSpPr txBox="1">
            <a:spLocks noChangeArrowheads="1"/>
          </p:cNvSpPr>
          <p:nvPr/>
        </p:nvSpPr>
        <p:spPr bwMode="auto">
          <a:xfrm>
            <a:off x="228600" y="1219200"/>
            <a:ext cx="8610600" cy="6447919"/>
          </a:xfrm>
          <a:prstGeom prst="rect">
            <a:avLst/>
          </a:prstGeom>
          <a:noFill/>
          <a:ln w="12700">
            <a:noFill/>
            <a:miter lim="800000"/>
            <a:headEnd type="none" w="sm" len="sm"/>
            <a:tailEnd type="none" w="sm" len="sm"/>
          </a:ln>
        </p:spPr>
        <p:txBody>
          <a:bodyPr>
            <a:spAutoFit/>
          </a:bodyPr>
          <a:lstStyle/>
          <a:p>
            <a:pPr>
              <a:spcBef>
                <a:spcPct val="50000"/>
              </a:spcBef>
            </a:pPr>
            <a:r>
              <a:rPr lang="nl-NL" sz="1400">
                <a:cs typeface="Arial" pitchFamily="34" charset="0"/>
              </a:rPr>
              <a:t>Net als bij muziek wordt dans vastgelegd in een notatie. Bij muziek wordt dit vastgelegd in een partituur, bij dans in een choreografie. Soms heb je de muziek  of de dans niet op papier staan.  Dan moet je het maar gewoon naspelen. Net zolang totdat je het kent.  Voordoen en nadoen: de oudste manier van leren!</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heb je nodig?</a:t>
            </a:r>
            <a:r>
              <a:rPr lang="en-US" sz="1400" b="1" u="sng">
                <a:cs typeface="Arial" pitchFamily="34" charset="0"/>
              </a:rPr>
              <a:t/>
            </a:r>
            <a:br>
              <a:rPr lang="en-US" sz="1400" b="1" u="sng">
                <a:cs typeface="Arial" pitchFamily="34" charset="0"/>
              </a:rPr>
            </a:br>
            <a:r>
              <a:rPr lang="nl-NL" sz="1400">
                <a:cs typeface="Arial" pitchFamily="34" charset="0"/>
              </a:rPr>
              <a:t>Tv, videorecorder, videoband en lef.</a:t>
            </a:r>
            <a:r>
              <a:rPr lang="en-US" sz="1400">
                <a:cs typeface="Arial" pitchFamily="34" charset="0"/>
              </a:rPr>
              <a:t/>
            </a:r>
            <a:br>
              <a:rPr lang="en-US" sz="1400">
                <a:cs typeface="Arial" pitchFamily="34" charset="0"/>
              </a:rPr>
            </a:br>
            <a:r>
              <a:rPr lang="en-US" sz="1400">
                <a:cs typeface="Arial" pitchFamily="34" charset="0"/>
              </a:rPr>
              <a:t/>
            </a:r>
            <a:br>
              <a:rPr lang="en-US" sz="1400">
                <a:cs typeface="Arial" pitchFamily="34" charset="0"/>
              </a:rPr>
            </a:br>
            <a:r>
              <a:rPr lang="nl-NL" sz="1400" b="1" u="sng">
                <a:cs typeface="Arial" pitchFamily="34" charset="0"/>
              </a:rPr>
              <a:t>Wat moet je doen?</a:t>
            </a:r>
            <a:r>
              <a:rPr lang="en-US" sz="1400" b="1" u="sng">
                <a:cs typeface="Arial" pitchFamily="34" charset="0"/>
              </a:rPr>
              <a:t/>
            </a:r>
            <a:br>
              <a:rPr lang="en-US" sz="1400" b="1" u="sng">
                <a:cs typeface="Arial" pitchFamily="34" charset="0"/>
              </a:rPr>
            </a:br>
            <a:r>
              <a:rPr lang="nl-NL" sz="1400">
                <a:cs typeface="Arial" pitchFamily="34" charset="0"/>
              </a:rPr>
              <a:t>Jij gaat met een groepje een videoclip bestuderen. </a:t>
            </a:r>
            <a:r>
              <a:rPr lang="en-US" sz="1400">
                <a:cs typeface="Arial" pitchFamily="34" charset="0"/>
              </a:rPr>
              <a:t/>
            </a:r>
            <a:br>
              <a:rPr lang="en-US" sz="1400">
                <a:cs typeface="Arial" pitchFamily="34" charset="0"/>
              </a:rPr>
            </a:br>
            <a:r>
              <a:rPr lang="nl-NL" sz="1400">
                <a:cs typeface="Arial" pitchFamily="34" charset="0"/>
              </a:rPr>
              <a:t>De danspassen probeer je zo goed mogelijk na</a:t>
            </a:r>
            <a:r>
              <a:rPr lang="en-US" sz="1400">
                <a:cs typeface="Arial" pitchFamily="34" charset="0"/>
              </a:rPr>
              <a:t> t</a:t>
            </a:r>
            <a:r>
              <a:rPr lang="nl-NL" sz="1400">
                <a:cs typeface="Arial" pitchFamily="34" charset="0"/>
              </a:rPr>
              <a:t>e doen. </a:t>
            </a:r>
            <a:r>
              <a:rPr lang="en-US" sz="1400">
                <a:cs typeface="Arial" pitchFamily="34" charset="0"/>
              </a:rPr>
              <a:t/>
            </a:r>
            <a:br>
              <a:rPr lang="en-US" sz="1400">
                <a:cs typeface="Arial" pitchFamily="34" charset="0"/>
              </a:rPr>
            </a:br>
            <a:r>
              <a:rPr lang="nl-NL" sz="1400">
                <a:cs typeface="Arial" pitchFamily="34" charset="0"/>
              </a:rPr>
              <a:t>Je gaat het dansje uitvoeren voor de klas. Je moet dus</a:t>
            </a:r>
            <a:r>
              <a:rPr lang="en-US" sz="1400">
                <a:cs typeface="Arial" pitchFamily="34" charset="0"/>
              </a:rPr>
              <a:t> </a:t>
            </a:r>
            <a:r>
              <a:rPr lang="nl-NL" sz="1400">
                <a:cs typeface="Arial" pitchFamily="34" charset="0"/>
              </a:rPr>
              <a:t>wel een </a:t>
            </a:r>
            <a:r>
              <a:rPr lang="en-US" sz="1400">
                <a:cs typeface="Arial" pitchFamily="34" charset="0"/>
              </a:rPr>
              <a:t/>
            </a:r>
            <a:br>
              <a:rPr lang="en-US" sz="1400">
                <a:cs typeface="Arial" pitchFamily="34" charset="0"/>
              </a:rPr>
            </a:br>
            <a:r>
              <a:rPr lang="nl-NL" sz="1400">
                <a:cs typeface="Arial" pitchFamily="34" charset="0"/>
              </a:rPr>
              <a:t>beetje</a:t>
            </a:r>
            <a:r>
              <a:rPr lang="en-US" sz="1400">
                <a:cs typeface="Arial" pitchFamily="34" charset="0"/>
              </a:rPr>
              <a:t> </a:t>
            </a:r>
            <a:r>
              <a:rPr lang="nl-NL" sz="1400">
                <a:cs typeface="Arial" pitchFamily="34" charset="0"/>
              </a:rPr>
              <a:t>lef hebben. Het is wel belangrijk dat je</a:t>
            </a:r>
            <a:r>
              <a:rPr lang="en-US" sz="1400">
                <a:cs typeface="Arial" pitchFamily="34" charset="0"/>
              </a:rPr>
              <a:t> </a:t>
            </a:r>
            <a:r>
              <a:rPr lang="nl-NL" sz="1400">
                <a:cs typeface="Arial" pitchFamily="34" charset="0"/>
              </a:rPr>
              <a:t>het serieus aanpakt </a:t>
            </a:r>
            <a:r>
              <a:rPr lang="en-US" sz="1400">
                <a:cs typeface="Arial" pitchFamily="34" charset="0"/>
              </a:rPr>
              <a:t/>
            </a:r>
            <a:br>
              <a:rPr lang="en-US" sz="1400">
                <a:cs typeface="Arial" pitchFamily="34" charset="0"/>
              </a:rPr>
            </a:br>
            <a:r>
              <a:rPr lang="nl-NL" sz="1400">
                <a:cs typeface="Arial" pitchFamily="34" charset="0"/>
              </a:rPr>
              <a:t>en voordraagt.</a:t>
            </a:r>
            <a:r>
              <a:rPr lang="en-US" sz="1400">
                <a:cs typeface="Arial" pitchFamily="34" charset="0"/>
              </a:rPr>
              <a:t> </a:t>
            </a:r>
            <a:r>
              <a:rPr lang="nl-NL" sz="1400">
                <a:cs typeface="Arial" pitchFamily="34" charset="0"/>
              </a:rPr>
              <a:t>Als je nu al zegt:"ik durf dat niet", maak dan </a:t>
            </a:r>
            <a:r>
              <a:rPr lang="nl-NL" sz="1400"/>
              <a:t>gewoon </a:t>
            </a:r>
            <a:r>
              <a:rPr lang="en-US" sz="1400"/>
              <a:t/>
            </a:r>
            <a:br>
              <a:rPr lang="en-US" sz="1400"/>
            </a:br>
            <a:r>
              <a:rPr lang="nl-NL" sz="1400"/>
              <a:t>een andere leskaart! </a:t>
            </a:r>
            <a:endParaRPr lang="en-US" sz="1400"/>
          </a:p>
          <a:p>
            <a:pPr>
              <a:spcBef>
                <a:spcPct val="50000"/>
              </a:spcBef>
            </a:pPr>
            <a:endParaRPr lang="en-US" sz="1400"/>
          </a:p>
          <a:p>
            <a:pPr>
              <a:spcBef>
                <a:spcPct val="50000"/>
              </a:spcBef>
            </a:pPr>
            <a:r>
              <a:rPr lang="nl-NL" sz="1400" b="1" u="sng">
                <a:cs typeface="Arial" pitchFamily="34" charset="0"/>
              </a:rPr>
              <a:t>Hoe ga je te werk?</a:t>
            </a:r>
            <a:r>
              <a:rPr lang="en-US" sz="1400" b="1" u="sng">
                <a:cs typeface="Arial" pitchFamily="34" charset="0"/>
              </a:rPr>
              <a:t/>
            </a:r>
            <a:br>
              <a:rPr lang="en-US" sz="1400" b="1" u="sng">
                <a:cs typeface="Arial" pitchFamily="34" charset="0"/>
              </a:rPr>
            </a:br>
            <a:r>
              <a:rPr lang="nl-NL" sz="1400">
                <a:cs typeface="Arial" pitchFamily="34" charset="0"/>
              </a:rPr>
              <a:t>1) Bekijk met je groepje een videoclip (met dans erin).</a:t>
            </a:r>
            <a:r>
              <a:rPr lang="en-US" sz="1400">
                <a:cs typeface="Arial" pitchFamily="34" charset="0"/>
              </a:rPr>
              <a:t/>
            </a:r>
            <a:br>
              <a:rPr lang="en-US" sz="1400">
                <a:cs typeface="Arial" pitchFamily="34" charset="0"/>
              </a:rPr>
            </a:br>
            <a:r>
              <a:rPr lang="nl-NL" sz="1400">
                <a:cs typeface="Arial" pitchFamily="34" charset="0"/>
              </a:rPr>
              <a:t>2) Stel eerst vast of je de passen die je ziet met je groepje</a:t>
            </a:r>
            <a:r>
              <a:rPr lang="en-US" sz="1400">
                <a:cs typeface="Arial" pitchFamily="34" charset="0"/>
              </a:rPr>
              <a:t/>
            </a:r>
            <a:br>
              <a:rPr lang="en-US" sz="1400">
                <a:cs typeface="Arial" pitchFamily="34" charset="0"/>
              </a:rPr>
            </a:br>
            <a:r>
              <a:rPr lang="en-US" sz="1400">
                <a:cs typeface="Arial" pitchFamily="34" charset="0"/>
              </a:rPr>
              <a:t>   </a:t>
            </a:r>
            <a:r>
              <a:rPr lang="nl-NL" sz="1400">
                <a:cs typeface="Arial" pitchFamily="34" charset="0"/>
              </a:rPr>
              <a:t> kunt uitvoeren.</a:t>
            </a:r>
            <a:r>
              <a:rPr lang="en-US" sz="1400">
                <a:cs typeface="Arial" pitchFamily="34" charset="0"/>
              </a:rPr>
              <a:t/>
            </a:r>
            <a:br>
              <a:rPr lang="en-US" sz="1400">
                <a:cs typeface="Arial" pitchFamily="34" charset="0"/>
              </a:rPr>
            </a:br>
            <a:r>
              <a:rPr lang="nl-NL" sz="1400">
                <a:cs typeface="Arial" pitchFamily="34" charset="0"/>
              </a:rPr>
              <a:t>3) Oefen steeds korte fragmenten met je groep. </a:t>
            </a:r>
            <a:r>
              <a:rPr lang="en-US" sz="1400">
                <a:cs typeface="Arial" pitchFamily="34" charset="0"/>
              </a:rPr>
              <a:t/>
            </a:r>
            <a:br>
              <a:rPr lang="en-US" sz="1400">
                <a:cs typeface="Arial" pitchFamily="34" charset="0"/>
              </a:rPr>
            </a:br>
            <a:r>
              <a:rPr lang="nl-NL" sz="1400">
                <a:cs typeface="Arial" pitchFamily="34" charset="0"/>
              </a:rPr>
              <a:t>    Ga niet verder voordat jullie alle passen kennen.</a:t>
            </a:r>
            <a:r>
              <a:rPr lang="en-US" sz="1400">
                <a:cs typeface="Arial" pitchFamily="34" charset="0"/>
              </a:rPr>
              <a:t/>
            </a:r>
            <a:br>
              <a:rPr lang="en-US" sz="1400">
                <a:cs typeface="Arial" pitchFamily="34" charset="0"/>
              </a:rPr>
            </a:br>
            <a:r>
              <a:rPr lang="nl-NL" sz="1400">
                <a:cs typeface="Arial" pitchFamily="34" charset="0"/>
              </a:rPr>
              <a:t>4) Op de plaatsen waar je geen dansbeweging ziet in de clip, </a:t>
            </a:r>
            <a:r>
              <a:rPr lang="en-US" sz="1400">
                <a:cs typeface="Arial" pitchFamily="34" charset="0"/>
              </a:rPr>
              <a:t/>
            </a:r>
            <a:br>
              <a:rPr lang="en-US" sz="1400">
                <a:cs typeface="Arial" pitchFamily="34" charset="0"/>
              </a:rPr>
            </a:br>
            <a:r>
              <a:rPr lang="en-US" sz="1400">
                <a:cs typeface="Arial" pitchFamily="34" charset="0"/>
              </a:rPr>
              <a:t>    </a:t>
            </a:r>
            <a:r>
              <a:rPr lang="nl-NL" sz="1400">
                <a:cs typeface="Arial" pitchFamily="34" charset="0"/>
              </a:rPr>
              <a:t>herhaal je eerdere bewegingen of verzin je een eigen beweging.</a:t>
            </a:r>
            <a:r>
              <a:rPr lang="en-US" sz="1400">
                <a:cs typeface="Arial" pitchFamily="34" charset="0"/>
              </a:rPr>
              <a:t/>
            </a:r>
            <a:br>
              <a:rPr lang="en-US" sz="1400">
                <a:cs typeface="Arial" pitchFamily="34" charset="0"/>
              </a:rPr>
            </a:br>
            <a:r>
              <a:rPr lang="nl-NL" sz="1400">
                <a:cs typeface="Arial" pitchFamily="34" charset="0"/>
              </a:rPr>
              <a:t>5) Voer het geheel tegelijkertijd met de videoclip uit.</a:t>
            </a:r>
            <a:endParaRPr lang="nl-NL" sz="1400"/>
          </a:p>
          <a:p>
            <a:pPr>
              <a:spcBef>
                <a:spcPct val="50000"/>
              </a:spcBef>
            </a:pPr>
            <a:r>
              <a:rPr lang="nl-NL" sz="1400">
                <a:cs typeface="Arial" pitchFamily="34" charset="0"/>
              </a:rPr>
              <a:t> </a:t>
            </a:r>
            <a:endParaRPr lang="nl-NL" sz="1400"/>
          </a:p>
          <a:p>
            <a:pPr>
              <a:spcBef>
                <a:spcPct val="50000"/>
              </a:spcBef>
            </a:pPr>
            <a:r>
              <a:rPr lang="nl-NL" sz="1400">
                <a:cs typeface="Arial" pitchFamily="34" charset="0"/>
              </a:rPr>
              <a:t> </a:t>
            </a:r>
            <a:endParaRPr lang="nl-NL" sz="1400"/>
          </a:p>
          <a:p>
            <a:pPr>
              <a:spcBef>
                <a:spcPct val="50000"/>
              </a:spcBef>
            </a:pPr>
            <a:endParaRPr lang="nl-NL" sz="1400"/>
          </a:p>
        </p:txBody>
      </p:sp>
      <p:pic>
        <p:nvPicPr>
          <p:cNvPr id="36" name="Picture 1047"/>
          <p:cNvPicPr>
            <a:picLocks noChangeAspect="1" noChangeArrowheads="1"/>
          </p:cNvPicPr>
          <p:nvPr/>
        </p:nvPicPr>
        <p:blipFill>
          <a:blip r:embed="rId4" cstate="print"/>
          <a:srcRect/>
          <a:stretch>
            <a:fillRect/>
          </a:stretch>
        </p:blipFill>
        <p:spPr bwMode="auto">
          <a:xfrm>
            <a:off x="5715000" y="4521200"/>
            <a:ext cx="3429000" cy="2336800"/>
          </a:xfrm>
          <a:prstGeom prst="rect">
            <a:avLst/>
          </a:prstGeom>
          <a:noFill/>
          <a:ln w="12700">
            <a:noFill/>
            <a:miter lim="800000"/>
            <a:headEnd type="none" w="sm" len="sm"/>
            <a:tailEnd type="none" w="sm" len="sm"/>
          </a:ln>
        </p:spPr>
      </p:pic>
      <p:pic>
        <p:nvPicPr>
          <p:cNvPr id="37" name="Picture 1048"/>
          <p:cNvPicPr>
            <a:picLocks noChangeAspect="1" noChangeArrowheads="1"/>
          </p:cNvPicPr>
          <p:nvPr/>
        </p:nvPicPr>
        <p:blipFill>
          <a:blip r:embed="rId5" cstate="print"/>
          <a:srcRect/>
          <a:stretch>
            <a:fillRect/>
          </a:stretch>
        </p:blipFill>
        <p:spPr bwMode="auto">
          <a:xfrm>
            <a:off x="5715000" y="1981200"/>
            <a:ext cx="3429000" cy="2536825"/>
          </a:xfrm>
          <a:prstGeom prst="rect">
            <a:avLst/>
          </a:prstGeom>
          <a:noFill/>
          <a:ln w="12700">
            <a:noFill/>
            <a:miter lim="800000"/>
            <a:headEnd type="none" w="sm" len="sm"/>
            <a:tailEnd type="none" w="sm" len="sm"/>
          </a:ln>
        </p:spPr>
      </p:pic>
    </p:spTree>
  </p:cSld>
  <p:clrMapOvr>
    <a:masterClrMapping/>
  </p:clrMapOvr>
</p:sld>
</file>

<file path=ppt/theme/theme1.xml><?xml version="1.0" encoding="utf-8"?>
<a:theme xmlns:a="http://schemas.openxmlformats.org/drawingml/2006/main" name="Office-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66</Words>
  <Application>Microsoft Office PowerPoint</Application>
  <PresentationFormat>Diavoorstelling (4:3)</PresentationFormat>
  <Paragraphs>6</Paragraphs>
  <Slides>1</Slides>
  <Notes>0</Notes>
  <HiddenSlides>0</HiddenSlides>
  <MMClips>0</MMClips>
  <ScaleCrop>false</ScaleCrop>
  <HeadingPairs>
    <vt:vector size="4" baseType="variant">
      <vt:variant>
        <vt:lpstr>Thema</vt:lpstr>
      </vt:variant>
      <vt:variant>
        <vt:i4>1</vt:i4>
      </vt:variant>
      <vt:variant>
        <vt:lpstr>Diatitels</vt:lpstr>
      </vt:variant>
      <vt:variant>
        <vt:i4>1</vt:i4>
      </vt:variant>
    </vt:vector>
  </HeadingPairs>
  <TitlesOfParts>
    <vt:vector size="2" baseType="lpstr">
      <vt:lpstr>Office-thema</vt:lpstr>
      <vt:lpstr>Dia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 1</dc:title>
  <dc:creator>Eigenaar</dc:creator>
  <cp:lastModifiedBy>Eigenaar</cp:lastModifiedBy>
  <cp:revision>2</cp:revision>
  <dcterms:created xsi:type="dcterms:W3CDTF">2013-10-04T11:13:55Z</dcterms:created>
  <dcterms:modified xsi:type="dcterms:W3CDTF">2013-10-04T11:17:10Z</dcterms:modified>
</cp:coreProperties>
</file>