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9BD69915-11E5-46BA-98BB-67C7CB2213E2}"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8088CEB-030D-4A53-B99E-74294DF07813}"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9BD69915-11E5-46BA-98BB-67C7CB2213E2}"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8088CEB-030D-4A53-B99E-74294DF07813}"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9BD69915-11E5-46BA-98BB-67C7CB2213E2}"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8088CEB-030D-4A53-B99E-74294DF07813}"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9BD69915-11E5-46BA-98BB-67C7CB2213E2}"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8088CEB-030D-4A53-B99E-74294DF07813}"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9BD69915-11E5-46BA-98BB-67C7CB2213E2}"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8088CEB-030D-4A53-B99E-74294DF07813}"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9BD69915-11E5-46BA-98BB-67C7CB2213E2}"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8088CEB-030D-4A53-B99E-74294DF07813}"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9BD69915-11E5-46BA-98BB-67C7CB2213E2}" type="datetimeFigureOut">
              <a:rPr lang="nl-NL" smtClean="0"/>
              <a:t>4-10-2013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A8088CEB-030D-4A53-B99E-74294DF07813}"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9BD69915-11E5-46BA-98BB-67C7CB2213E2}" type="datetimeFigureOut">
              <a:rPr lang="nl-NL" smtClean="0"/>
              <a:t>4-10-2013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A8088CEB-030D-4A53-B99E-74294DF07813}"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9BD69915-11E5-46BA-98BB-67C7CB2213E2}" type="datetimeFigureOut">
              <a:rPr lang="nl-NL" smtClean="0"/>
              <a:t>4-10-2013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A8088CEB-030D-4A53-B99E-74294DF07813}"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9BD69915-11E5-46BA-98BB-67C7CB2213E2}"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8088CEB-030D-4A53-B99E-74294DF07813}"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9BD69915-11E5-46BA-98BB-67C7CB2213E2}"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8088CEB-030D-4A53-B99E-74294DF07813}"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D69915-11E5-46BA-98BB-67C7CB2213E2}" type="datetimeFigureOut">
              <a:rPr lang="nl-NL" smtClean="0"/>
              <a:t>4-10-2013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088CEB-030D-4A53-B99E-74294DF07813}"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wmf"/></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5.jpeg"/><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3"/>
          <p:cNvSpPr txBox="1">
            <a:spLocks noChangeArrowheads="1"/>
          </p:cNvSpPr>
          <p:nvPr/>
        </p:nvSpPr>
        <p:spPr bwMode="auto">
          <a:xfrm>
            <a:off x="228600" y="1676400"/>
            <a:ext cx="8534400" cy="2785378"/>
          </a:xfrm>
          <a:prstGeom prst="rect">
            <a:avLst/>
          </a:prstGeom>
          <a:noFill/>
          <a:ln w="12700">
            <a:noFill/>
            <a:miter lim="800000"/>
            <a:headEnd type="none" w="sm" len="sm"/>
            <a:tailEnd type="none" w="sm" len="sm"/>
          </a:ln>
        </p:spPr>
        <p:txBody>
          <a:bodyPr>
            <a:spAutoFit/>
          </a:bodyPr>
          <a:lstStyle/>
          <a:p>
            <a:pPr>
              <a:spcBef>
                <a:spcPct val="50000"/>
              </a:spcBef>
            </a:pPr>
            <a:r>
              <a:rPr lang="nl-NL" sz="1400" i="1">
                <a:cs typeface="Arial" pitchFamily="34" charset="0"/>
              </a:rPr>
              <a:t>Deze opdracht mag je maken als je voor CKV een bouwwerk hebt bezocht</a:t>
            </a:r>
            <a:r>
              <a:rPr lang="en-US" sz="1400" i="1">
                <a:cs typeface="Arial" pitchFamily="34" charset="0"/>
              </a:rPr>
              <a:t/>
            </a:r>
            <a:br>
              <a:rPr lang="en-US" sz="1400" i="1">
                <a:cs typeface="Arial" pitchFamily="34" charset="0"/>
              </a:rPr>
            </a:br>
            <a:r>
              <a:rPr lang="nl-NL" sz="1400" i="1">
                <a:cs typeface="Arial" pitchFamily="34" charset="0"/>
              </a:rPr>
              <a:t>De maquette die jij gaat maken is een vertaling van wat jij hebt gezien.</a:t>
            </a:r>
            <a:r>
              <a:rPr lang="en-US" sz="1400" i="1">
                <a:cs typeface="Arial" pitchFamily="34" charset="0"/>
              </a:rPr>
              <a:t/>
            </a:r>
            <a:br>
              <a:rPr lang="en-US" sz="1400" i="1">
                <a:cs typeface="Arial" pitchFamily="34" charset="0"/>
              </a:rPr>
            </a:br>
            <a:r>
              <a:rPr lang="en-US" sz="1400" i="1">
                <a:cs typeface="Arial" pitchFamily="34" charset="0"/>
              </a:rPr>
              <a:t>P</a:t>
            </a:r>
            <a:r>
              <a:rPr lang="nl-NL" sz="1400" i="1">
                <a:cs typeface="Arial" pitchFamily="34" charset="0"/>
              </a:rPr>
              <a:t>robeer foto’s of tekeningen te maken want dan heb je een beetje houvast.</a:t>
            </a:r>
            <a:r>
              <a:rPr lang="en-US" sz="1400" i="1">
                <a:cs typeface="Arial" pitchFamily="34" charset="0"/>
              </a:rPr>
              <a:t/>
            </a:r>
            <a:br>
              <a:rPr lang="en-US" sz="1400" i="1">
                <a:cs typeface="Arial" pitchFamily="34" charset="0"/>
              </a:rPr>
            </a:br>
            <a:r>
              <a:rPr lang="en-US" sz="1400" i="1">
                <a:cs typeface="Arial" pitchFamily="34" charset="0"/>
              </a:rPr>
              <a:t>Je kunt ook op internet kijken of je daar foto’s kunt vinden.</a:t>
            </a:r>
            <a:endParaRPr lang="nl-NL" sz="1400"/>
          </a:p>
          <a:p>
            <a:pPr>
              <a:spcBef>
                <a:spcPct val="50000"/>
              </a:spcBef>
            </a:pPr>
            <a:r>
              <a:rPr lang="nl-NL" sz="1400"/>
              <a:t/>
            </a:r>
            <a:br>
              <a:rPr lang="nl-NL" sz="1400"/>
            </a:br>
            <a:r>
              <a:rPr lang="nl-NL" sz="1400" b="1" u="sng">
                <a:cs typeface="Arial" pitchFamily="34" charset="0"/>
              </a:rPr>
              <a:t>Wat heb je nodig?</a:t>
            </a:r>
            <a:r>
              <a:rPr lang="en-US" sz="1400" b="1" u="sng">
                <a:cs typeface="Arial" pitchFamily="34" charset="0"/>
              </a:rPr>
              <a:t>                                                                                                                                                        </a:t>
            </a:r>
            <a:r>
              <a:rPr lang="nl-NL" sz="1400">
                <a:cs typeface="Arial" pitchFamily="34" charset="0"/>
              </a:rPr>
              <a:t>Je hebt nodig, een schaar, lijm, karton, verpakkingen van karton, verf.</a:t>
            </a:r>
            <a:endParaRPr lang="nl-NL" sz="1400">
              <a:latin typeface="Kids" charset="0"/>
            </a:endParaRPr>
          </a:p>
          <a:p>
            <a:pPr>
              <a:spcBef>
                <a:spcPct val="50000"/>
              </a:spcBef>
            </a:pPr>
            <a:endParaRPr lang="nl-NL" sz="1400">
              <a:latin typeface="Kids" charset="0"/>
            </a:endParaRPr>
          </a:p>
          <a:p>
            <a:pPr>
              <a:spcBef>
                <a:spcPct val="50000"/>
              </a:spcBef>
            </a:pPr>
            <a:r>
              <a:rPr lang="nl-NL" sz="1400" b="1" u="sng">
                <a:cs typeface="Arial" pitchFamily="34" charset="0"/>
              </a:rPr>
              <a:t>Wat moet je doen?</a:t>
            </a:r>
            <a:r>
              <a:rPr lang="en-US" sz="1400" b="1" u="sng">
                <a:cs typeface="Arial" pitchFamily="34" charset="0"/>
              </a:rPr>
              <a:t>                                                                                                                                                    </a:t>
            </a:r>
            <a:r>
              <a:rPr lang="nl-NL" sz="1400">
                <a:cs typeface="Arial" pitchFamily="34" charset="0"/>
              </a:rPr>
              <a:t>Je gaat een maquette maken van het bouwwerk dat je voor CKV hebt bezocht. </a:t>
            </a:r>
            <a:r>
              <a:rPr lang="en-US" sz="1400">
                <a:cs typeface="Arial" pitchFamily="34" charset="0"/>
              </a:rPr>
              <a:t>                                                                      </a:t>
            </a:r>
            <a:r>
              <a:rPr lang="nl-NL" sz="1400">
                <a:cs typeface="Arial" pitchFamily="34" charset="0"/>
              </a:rPr>
              <a:t>De vorm blijft hetzelfde alleen je gaat kleur aan het bouwwerk geven. De kleuren </a:t>
            </a:r>
            <a:r>
              <a:rPr lang="nl-NL" sz="1400"/>
              <a:t>mag je zelf bepalen. </a:t>
            </a:r>
          </a:p>
        </p:txBody>
      </p:sp>
      <p:sp>
        <p:nvSpPr>
          <p:cNvPr id="5" name="Rectangle 3"/>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sp>
        <p:nvSpPr>
          <p:cNvPr id="6" name="Rectangle 6">
            <a:hlinkClick r:id="" action="ppaction://noaction"/>
          </p:cNvPr>
          <p:cNvSpPr>
            <a:spLocks noChangeArrowheads="1"/>
          </p:cNvSpPr>
          <p:nvPr/>
        </p:nvSpPr>
        <p:spPr bwMode="auto">
          <a:xfrm>
            <a:off x="1657350" y="366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7" name="AutoShape 8"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8" name="AutoShape 9"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9" name="Text Box 11"/>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pic>
        <p:nvPicPr>
          <p:cNvPr id="10" name="Picture 19"/>
          <p:cNvPicPr>
            <a:picLocks noChangeAspect="1" noChangeArrowheads="1"/>
          </p:cNvPicPr>
          <p:nvPr/>
        </p:nvPicPr>
        <p:blipFill>
          <a:blip r:embed="rId2" cstate="print"/>
          <a:srcRect/>
          <a:stretch>
            <a:fillRect/>
          </a:stretch>
        </p:blipFill>
        <p:spPr bwMode="auto">
          <a:xfrm>
            <a:off x="2133600" y="4572000"/>
            <a:ext cx="4876800" cy="2438400"/>
          </a:xfrm>
          <a:prstGeom prst="rect">
            <a:avLst/>
          </a:prstGeom>
          <a:noFill/>
          <a:ln w="12700">
            <a:noFill/>
            <a:miter lim="800000"/>
            <a:headEnd type="none" w="sm" len="sm"/>
            <a:tailEnd type="none" w="sm" len="sm"/>
          </a:ln>
        </p:spPr>
      </p:pic>
      <p:pic>
        <p:nvPicPr>
          <p:cNvPr id="11" name="Picture 24">
            <a:hlinkClick r:id="rId3" action="ppaction://hlinksldjump"/>
          </p:cNvPr>
          <p:cNvPicPr>
            <a:picLocks noChangeArrowheads="1"/>
          </p:cNvPicPr>
          <p:nvPr/>
        </p:nvPicPr>
        <p:blipFill>
          <a:blip r:embed="rId4" cstate="print"/>
          <a:srcRect/>
          <a:stretch>
            <a:fillRect/>
          </a:stretch>
        </p:blipFill>
        <p:spPr bwMode="auto">
          <a:xfrm>
            <a:off x="8382000" y="152400"/>
            <a:ext cx="492125" cy="415925"/>
          </a:xfrm>
          <a:prstGeom prst="rect">
            <a:avLst/>
          </a:prstGeom>
          <a:solidFill>
            <a:schemeClr val="bg1"/>
          </a:solidFill>
          <a:ln w="9525">
            <a:solidFill>
              <a:schemeClr val="bg1"/>
            </a:solidFill>
            <a:miter lim="800000"/>
            <a:headEnd/>
            <a:tailEnd/>
          </a:ln>
        </p:spPr>
      </p:pic>
      <p:sp>
        <p:nvSpPr>
          <p:cNvPr id="12" name="Rectangle 25"/>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3" name="AutoShape 26">
            <a:hlinkClick r:id="" action="ppaction://hlinkshowjump?jump=nextslide" highlightClick="1"/>
          </p:cNvPr>
          <p:cNvSpPr>
            <a:spLocks noChangeArrowheads="1"/>
          </p:cNvSpPr>
          <p:nvPr/>
        </p:nvSpPr>
        <p:spPr bwMode="auto">
          <a:xfrm>
            <a:off x="7696200" y="152400"/>
            <a:ext cx="533400" cy="381000"/>
          </a:xfrm>
          <a:prstGeom prst="actionButtonForwardNex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14" name="Rectangle 27">
            <a:hlinkClick r:id="" action="ppaction://hlinkshowjump?jump=nextslide"/>
          </p:cNvPr>
          <p:cNvSpPr>
            <a:spLocks noChangeArrowheads="1"/>
          </p:cNvSpPr>
          <p:nvPr/>
        </p:nvSpPr>
        <p:spPr bwMode="auto">
          <a:xfrm>
            <a:off x="7620000" y="533400"/>
            <a:ext cx="762000" cy="631584"/>
          </a:xfrm>
          <a:prstGeom prst="rect">
            <a:avLst/>
          </a:prstGeom>
          <a:noFill/>
          <a:ln w="9525">
            <a:noFill/>
            <a:miter lim="800000"/>
            <a:headEnd/>
            <a:tailEnd/>
          </a:ln>
        </p:spPr>
        <p:txBody>
          <a:bodyPr lIns="92075" tIns="46038" rIns="92075" bIns="46038">
            <a:spAutoFit/>
          </a:bodyPr>
          <a:lstStyle/>
          <a:p>
            <a:pPr>
              <a:spcBef>
                <a:spcPct val="50000"/>
              </a:spcBef>
            </a:pPr>
            <a:r>
              <a:rPr lang="en-US" sz="1000"/>
              <a:t>volgende                                      bladzijde                           </a:t>
            </a:r>
          </a:p>
          <a:p>
            <a:pPr>
              <a:spcBef>
                <a:spcPct val="50000"/>
              </a:spcBef>
            </a:pPr>
            <a:endParaRPr lang="nl-NL" sz="1000"/>
          </a:p>
        </p:txBody>
      </p:sp>
      <p:sp>
        <p:nvSpPr>
          <p:cNvPr id="15" name="Text Box 28"/>
          <p:cNvSpPr txBox="1">
            <a:spLocks noChangeArrowheads="1"/>
          </p:cNvSpPr>
          <p:nvPr/>
        </p:nvSpPr>
        <p:spPr bwMode="auto">
          <a:xfrm>
            <a:off x="1295400" y="0"/>
            <a:ext cx="36576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16" name="Text Box 31"/>
          <p:cNvSpPr txBox="1">
            <a:spLocks noChangeArrowheads="1"/>
          </p:cNvSpPr>
          <p:nvPr/>
        </p:nvSpPr>
        <p:spPr bwMode="auto">
          <a:xfrm>
            <a:off x="2667000" y="152400"/>
            <a:ext cx="30480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pic>
        <p:nvPicPr>
          <p:cNvPr id="17" name="Picture 36"/>
          <p:cNvPicPr>
            <a:picLocks noChangeAspect="1" noChangeArrowheads="1"/>
          </p:cNvPicPr>
          <p:nvPr/>
        </p:nvPicPr>
        <p:blipFill>
          <a:blip r:embed="rId5" cstate="print"/>
          <a:srcRect/>
          <a:stretch>
            <a:fillRect/>
          </a:stretch>
        </p:blipFill>
        <p:spPr bwMode="auto">
          <a:xfrm>
            <a:off x="6477000" y="1600200"/>
            <a:ext cx="2362200" cy="1993900"/>
          </a:xfrm>
          <a:prstGeom prst="rect">
            <a:avLst/>
          </a:prstGeom>
          <a:noFill/>
          <a:ln w="12700">
            <a:noFill/>
            <a:miter lim="800000"/>
            <a:headEnd type="none" w="sm" len="sm"/>
            <a:tailEnd type="none" w="sm" len="sm"/>
          </a:ln>
        </p:spPr>
      </p:pic>
      <p:pic>
        <p:nvPicPr>
          <p:cNvPr id="18" name="Picture 37"/>
          <p:cNvPicPr>
            <a:picLocks noChangeAspect="1" noChangeArrowheads="1"/>
          </p:cNvPicPr>
          <p:nvPr/>
        </p:nvPicPr>
        <p:blipFill>
          <a:blip r:embed="rId6" cstate="print"/>
          <a:srcRect/>
          <a:stretch>
            <a:fillRect/>
          </a:stretch>
        </p:blipFill>
        <p:spPr bwMode="auto">
          <a:xfrm>
            <a:off x="2819400" y="0"/>
            <a:ext cx="3590925" cy="1571625"/>
          </a:xfrm>
          <a:prstGeom prst="rect">
            <a:avLst/>
          </a:prstGeom>
          <a:noFill/>
          <a:ln w="12700">
            <a:noFill/>
            <a:miter lim="800000"/>
            <a:headEnd type="none" w="sm" len="sm"/>
            <a:tailEnd type="none" w="sm" len="sm"/>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054"/>
          <p:cNvPicPr>
            <a:picLocks noChangeAspect="1" noChangeArrowheads="1"/>
          </p:cNvPicPr>
          <p:nvPr/>
        </p:nvPicPr>
        <p:blipFill>
          <a:blip r:embed="rId2" cstate="print"/>
          <a:srcRect/>
          <a:stretch>
            <a:fillRect/>
          </a:stretch>
        </p:blipFill>
        <p:spPr bwMode="auto">
          <a:xfrm>
            <a:off x="7083425" y="1828800"/>
            <a:ext cx="2060575" cy="1660525"/>
          </a:xfrm>
          <a:prstGeom prst="rect">
            <a:avLst/>
          </a:prstGeom>
          <a:noFill/>
          <a:ln w="12700">
            <a:noFill/>
            <a:miter lim="800000"/>
            <a:headEnd type="none" w="sm" len="sm"/>
            <a:tailEnd type="none" w="sm" len="sm"/>
          </a:ln>
        </p:spPr>
      </p:pic>
      <p:sp>
        <p:nvSpPr>
          <p:cNvPr id="3" name="Text Box 1053"/>
          <p:cNvSpPr txBox="1">
            <a:spLocks noChangeArrowheads="1"/>
          </p:cNvSpPr>
          <p:nvPr/>
        </p:nvSpPr>
        <p:spPr bwMode="auto">
          <a:xfrm>
            <a:off x="304800" y="838200"/>
            <a:ext cx="8610600" cy="3539430"/>
          </a:xfrm>
          <a:prstGeom prst="rect">
            <a:avLst/>
          </a:prstGeom>
          <a:noFill/>
          <a:ln w="12700">
            <a:noFill/>
            <a:miter lim="800000"/>
            <a:headEnd type="none" w="sm" len="sm"/>
            <a:tailEnd type="none" w="sm" len="sm"/>
          </a:ln>
        </p:spPr>
        <p:txBody>
          <a:bodyPr>
            <a:spAutoFit/>
          </a:bodyPr>
          <a:lstStyle/>
          <a:p>
            <a:pPr>
              <a:spcBef>
                <a:spcPct val="50000"/>
              </a:spcBef>
            </a:pPr>
            <a:r>
              <a:rPr lang="nl-NL" sz="1400" b="1" u="sng">
                <a:cs typeface="Arial" pitchFamily="34" charset="0"/>
              </a:rPr>
              <a:t>Hoe ga je te werk?</a:t>
            </a:r>
            <a:r>
              <a:rPr lang="en-US" sz="1400" b="1" u="sng">
                <a:cs typeface="Arial" pitchFamily="34" charset="0"/>
              </a:rPr>
              <a:t>                                                                                                                                            </a:t>
            </a:r>
            <a:r>
              <a:rPr lang="nl-NL" sz="1400">
                <a:cs typeface="Arial" pitchFamily="34" charset="0"/>
              </a:rPr>
              <a:t>Eerst ga je een tekening/schets maken. Het is makkelijker om dat te doen tijdens je bezoek.</a:t>
            </a:r>
            <a:r>
              <a:rPr lang="en-US" sz="1400">
                <a:cs typeface="Arial" pitchFamily="34" charset="0"/>
              </a:rPr>
              <a:t>                             </a:t>
            </a:r>
            <a:r>
              <a:rPr lang="nl-NL" sz="1400">
                <a:cs typeface="Arial" pitchFamily="34" charset="0"/>
              </a:rPr>
              <a:t>Uit je hoofd tekenen is lastig en minder precies. Je mag er ook foto’s van maken.</a:t>
            </a:r>
            <a:r>
              <a:rPr lang="en-US" sz="1400">
                <a:cs typeface="Arial" pitchFamily="34" charset="0"/>
              </a:rPr>
              <a:t>                                                   </a:t>
            </a:r>
            <a:r>
              <a:rPr lang="nl-NL" sz="1400">
                <a:cs typeface="Arial" pitchFamily="34" charset="0"/>
              </a:rPr>
              <a:t>Als je tevreden bent over de schetsen ga je de maten erbij zetten. Maak je ontwerp niet groter dan 20 cm</a:t>
            </a:r>
            <a:r>
              <a:rPr lang="en-US" sz="1400">
                <a:cs typeface="Arial" pitchFamily="34" charset="0"/>
              </a:rPr>
              <a:t> </a:t>
            </a:r>
            <a:r>
              <a:rPr lang="nl-NL" sz="1400">
                <a:cs typeface="Arial" pitchFamily="34" charset="0"/>
              </a:rPr>
              <a:t>(</a:t>
            </a:r>
            <a:r>
              <a:rPr lang="en-US" sz="1400">
                <a:cs typeface="Arial" pitchFamily="34" charset="0"/>
              </a:rPr>
              <a:t>hoogte en </a:t>
            </a:r>
            <a:r>
              <a:rPr lang="nl-NL" sz="1400">
                <a:cs typeface="Arial" pitchFamily="34" charset="0"/>
              </a:rPr>
              <a:t>breedte).</a:t>
            </a:r>
            <a:r>
              <a:rPr lang="en-US" sz="1400">
                <a:cs typeface="Arial" pitchFamily="34" charset="0"/>
              </a:rPr>
              <a:t>                                                                                                                                                    </a:t>
            </a:r>
            <a:r>
              <a:rPr lang="nl-NL" sz="1400">
                <a:cs typeface="Arial" pitchFamily="34" charset="0"/>
              </a:rPr>
              <a:t>Gebruik kleurkarton om het geheel in elkaar te zetten. De kleuren mag je zelf kiezen.</a:t>
            </a:r>
            <a:r>
              <a:rPr lang="en-US" sz="1400">
                <a:cs typeface="Arial" pitchFamily="34" charset="0"/>
              </a:rPr>
              <a:t>                                           </a:t>
            </a:r>
            <a:r>
              <a:rPr lang="nl-NL" sz="1400">
                <a:cs typeface="Arial" pitchFamily="34" charset="0"/>
              </a:rPr>
              <a:t>Zorg ervoor dat de maquette er indrukwekkend uitziet. Dit bereik je ook door een goed </a:t>
            </a:r>
            <a:r>
              <a:rPr lang="en-US" sz="1400">
                <a:cs typeface="Arial" pitchFamily="34" charset="0"/>
              </a:rPr>
              <a:t>                                    </a:t>
            </a:r>
            <a:r>
              <a:rPr lang="nl-NL" sz="1400">
                <a:cs typeface="Arial" pitchFamily="34" charset="0"/>
              </a:rPr>
              <a:t>gekozen kleurgebruik.</a:t>
            </a:r>
            <a:endParaRPr lang="nl-NL" sz="1400">
              <a:latin typeface="Kids" charset="0"/>
            </a:endParaRPr>
          </a:p>
          <a:p>
            <a:pPr>
              <a:spcBef>
                <a:spcPct val="50000"/>
              </a:spcBef>
            </a:pPr>
            <a:r>
              <a:rPr lang="nl-NL" sz="1400">
                <a:cs typeface="Arial" pitchFamily="34" charset="0"/>
              </a:rPr>
              <a:t>  </a:t>
            </a:r>
            <a:endParaRPr lang="nl-NL" sz="1400">
              <a:latin typeface="Kids" charset="0"/>
            </a:endParaRPr>
          </a:p>
          <a:p>
            <a:pPr>
              <a:spcBef>
                <a:spcPct val="50000"/>
              </a:spcBef>
            </a:pPr>
            <a:r>
              <a:rPr lang="nl-NL" sz="1400">
                <a:cs typeface="Arial" pitchFamily="34" charset="0"/>
              </a:rPr>
              <a:t> </a:t>
            </a:r>
            <a:endParaRPr lang="nl-NL" sz="1400">
              <a:latin typeface="Kids" charset="0"/>
            </a:endParaRPr>
          </a:p>
          <a:p>
            <a:pPr>
              <a:spcBef>
                <a:spcPct val="50000"/>
              </a:spcBef>
            </a:pPr>
            <a:r>
              <a:rPr lang="nl-NL" sz="1400"/>
              <a:t/>
            </a:r>
            <a:br>
              <a:rPr lang="nl-NL" sz="1400"/>
            </a:br>
            <a:r>
              <a:rPr lang="nl-NL" sz="1400">
                <a:cs typeface="Arial" pitchFamily="34" charset="0"/>
              </a:rPr>
              <a:t>Met grote bouwprojecten willen opdrachtgevers en architecten ook graag indruk maken. Neem bijvoorbeeld de Eiffeltoren. Toen ze die in 1889 bouwden, vonden de mensen in Parijs het veel te modern en lelijk. </a:t>
            </a:r>
            <a:r>
              <a:rPr lang="en-US" sz="1400">
                <a:cs typeface="Arial" pitchFamily="34" charset="0"/>
              </a:rPr>
              <a:t/>
            </a:r>
            <a:br>
              <a:rPr lang="en-US" sz="1400">
                <a:cs typeface="Arial" pitchFamily="34" charset="0"/>
              </a:rPr>
            </a:br>
            <a:r>
              <a:rPr lang="nl-NL" sz="1400">
                <a:cs typeface="Arial" pitchFamily="34" charset="0"/>
              </a:rPr>
              <a:t>Nu zouden ze hem voor geen goud willen missen.</a:t>
            </a:r>
            <a:endParaRPr lang="nl-NL" sz="1400">
              <a:latin typeface="Kids" charset="0"/>
            </a:endParaRPr>
          </a:p>
          <a:p>
            <a:pPr>
              <a:spcBef>
                <a:spcPct val="50000"/>
              </a:spcBef>
            </a:pPr>
            <a:endParaRPr lang="nl-NL" sz="1400"/>
          </a:p>
        </p:txBody>
      </p:sp>
      <p:sp>
        <p:nvSpPr>
          <p:cNvPr id="4" name="Rectangle 1027"/>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pic>
        <p:nvPicPr>
          <p:cNvPr id="5" name="Picture 1028">
            <a:hlinkClick r:id="" action="ppaction://hlinkshowjump?jump=previousslide"/>
          </p:cNvPr>
          <p:cNvPicPr>
            <a:picLocks noChangeArrowheads="1"/>
          </p:cNvPicPr>
          <p:nvPr/>
        </p:nvPicPr>
        <p:blipFill>
          <a:blip r:embed="rId3" cstate="print"/>
          <a:srcRect/>
          <a:stretch>
            <a:fillRect/>
          </a:stretch>
        </p:blipFill>
        <p:spPr bwMode="auto">
          <a:xfrm>
            <a:off x="8301038" y="223838"/>
            <a:ext cx="492125" cy="415925"/>
          </a:xfrm>
          <a:prstGeom prst="rect">
            <a:avLst/>
          </a:prstGeom>
          <a:noFill/>
          <a:ln w="9525">
            <a:noFill/>
            <a:miter lim="800000"/>
            <a:headEnd/>
            <a:tailEnd/>
          </a:ln>
        </p:spPr>
      </p:pic>
      <p:sp>
        <p:nvSpPr>
          <p:cNvPr id="6" name="Rectangle 1029"/>
          <p:cNvSpPr>
            <a:spLocks noChangeArrowheads="1"/>
          </p:cNvSpPr>
          <p:nvPr/>
        </p:nvSpPr>
        <p:spPr bwMode="auto">
          <a:xfrm>
            <a:off x="8077200" y="6096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7" name="Text Box 1030"/>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8" name="AutoShape 1031"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9" name="AutoShape 1032"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10" name="Text Box 1033"/>
          <p:cNvSpPr txBox="1">
            <a:spLocks noChangeArrowheads="1"/>
          </p:cNvSpPr>
          <p:nvPr/>
        </p:nvSpPr>
        <p:spPr bwMode="auto">
          <a:xfrm>
            <a:off x="7467600" y="4038600"/>
            <a:ext cx="16764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11" name="Rectangle 1038"/>
          <p:cNvSpPr>
            <a:spLocks noChangeArrowheads="1"/>
          </p:cNvSpPr>
          <p:nvPr/>
        </p:nvSpPr>
        <p:spPr bwMode="auto">
          <a:xfrm>
            <a:off x="6781800" y="5181600"/>
            <a:ext cx="2057400" cy="1524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sp>
        <p:nvSpPr>
          <p:cNvPr id="12" name="Rectangle 1039"/>
          <p:cNvSpPr>
            <a:spLocks noChangeArrowheads="1"/>
          </p:cNvSpPr>
          <p:nvPr/>
        </p:nvSpPr>
        <p:spPr bwMode="auto">
          <a:xfrm>
            <a:off x="6705600" y="6629400"/>
            <a:ext cx="2133600" cy="2286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sp>
        <p:nvSpPr>
          <p:cNvPr id="13" name="Text Box 1045"/>
          <p:cNvSpPr txBox="1">
            <a:spLocks noChangeArrowheads="1"/>
          </p:cNvSpPr>
          <p:nvPr/>
        </p:nvSpPr>
        <p:spPr bwMode="auto">
          <a:xfrm>
            <a:off x="6019800" y="3581400"/>
            <a:ext cx="28956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14" name="Rectangle 1048"/>
          <p:cNvSpPr>
            <a:spLocks noChangeArrowheads="1"/>
          </p:cNvSpPr>
          <p:nvPr/>
        </p:nvSpPr>
        <p:spPr bwMode="auto">
          <a:xfrm>
            <a:off x="0" y="6400800"/>
            <a:ext cx="8839200" cy="762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15" name="Picture 1050"/>
          <p:cNvPicPr>
            <a:picLocks noChangeAspect="1" noChangeArrowheads="1"/>
          </p:cNvPicPr>
          <p:nvPr/>
        </p:nvPicPr>
        <p:blipFill>
          <a:blip r:embed="rId4" cstate="print"/>
          <a:srcRect/>
          <a:stretch>
            <a:fillRect/>
          </a:stretch>
        </p:blipFill>
        <p:spPr bwMode="auto">
          <a:xfrm>
            <a:off x="2819400" y="4346575"/>
            <a:ext cx="3505200" cy="2511425"/>
          </a:xfrm>
          <a:prstGeom prst="rect">
            <a:avLst/>
          </a:prstGeom>
          <a:noFill/>
          <a:ln w="12700">
            <a:noFill/>
            <a:miter lim="800000"/>
            <a:headEnd type="none" w="sm" len="sm"/>
            <a:tailEnd type="none" w="sm" len="sm"/>
          </a:ln>
        </p:spPr>
      </p:pic>
      <p:pic>
        <p:nvPicPr>
          <p:cNvPr id="16" name="Picture 1059"/>
          <p:cNvPicPr>
            <a:picLocks noChangeAspect="1" noChangeArrowheads="1"/>
          </p:cNvPicPr>
          <p:nvPr/>
        </p:nvPicPr>
        <p:blipFill>
          <a:blip r:embed="rId5" cstate="print"/>
          <a:srcRect/>
          <a:stretch>
            <a:fillRect/>
          </a:stretch>
        </p:blipFill>
        <p:spPr bwMode="auto">
          <a:xfrm>
            <a:off x="2895600" y="0"/>
            <a:ext cx="3570288" cy="322263"/>
          </a:xfrm>
          <a:prstGeom prst="rect">
            <a:avLst/>
          </a:prstGeom>
          <a:noFill/>
          <a:ln w="12700">
            <a:noFill/>
            <a:miter lim="800000"/>
            <a:headEnd type="none" w="sm" len="sm"/>
            <a:tailEnd type="none" w="sm" len="sm"/>
          </a:ln>
        </p:spPr>
      </p:pic>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124</Words>
  <Application>Microsoft Office PowerPoint</Application>
  <PresentationFormat>Diavoorstelling (4:3)</PresentationFormat>
  <Paragraphs>11</Paragraphs>
  <Slides>2</Slides>
  <Notes>0</Notes>
  <HiddenSlides>0</HiddenSlides>
  <MMClips>0</MMClips>
  <ScaleCrop>false</ScaleCrop>
  <HeadingPairs>
    <vt:vector size="4" baseType="variant">
      <vt:variant>
        <vt:lpstr>Thema</vt:lpstr>
      </vt:variant>
      <vt:variant>
        <vt:i4>1</vt:i4>
      </vt:variant>
      <vt:variant>
        <vt:lpstr>Diatitels</vt:lpstr>
      </vt:variant>
      <vt:variant>
        <vt:i4>2</vt:i4>
      </vt:variant>
    </vt:vector>
  </HeadingPairs>
  <TitlesOfParts>
    <vt:vector size="3" baseType="lpstr">
      <vt:lpstr>Office-thema</vt:lpstr>
      <vt:lpstr>Dia 1</vt:lpstr>
      <vt:lpstr>Dia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Eigenaar</dc:creator>
  <cp:lastModifiedBy>Eigenaar</cp:lastModifiedBy>
  <cp:revision>1</cp:revision>
  <dcterms:created xsi:type="dcterms:W3CDTF">2013-10-04T08:41:01Z</dcterms:created>
  <dcterms:modified xsi:type="dcterms:W3CDTF">2013-10-04T08:41:43Z</dcterms:modified>
</cp:coreProperties>
</file>