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21BD7C67-F530-4F0A-A306-605520964D48}"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43E495-AA92-4DF0-9F73-FA806611993E}"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1BD7C67-F530-4F0A-A306-605520964D48}"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43E495-AA92-4DF0-9F73-FA806611993E}"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1BD7C67-F530-4F0A-A306-605520964D48}"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43E495-AA92-4DF0-9F73-FA806611993E}"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1BD7C67-F530-4F0A-A306-605520964D48}"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43E495-AA92-4DF0-9F73-FA806611993E}"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21BD7C67-F530-4F0A-A306-605520964D48}"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43E495-AA92-4DF0-9F73-FA806611993E}"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21BD7C67-F530-4F0A-A306-605520964D48}"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443E495-AA92-4DF0-9F73-FA806611993E}"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21BD7C67-F530-4F0A-A306-605520964D48}"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443E495-AA92-4DF0-9F73-FA806611993E}"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21BD7C67-F530-4F0A-A306-605520964D48}"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443E495-AA92-4DF0-9F73-FA806611993E}"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21BD7C67-F530-4F0A-A306-605520964D48}"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443E495-AA92-4DF0-9F73-FA806611993E}"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21BD7C67-F530-4F0A-A306-605520964D48}"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443E495-AA92-4DF0-9F73-FA806611993E}"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21BD7C67-F530-4F0A-A306-605520964D48}"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443E495-AA92-4DF0-9F73-FA806611993E}"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BD7C67-F530-4F0A-A306-605520964D48}"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E495-AA92-4DF0-9F73-FA806611993E}"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8"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9" name="Picture 7">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0"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1"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1"/>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4"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AutoShape 14">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7" name="Rectangle 15">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8"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0" name="Rectangle 18"/>
          <p:cNvSpPr>
            <a:spLocks noChangeArrowheads="1"/>
          </p:cNvSpPr>
          <p:nvPr/>
        </p:nvSpPr>
        <p:spPr bwMode="auto">
          <a:xfrm>
            <a:off x="3276600" y="17383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1" name="Rectangle 19"/>
          <p:cNvSpPr>
            <a:spLocks noChangeArrowheads="1"/>
          </p:cNvSpPr>
          <p:nvPr/>
        </p:nvSpPr>
        <p:spPr bwMode="auto">
          <a:xfrm>
            <a:off x="3276600" y="1733550"/>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22" name="Picture 20"/>
          <p:cNvPicPr>
            <a:picLocks noChangeAspect="1" noChangeArrowheads="1"/>
          </p:cNvPicPr>
          <p:nvPr/>
        </p:nvPicPr>
        <p:blipFill>
          <a:blip r:embed="rId3" cstate="print"/>
          <a:srcRect/>
          <a:stretch>
            <a:fillRect/>
          </a:stretch>
        </p:blipFill>
        <p:spPr bwMode="auto">
          <a:xfrm>
            <a:off x="2438400" y="0"/>
            <a:ext cx="4360863" cy="877888"/>
          </a:xfrm>
          <a:prstGeom prst="rect">
            <a:avLst/>
          </a:prstGeom>
          <a:noFill/>
          <a:ln w="12700">
            <a:noFill/>
            <a:miter lim="800000"/>
            <a:headEnd type="none" w="sm" len="sm"/>
            <a:tailEnd type="none" w="sm" len="sm"/>
          </a:ln>
        </p:spPr>
      </p:pic>
      <p:sp>
        <p:nvSpPr>
          <p:cNvPr id="23" name="Text Box 21"/>
          <p:cNvSpPr txBox="1">
            <a:spLocks noChangeArrowheads="1"/>
          </p:cNvSpPr>
          <p:nvPr/>
        </p:nvSpPr>
        <p:spPr bwMode="auto">
          <a:xfrm>
            <a:off x="228600" y="1219200"/>
            <a:ext cx="8915400" cy="5516563"/>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Wat heb je nodig?</a:t>
            </a:r>
            <a:r>
              <a:rPr lang="en-US" sz="1400" b="1" u="sng">
                <a:cs typeface="Arial" pitchFamily="34" charset="0"/>
              </a:rPr>
              <a:t/>
            </a:r>
            <a:br>
              <a:rPr lang="en-US" sz="1400" b="1" u="sng">
                <a:cs typeface="Arial" pitchFamily="34" charset="0"/>
              </a:rPr>
            </a:br>
            <a:r>
              <a:rPr lang="nl-NL" sz="1400">
                <a:cs typeface="Arial" pitchFamily="34" charset="0"/>
              </a:rPr>
              <a:t>Fototoestel, fotorolletje (12 foto’s) </a:t>
            </a:r>
            <a:r>
              <a:rPr lang="en-US" sz="1400">
                <a:cs typeface="Arial" pitchFamily="34" charset="0"/>
              </a:rPr>
              <a:t>of </a:t>
            </a:r>
            <a:r>
              <a:rPr lang="nl-NL" sz="1400">
                <a:cs typeface="Arial" pitchFamily="34" charset="0"/>
              </a:rPr>
              <a:t>een digitale fotocamera</a:t>
            </a:r>
            <a:r>
              <a:rPr lang="en-US" sz="1400">
                <a:cs typeface="Arial" pitchFamily="34" charset="0"/>
              </a:rPr>
              <a:t>, </a:t>
            </a:r>
            <a:r>
              <a:rPr lang="nl-NL" sz="1400">
                <a:cs typeface="Arial" pitchFamily="34" charset="0"/>
              </a:rPr>
              <a:t>lijm</a:t>
            </a:r>
            <a:r>
              <a:rPr lang="en-US" sz="1400">
                <a:cs typeface="Arial" pitchFamily="34" charset="0"/>
              </a:rPr>
              <a:t>, </a:t>
            </a:r>
            <a:r>
              <a:rPr lang="nl-NL" sz="1400">
                <a:cs typeface="Arial" pitchFamily="34" charset="0"/>
              </a:rPr>
              <a:t>schaar</a:t>
            </a:r>
            <a:r>
              <a:rPr lang="en-US" sz="1400">
                <a:cs typeface="Arial" pitchFamily="34" charset="0"/>
              </a:rPr>
              <a:t> en een</a:t>
            </a:r>
            <a:r>
              <a:rPr lang="nl-NL" sz="1400">
                <a:cs typeface="Arial" pitchFamily="34" charset="0"/>
              </a:rPr>
              <a:t> kopie van een schilderij waar een groep mensen op staat afgebeeld.</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Wat ga je doen?</a:t>
            </a:r>
            <a:r>
              <a:rPr lang="en-US" sz="1400" b="1" u="sng">
                <a:cs typeface="Arial" pitchFamily="34" charset="0"/>
              </a:rPr>
              <a:t/>
            </a:r>
            <a:br>
              <a:rPr lang="en-US" sz="1400" b="1" u="sng">
                <a:cs typeface="Arial" pitchFamily="34" charset="0"/>
              </a:rPr>
            </a:br>
            <a:r>
              <a:rPr lang="nl-NL" sz="1400">
                <a:cs typeface="Arial" pitchFamily="34" charset="0"/>
              </a:rPr>
              <a:t>Je gaat een aantal foto ’s maken van je familie (vader, moeder, zussen, broers. Uitbreiden met tantes, ooms en neven en nichten is hierbij aan te bevelen). De foto’s  worden verwerkt in een kopie van een bestaand schilderij.</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Hoe ga je te werk?</a:t>
            </a:r>
            <a:r>
              <a:rPr lang="en-US" sz="1400" b="1" u="sng">
                <a:cs typeface="Arial" pitchFamily="34" charset="0"/>
              </a:rPr>
              <a:t/>
            </a:r>
            <a:br>
              <a:rPr lang="en-US" sz="1400" b="1" u="sng">
                <a:cs typeface="Arial" pitchFamily="34" charset="0"/>
              </a:rPr>
            </a:br>
            <a:r>
              <a:rPr lang="nl-NL" sz="1400">
                <a:cs typeface="Arial" pitchFamily="34" charset="0"/>
              </a:rPr>
              <a:t>Je brengt je familie op de hoogte van je plannen en vraagt </a:t>
            </a:r>
            <a:r>
              <a:rPr lang="en-US" sz="1400">
                <a:cs typeface="Arial" pitchFamily="34" charset="0"/>
              </a:rPr>
              <a:t/>
            </a:r>
            <a:br>
              <a:rPr lang="en-US" sz="1400">
                <a:cs typeface="Arial" pitchFamily="34" charset="0"/>
              </a:rPr>
            </a:br>
            <a:r>
              <a:rPr lang="nl-NL" sz="1400">
                <a:cs typeface="Arial" pitchFamily="34" charset="0"/>
              </a:rPr>
              <a:t>hen om hun medewerking.</a:t>
            </a:r>
            <a:r>
              <a:rPr lang="en-US" sz="1400">
                <a:cs typeface="Arial" pitchFamily="34" charset="0"/>
              </a:rPr>
              <a:t> </a:t>
            </a:r>
            <a:r>
              <a:rPr lang="nl-NL" sz="1400">
                <a:cs typeface="Arial" pitchFamily="34" charset="0"/>
              </a:rPr>
              <a:t>Ga niet te snel te werk, maar maak </a:t>
            </a:r>
            <a:r>
              <a:rPr lang="en-US" sz="1400">
                <a:cs typeface="Arial" pitchFamily="34" charset="0"/>
              </a:rPr>
              <a:t/>
            </a:r>
            <a:br>
              <a:rPr lang="en-US" sz="1400">
                <a:cs typeface="Arial" pitchFamily="34" charset="0"/>
              </a:rPr>
            </a:br>
            <a:r>
              <a:rPr lang="nl-NL" sz="1400">
                <a:cs typeface="Arial" pitchFamily="34" charset="0"/>
              </a:rPr>
              <a:t>er een leuk en gezellig gebeuren van.</a:t>
            </a:r>
            <a:r>
              <a:rPr lang="en-US" sz="1400">
                <a:cs typeface="Arial" pitchFamily="34" charset="0"/>
              </a:rPr>
              <a:t> </a:t>
            </a:r>
            <a:r>
              <a:rPr lang="nl-NL" sz="1400">
                <a:cs typeface="Arial" pitchFamily="34" charset="0"/>
              </a:rPr>
              <a:t>Neem van de hele familie</a:t>
            </a:r>
            <a:r>
              <a:rPr lang="en-US" sz="1400">
                <a:cs typeface="Arial" pitchFamily="34" charset="0"/>
              </a:rPr>
              <a:t/>
            </a:r>
            <a:br>
              <a:rPr lang="en-US" sz="1400">
                <a:cs typeface="Arial" pitchFamily="34" charset="0"/>
              </a:rPr>
            </a:br>
            <a:r>
              <a:rPr lang="nl-NL" sz="1400">
                <a:cs typeface="Arial" pitchFamily="34" charset="0"/>
              </a:rPr>
              <a:t>een foto en daarna enkele foto’s van steeds kleine groepjes.</a:t>
            </a:r>
            <a:endParaRPr lang="nl-NL" sz="1400"/>
          </a:p>
          <a:p>
            <a:pPr>
              <a:spcBef>
                <a:spcPct val="50000"/>
              </a:spcBef>
            </a:pPr>
            <a:r>
              <a:rPr lang="nl-NL" sz="1400">
                <a:cs typeface="Arial" pitchFamily="34" charset="0"/>
              </a:rPr>
              <a:t>Ga bij het nemen van de foto’s uit van medium of close-up stand. </a:t>
            </a:r>
            <a:r>
              <a:rPr lang="en-US" sz="1400">
                <a:cs typeface="Arial" pitchFamily="34" charset="0"/>
              </a:rPr>
              <a:t/>
            </a:r>
            <a:br>
              <a:rPr lang="en-US" sz="1400">
                <a:cs typeface="Arial" pitchFamily="34" charset="0"/>
              </a:rPr>
            </a:br>
            <a:r>
              <a:rPr lang="nl-NL" sz="1400">
                <a:cs typeface="Arial" pitchFamily="34" charset="0"/>
              </a:rPr>
              <a:t>Organiseer deze fotosessie of binnen of buiten, maar niet beiden </a:t>
            </a:r>
            <a:r>
              <a:rPr lang="en-US" sz="1400">
                <a:cs typeface="Arial" pitchFamily="34" charset="0"/>
              </a:rPr>
              <a:t/>
            </a:r>
            <a:br>
              <a:rPr lang="en-US" sz="1400">
                <a:cs typeface="Arial" pitchFamily="34" charset="0"/>
              </a:rPr>
            </a:br>
            <a:r>
              <a:rPr lang="nl-NL" sz="1400">
                <a:cs typeface="Arial" pitchFamily="34" charset="0"/>
              </a:rPr>
              <a:t>(het lichtverschil is later bij de verwerking van deze opdracht alleen maar lastig en hinderlijk).</a:t>
            </a:r>
            <a:endParaRPr lang="nl-NL" sz="1400"/>
          </a:p>
          <a:p>
            <a:pPr>
              <a:spcBef>
                <a:spcPct val="50000"/>
              </a:spcBef>
            </a:pPr>
            <a:r>
              <a:rPr lang="nl-NL" sz="1400">
                <a:cs typeface="Arial" pitchFamily="34" charset="0"/>
              </a:rPr>
              <a:t>Na deze fotosessie ga je de foto’s, als deze zijn ontwikkeld en afgedrukt (bij een digitale camera is verwerking op de computer mogelijk) verwerken in een kopie van een schilderij. Op dit schilderij staat een groep personen afgebeeld (denk b.v. aan de </a:t>
            </a:r>
            <a:r>
              <a:rPr lang="nl-NL" sz="1400" i="1">
                <a:cs typeface="Arial" pitchFamily="34" charset="0"/>
              </a:rPr>
              <a:t>Nachtwacht</a:t>
            </a:r>
            <a:r>
              <a:rPr lang="nl-NL" sz="1400">
                <a:cs typeface="Arial" pitchFamily="34" charset="0"/>
              </a:rPr>
              <a:t> van Rembrandt). Je kunt zelf op zoek gaan naar zo een kopie, of je maakt gebruik van de mogelijkheden die de docent aanreikt.</a:t>
            </a:r>
            <a:endParaRPr lang="nl-NL" sz="1400"/>
          </a:p>
          <a:p>
            <a:pPr>
              <a:spcBef>
                <a:spcPct val="50000"/>
              </a:spcBef>
            </a:pPr>
            <a:r>
              <a:rPr lang="nl-NL" sz="1400"/>
              <a:t>Je knipt de omgeving op de foto’s  weg zodat je de persoon over houd. Vervolgens plak je de foto van het familielid op de kopie van het schilderij. Natuurlijk is het belangrijk dat je goed kijkt waar je de verschillende leden uit je familie plaatst. Bij deze verwerking is </a:t>
            </a:r>
          </a:p>
        </p:txBody>
      </p:sp>
      <p:pic>
        <p:nvPicPr>
          <p:cNvPr id="24" name="Picture 22"/>
          <p:cNvPicPr>
            <a:picLocks noChangeAspect="1" noChangeArrowheads="1"/>
          </p:cNvPicPr>
          <p:nvPr/>
        </p:nvPicPr>
        <p:blipFill>
          <a:blip r:embed="rId4" cstate="print"/>
          <a:srcRect/>
          <a:stretch>
            <a:fillRect/>
          </a:stretch>
        </p:blipFill>
        <p:spPr bwMode="auto">
          <a:xfrm>
            <a:off x="5638800" y="2971800"/>
            <a:ext cx="1447800" cy="1408113"/>
          </a:xfrm>
          <a:prstGeom prst="rect">
            <a:avLst/>
          </a:prstGeom>
          <a:noFill/>
          <a:ln w="12700">
            <a:noFill/>
            <a:miter lim="800000"/>
            <a:headEnd type="none" w="sm" len="sm"/>
            <a:tailEnd type="none" w="sm" len="sm"/>
          </a:ln>
        </p:spPr>
      </p:pic>
      <p:pic>
        <p:nvPicPr>
          <p:cNvPr id="25" name="Picture 23"/>
          <p:cNvPicPr>
            <a:picLocks noChangeAspect="1" noChangeArrowheads="1"/>
          </p:cNvPicPr>
          <p:nvPr/>
        </p:nvPicPr>
        <p:blipFill>
          <a:blip r:embed="rId5" cstate="print"/>
          <a:srcRect/>
          <a:stretch>
            <a:fillRect/>
          </a:stretch>
        </p:blipFill>
        <p:spPr bwMode="auto">
          <a:xfrm>
            <a:off x="7239000" y="2971800"/>
            <a:ext cx="1447800" cy="1408113"/>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9"/>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2"/>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3"/>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4">
            <a:hlinkClick r:id="" action="ppaction://hlinkshowjump?jump=previousslide"/>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5" name="Rectangle 1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pic>
        <p:nvPicPr>
          <p:cNvPr id="16" name="Picture 16"/>
          <p:cNvPicPr>
            <a:picLocks noChangeAspect="1" noChangeArrowheads="1"/>
          </p:cNvPicPr>
          <p:nvPr/>
        </p:nvPicPr>
        <p:blipFill>
          <a:blip r:embed="rId3" cstate="print"/>
          <a:srcRect/>
          <a:stretch>
            <a:fillRect/>
          </a:stretch>
        </p:blipFill>
        <p:spPr bwMode="auto">
          <a:xfrm>
            <a:off x="2514600" y="0"/>
            <a:ext cx="3990975" cy="887413"/>
          </a:xfrm>
          <a:prstGeom prst="rect">
            <a:avLst/>
          </a:prstGeom>
          <a:noFill/>
          <a:ln w="12700">
            <a:noFill/>
            <a:miter lim="800000"/>
            <a:headEnd type="none" w="sm" len="sm"/>
            <a:tailEnd type="none" w="sm" len="sm"/>
          </a:ln>
        </p:spPr>
      </p:pic>
      <p:sp>
        <p:nvSpPr>
          <p:cNvPr id="17" name="Text Box 17"/>
          <p:cNvSpPr txBox="1">
            <a:spLocks noChangeArrowheads="1"/>
          </p:cNvSpPr>
          <p:nvPr/>
        </p:nvSpPr>
        <p:spPr bwMode="auto">
          <a:xfrm>
            <a:off x="304800" y="1219200"/>
            <a:ext cx="8458200" cy="2354491"/>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Theorie/ voorbeelden:</a:t>
            </a:r>
            <a:r>
              <a:rPr lang="nl-NL" sz="1400">
                <a:cs typeface="Arial" pitchFamily="34" charset="0"/>
              </a:rPr>
              <a:t> </a:t>
            </a:r>
            <a:endParaRPr lang="nl-NL" sz="1400"/>
          </a:p>
          <a:p>
            <a:pPr>
              <a:spcBef>
                <a:spcPct val="50000"/>
              </a:spcBef>
            </a:pPr>
            <a:r>
              <a:rPr lang="nl-NL" sz="1400" b="1">
                <a:cs typeface="Arial" pitchFamily="34" charset="0"/>
              </a:rPr>
              <a:t>Medium stand</a:t>
            </a:r>
            <a:r>
              <a:rPr lang="nl-NL" sz="1400">
                <a:cs typeface="Arial" pitchFamily="34" charset="0"/>
              </a:rPr>
              <a:t>. Dit wil zeggen dat je van de persoon waar je een </a:t>
            </a:r>
            <a:r>
              <a:rPr lang="en-US" sz="1400">
                <a:cs typeface="Arial" pitchFamily="34" charset="0"/>
              </a:rPr>
              <a:t/>
            </a:r>
            <a:br>
              <a:rPr lang="en-US" sz="1400">
                <a:cs typeface="Arial" pitchFamily="34" charset="0"/>
              </a:rPr>
            </a:br>
            <a:r>
              <a:rPr lang="nl-NL" sz="1400">
                <a:cs typeface="Arial" pitchFamily="34" charset="0"/>
              </a:rPr>
              <a:t>foto van neemt in de camera ziet van borst tot en met het hoofd.</a:t>
            </a:r>
            <a:endParaRPr lang="nl-NL" sz="1400"/>
          </a:p>
          <a:p>
            <a:pPr>
              <a:spcBef>
                <a:spcPct val="50000"/>
              </a:spcBef>
            </a:pPr>
            <a:r>
              <a:rPr lang="nl-NL" sz="1400">
                <a:cs typeface="Arial" pitchFamily="34" charset="0"/>
              </a:rPr>
              <a:t> </a:t>
            </a:r>
            <a:endParaRPr lang="nl-NL" sz="1400"/>
          </a:p>
          <a:p>
            <a:pPr>
              <a:spcBef>
                <a:spcPct val="50000"/>
              </a:spcBef>
            </a:pPr>
            <a:r>
              <a:rPr lang="nl-NL" sz="1400" b="1">
                <a:cs typeface="Arial" pitchFamily="34" charset="0"/>
              </a:rPr>
              <a:t>Close-up stand</a:t>
            </a:r>
            <a:r>
              <a:rPr lang="nl-NL" sz="1400">
                <a:cs typeface="Arial" pitchFamily="34" charset="0"/>
              </a:rPr>
              <a:t>. Dit wil zeggen dat je de persoon waar je een </a:t>
            </a:r>
            <a:r>
              <a:rPr lang="en-US" sz="1400">
                <a:cs typeface="Arial" pitchFamily="34" charset="0"/>
              </a:rPr>
              <a:t/>
            </a:r>
            <a:br>
              <a:rPr lang="en-US" sz="1400">
                <a:cs typeface="Arial" pitchFamily="34" charset="0"/>
              </a:rPr>
            </a:br>
            <a:r>
              <a:rPr lang="nl-NL" sz="1400">
                <a:cs typeface="Arial" pitchFamily="34" charset="0"/>
              </a:rPr>
              <a:t>foto van neemt in de camera enkel het hoofd ziet.</a:t>
            </a:r>
            <a:endParaRPr lang="nl-NL" sz="1400"/>
          </a:p>
          <a:p>
            <a:pPr>
              <a:spcBef>
                <a:spcPct val="50000"/>
              </a:spcBef>
            </a:pPr>
            <a:r>
              <a:rPr lang="nl-NL" sz="1400">
                <a:cs typeface="Arial" pitchFamily="34" charset="0"/>
              </a:rPr>
              <a:t> </a:t>
            </a:r>
            <a:endParaRPr lang="nl-NL" sz="1400"/>
          </a:p>
          <a:p>
            <a:pPr>
              <a:spcBef>
                <a:spcPct val="50000"/>
              </a:spcBef>
            </a:pPr>
            <a:r>
              <a:rPr lang="nl-NL" sz="1400"/>
              <a:t>Een voorbeeld van de opdracht: </a:t>
            </a:r>
          </a:p>
        </p:txBody>
      </p:sp>
      <p:pic>
        <p:nvPicPr>
          <p:cNvPr id="18" name="Picture 18"/>
          <p:cNvPicPr>
            <a:picLocks noChangeAspect="1" noChangeArrowheads="1"/>
          </p:cNvPicPr>
          <p:nvPr/>
        </p:nvPicPr>
        <p:blipFill>
          <a:blip r:embed="rId4" cstate="print"/>
          <a:srcRect/>
          <a:stretch>
            <a:fillRect/>
          </a:stretch>
        </p:blipFill>
        <p:spPr bwMode="auto">
          <a:xfrm>
            <a:off x="5707063" y="1295400"/>
            <a:ext cx="3436937" cy="4956175"/>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Words>
  <Application>Microsoft Office PowerPoint</Application>
  <PresentationFormat>Diavoorstelling (4:3)</PresentationFormat>
  <Paragraphs>13</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2013-10-04T13:43:49Z</dcterms:created>
  <dcterms:modified xsi:type="dcterms:W3CDTF">2013-10-04T13:44:31Z</dcterms:modified>
</cp:coreProperties>
</file>