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1402" y="-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het opmaakprofiel van de modelondertitel te bewerken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C26D6F-BA3D-4FF7-926F-9A547B718707}" type="datetimeFigureOut">
              <a:rPr lang="nl-NL" smtClean="0"/>
              <a:t>4-10-2013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BA225-631B-4D1E-B58B-235E59626929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C26D6F-BA3D-4FF7-926F-9A547B718707}" type="datetimeFigureOut">
              <a:rPr lang="nl-NL" smtClean="0"/>
              <a:t>4-10-2013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BA225-631B-4D1E-B58B-235E59626929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C26D6F-BA3D-4FF7-926F-9A547B718707}" type="datetimeFigureOut">
              <a:rPr lang="nl-NL" smtClean="0"/>
              <a:t>4-10-2013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BA225-631B-4D1E-B58B-235E59626929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C26D6F-BA3D-4FF7-926F-9A547B718707}" type="datetimeFigureOut">
              <a:rPr lang="nl-NL" smtClean="0"/>
              <a:t>4-10-2013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BA225-631B-4D1E-B58B-235E59626929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C26D6F-BA3D-4FF7-926F-9A547B718707}" type="datetimeFigureOut">
              <a:rPr lang="nl-NL" smtClean="0"/>
              <a:t>4-10-2013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BA225-631B-4D1E-B58B-235E59626929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C26D6F-BA3D-4FF7-926F-9A547B718707}" type="datetimeFigureOut">
              <a:rPr lang="nl-NL" smtClean="0"/>
              <a:t>4-10-2013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BA225-631B-4D1E-B58B-235E59626929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C26D6F-BA3D-4FF7-926F-9A547B718707}" type="datetimeFigureOut">
              <a:rPr lang="nl-NL" smtClean="0"/>
              <a:t>4-10-2013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BA225-631B-4D1E-B58B-235E59626929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C26D6F-BA3D-4FF7-926F-9A547B718707}" type="datetimeFigureOut">
              <a:rPr lang="nl-NL" smtClean="0"/>
              <a:t>4-10-2013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BA225-631B-4D1E-B58B-235E59626929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C26D6F-BA3D-4FF7-926F-9A547B718707}" type="datetimeFigureOut">
              <a:rPr lang="nl-NL" smtClean="0"/>
              <a:t>4-10-2013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BA225-631B-4D1E-B58B-235E59626929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C26D6F-BA3D-4FF7-926F-9A547B718707}" type="datetimeFigureOut">
              <a:rPr lang="nl-NL" smtClean="0"/>
              <a:t>4-10-2013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BA225-631B-4D1E-B58B-235E59626929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C26D6F-BA3D-4FF7-926F-9A547B718707}" type="datetimeFigureOut">
              <a:rPr lang="nl-NL" smtClean="0"/>
              <a:t>4-10-2013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BA225-631B-4D1E-B58B-235E59626929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C26D6F-BA3D-4FF7-926F-9A547B718707}" type="datetimeFigureOut">
              <a:rPr lang="nl-NL" smtClean="0"/>
              <a:t>4-10-2013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DBA225-631B-4D1E-B58B-235E59626929}" type="slidenum">
              <a:rPr lang="nl-NL" smtClean="0"/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png"/><Relationship Id="rId5" Type="http://schemas.openxmlformats.org/officeDocument/2006/relationships/image" Target="../media/image6.gif"/><Relationship Id="rId4" Type="http://schemas.openxmlformats.org/officeDocument/2006/relationships/image" Target="../media/image5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4343400" y="3657600"/>
            <a:ext cx="2362200" cy="4623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endParaRPr lang="nl-NL" sz="2400">
              <a:latin typeface="Times New Roman" pitchFamily="18" charset="0"/>
            </a:endParaRPr>
          </a:p>
        </p:txBody>
      </p:sp>
      <p:sp>
        <p:nvSpPr>
          <p:cNvPr id="5" name="Rectangle 6">
            <a:hlinkClick r:id="" action="ppaction://noaction"/>
          </p:cNvPr>
          <p:cNvSpPr>
            <a:spLocks noChangeArrowheads="1"/>
          </p:cNvSpPr>
          <p:nvPr/>
        </p:nvSpPr>
        <p:spPr bwMode="auto">
          <a:xfrm>
            <a:off x="1657350" y="366713"/>
            <a:ext cx="9144000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endParaRPr lang="nl-NL"/>
          </a:p>
        </p:txBody>
      </p:sp>
      <p:sp>
        <p:nvSpPr>
          <p:cNvPr id="6" name="Text Box 7"/>
          <p:cNvSpPr txBox="1">
            <a:spLocks noChangeArrowheads="1"/>
          </p:cNvSpPr>
          <p:nvPr/>
        </p:nvSpPr>
        <p:spPr bwMode="auto">
          <a:xfrm>
            <a:off x="5257800" y="2438400"/>
            <a:ext cx="42672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endParaRPr lang="nl-NL" sz="2400"/>
          </a:p>
        </p:txBody>
      </p:sp>
      <p:sp>
        <p:nvSpPr>
          <p:cNvPr id="7" name="AutoShape 8" descr="http://www.artactueel.nl/Exposities/realisme/Hans%20Parlevliet_bestanden/Stilleven%20met%20peren.jpg"/>
          <p:cNvSpPr>
            <a:spLocks noChangeAspect="1" noChangeArrowheads="1"/>
          </p:cNvSpPr>
          <p:nvPr/>
        </p:nvSpPr>
        <p:spPr bwMode="auto">
          <a:xfrm>
            <a:off x="4424363" y="3281363"/>
            <a:ext cx="296862" cy="296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nl-NL"/>
          </a:p>
        </p:txBody>
      </p:sp>
      <p:sp>
        <p:nvSpPr>
          <p:cNvPr id="8" name="AutoShape 9" descr="http://www.exto.nl/gallery/dbimages/1184/1184-p-1764.jpg"/>
          <p:cNvSpPr>
            <a:spLocks noChangeAspect="1" noChangeArrowheads="1"/>
          </p:cNvSpPr>
          <p:nvPr/>
        </p:nvSpPr>
        <p:spPr bwMode="auto">
          <a:xfrm>
            <a:off x="4424363" y="3281363"/>
            <a:ext cx="296862" cy="296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nl-NL"/>
          </a:p>
        </p:txBody>
      </p:sp>
      <p:pic>
        <p:nvPicPr>
          <p:cNvPr id="9" name="Picture 17">
            <a:hlinkClick r:id="" action="ppaction://noaction"/>
          </p:cNvPr>
          <p:cNvPicPr>
            <a:picLocks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82000" y="152400"/>
            <a:ext cx="492125" cy="415925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</p:pic>
      <p:sp>
        <p:nvSpPr>
          <p:cNvPr id="10" name="Rectangle 18"/>
          <p:cNvSpPr>
            <a:spLocks noChangeArrowheads="1"/>
          </p:cNvSpPr>
          <p:nvPr/>
        </p:nvSpPr>
        <p:spPr bwMode="auto">
          <a:xfrm>
            <a:off x="8077200" y="533400"/>
            <a:ext cx="1066800" cy="246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lang="nl-NL" sz="1000"/>
              <a:t>  </a:t>
            </a:r>
            <a:r>
              <a:rPr lang="en-US" sz="1000"/>
              <a:t>       terug</a:t>
            </a:r>
            <a:endParaRPr lang="nl-NL" sz="1000"/>
          </a:p>
        </p:txBody>
      </p:sp>
      <p:sp>
        <p:nvSpPr>
          <p:cNvPr id="11" name="AutoShape 19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7696200" y="152400"/>
            <a:ext cx="533400" cy="381000"/>
          </a:xfrm>
          <a:prstGeom prst="actionButtonForwardNext">
            <a:avLst/>
          </a:prstGeom>
          <a:solidFill>
            <a:schemeClr val="bg1"/>
          </a:solidFill>
          <a:ln w="12700">
            <a:solidFill>
              <a:srgbClr val="FFFFFF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nl-NL"/>
          </a:p>
        </p:txBody>
      </p:sp>
      <p:sp>
        <p:nvSpPr>
          <p:cNvPr id="12" name="Rectangle 20">
            <a:hlinkClick r:id="" action="ppaction://hlinkshowjump?jump=nextslide"/>
          </p:cNvPr>
          <p:cNvSpPr>
            <a:spLocks noChangeArrowheads="1"/>
          </p:cNvSpPr>
          <p:nvPr/>
        </p:nvSpPr>
        <p:spPr bwMode="auto">
          <a:xfrm>
            <a:off x="7620000" y="533400"/>
            <a:ext cx="762000" cy="6315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000"/>
              <a:t>volgende                                      bladzijde                           </a:t>
            </a:r>
          </a:p>
          <a:p>
            <a:pPr>
              <a:spcBef>
                <a:spcPct val="50000"/>
              </a:spcBef>
            </a:pPr>
            <a:endParaRPr lang="nl-NL" sz="1000"/>
          </a:p>
        </p:txBody>
      </p:sp>
      <p:pic>
        <p:nvPicPr>
          <p:cNvPr id="13" name="Picture 22" descr="http://www.home.zonnet.nl/animatieplaatjes/euro's.gif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477000" y="3657600"/>
            <a:ext cx="2395538" cy="251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" name="Picture 28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819400" y="0"/>
            <a:ext cx="3473450" cy="155098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  <p:sp>
        <p:nvSpPr>
          <p:cNvPr id="15" name="Text Box 29"/>
          <p:cNvSpPr txBox="1">
            <a:spLocks noChangeArrowheads="1"/>
          </p:cNvSpPr>
          <p:nvPr/>
        </p:nvSpPr>
        <p:spPr bwMode="auto">
          <a:xfrm>
            <a:off x="152400" y="1766888"/>
            <a:ext cx="8991600" cy="5155257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nl-NL" sz="1400">
                <a:cs typeface="Arial" pitchFamily="34" charset="0"/>
              </a:rPr>
              <a:t>Deze opdracht kan je voor alle activiteiten gebruiken.</a:t>
            </a:r>
            <a:r>
              <a:rPr lang="en-US" sz="1400">
                <a:cs typeface="Arial" pitchFamily="34" charset="0"/>
              </a:rPr>
              <a:t> </a:t>
            </a:r>
            <a:r>
              <a:rPr lang="nl-NL" sz="1400">
                <a:cs typeface="Arial" pitchFamily="34" charset="0"/>
              </a:rPr>
              <a:t>Voor deze opdracht ga je een nieuw Europees bankbiljet ontwerpen.</a:t>
            </a:r>
            <a:r>
              <a:rPr lang="en-US" sz="1400">
                <a:cs typeface="Arial" pitchFamily="34" charset="0"/>
              </a:rPr>
              <a:t> </a:t>
            </a:r>
            <a:r>
              <a:rPr lang="nl-NL" sz="1400">
                <a:cs typeface="Arial" pitchFamily="34" charset="0"/>
              </a:rPr>
              <a:t>Het onderwerp (de voorstelling) van het biljet heeft met jouw uitstapje voor CKV</a:t>
            </a:r>
            <a:r>
              <a:rPr lang="en-US" sz="1400">
                <a:cs typeface="Arial" pitchFamily="34" charset="0"/>
              </a:rPr>
              <a:t> </a:t>
            </a:r>
            <a:r>
              <a:rPr lang="nl-NL" sz="1400">
                <a:cs typeface="Arial" pitchFamily="34" charset="0"/>
              </a:rPr>
              <a:t>te maken. </a:t>
            </a:r>
            <a:r>
              <a:rPr lang="en-US" sz="1400">
                <a:cs typeface="Arial" pitchFamily="34" charset="0"/>
              </a:rPr>
              <a:t/>
            </a:r>
            <a:br>
              <a:rPr lang="en-US" sz="1400">
                <a:cs typeface="Arial" pitchFamily="34" charset="0"/>
              </a:rPr>
            </a:br>
            <a:r>
              <a:rPr lang="nl-NL" sz="1400">
                <a:cs typeface="Arial" pitchFamily="34" charset="0"/>
              </a:rPr>
              <a:t>Ben je naar een vuurtoren geweest? </a:t>
            </a:r>
            <a:r>
              <a:rPr lang="en-US" sz="1400">
                <a:cs typeface="Arial" pitchFamily="34" charset="0"/>
              </a:rPr>
              <a:t/>
            </a:r>
            <a:br>
              <a:rPr lang="en-US" sz="1400">
                <a:cs typeface="Arial" pitchFamily="34" charset="0"/>
              </a:rPr>
            </a:br>
            <a:r>
              <a:rPr lang="en-US" sz="1400">
                <a:cs typeface="Arial" pitchFamily="34" charset="0"/>
              </a:rPr>
              <a:t/>
            </a:r>
            <a:br>
              <a:rPr lang="en-US" sz="1400">
                <a:cs typeface="Arial" pitchFamily="34" charset="0"/>
              </a:rPr>
            </a:br>
            <a:r>
              <a:rPr lang="nl-NL" sz="1400">
                <a:cs typeface="Arial" pitchFamily="34" charset="0"/>
              </a:rPr>
              <a:t>Kleding, fiets, walkman, boek, pen, computer, geld:</a:t>
            </a:r>
            <a:r>
              <a:rPr lang="en-US" sz="1400">
                <a:cs typeface="Arial" pitchFamily="34" charset="0"/>
              </a:rPr>
              <a:t> </a:t>
            </a:r>
            <a:r>
              <a:rPr lang="nl-NL" sz="1400" i="1">
                <a:cs typeface="Arial" pitchFamily="34" charset="0"/>
              </a:rPr>
              <a:t>allemaal alledaagse voorwerpen</a:t>
            </a:r>
            <a:r>
              <a:rPr lang="nl-NL" sz="1400">
                <a:cs typeface="Arial" pitchFamily="34" charset="0"/>
              </a:rPr>
              <a:t>. Maar ze zijn wel met zorg                                      vormgegeven.  Dat wil zeggen: er is nagedacht over een mooie vorm, het materiaal en de kleur. </a:t>
            </a:r>
            <a:r>
              <a:rPr lang="en-US" sz="1400">
                <a:cs typeface="Arial" pitchFamily="34" charset="0"/>
              </a:rPr>
              <a:t/>
            </a:r>
            <a:br>
              <a:rPr lang="en-US" sz="1400">
                <a:cs typeface="Arial" pitchFamily="34" charset="0"/>
              </a:rPr>
            </a:br>
            <a:r>
              <a:rPr lang="nl-NL" sz="1400">
                <a:cs typeface="Arial" pitchFamily="34" charset="0"/>
              </a:rPr>
              <a:t>De vormgever moet er ook voor zorgen dat het voorwerp praktisch is.</a:t>
            </a:r>
            <a:r>
              <a:rPr lang="en-US" sz="1400">
                <a:cs typeface="Arial" pitchFamily="34" charset="0"/>
              </a:rPr>
              <a:t> </a:t>
            </a:r>
            <a:r>
              <a:rPr lang="nl-NL" sz="1400">
                <a:cs typeface="Arial" pitchFamily="34" charset="0"/>
              </a:rPr>
              <a:t>Bij het ontwerpen van geld, is het niet praktisch als het briefje veel te groot is zodat het niet meer in de portemonnee past. </a:t>
            </a:r>
            <a:r>
              <a:rPr lang="en-US" sz="1400">
                <a:cs typeface="Arial" pitchFamily="34" charset="0"/>
              </a:rPr>
              <a:t/>
            </a:r>
            <a:br>
              <a:rPr lang="en-US" sz="1400">
                <a:cs typeface="Arial" pitchFamily="34" charset="0"/>
              </a:rPr>
            </a:br>
            <a:r>
              <a:rPr lang="en-US" sz="1400">
                <a:cs typeface="Arial" pitchFamily="34" charset="0"/>
              </a:rPr>
              <a:t/>
            </a:r>
            <a:br>
              <a:rPr lang="en-US" sz="1400">
                <a:cs typeface="Arial" pitchFamily="34" charset="0"/>
              </a:rPr>
            </a:br>
            <a:r>
              <a:rPr lang="nl-NL" sz="1400" i="1">
                <a:cs typeface="Arial" pitchFamily="34" charset="0"/>
              </a:rPr>
              <a:t>Hoe maak je een biljet nou zo origineel mogelijk?:</a:t>
            </a:r>
            <a:r>
              <a:rPr lang="en-US" sz="1400" i="1">
                <a:cs typeface="Arial" pitchFamily="34" charset="0"/>
              </a:rPr>
              <a:t/>
            </a:r>
            <a:br>
              <a:rPr lang="en-US" sz="1400" i="1">
                <a:cs typeface="Arial" pitchFamily="34" charset="0"/>
              </a:rPr>
            </a:br>
            <a:r>
              <a:rPr lang="nl-NL" sz="1400">
                <a:cs typeface="Arial" pitchFamily="34" charset="0"/>
              </a:rPr>
              <a:t> -De traditionele vorm veranderen, bijvoorbeeld: vierkant.</a:t>
            </a:r>
            <a:r>
              <a:rPr lang="en-US" sz="1400">
                <a:cs typeface="Arial" pitchFamily="34" charset="0"/>
              </a:rPr>
              <a:t/>
            </a:r>
            <a:br>
              <a:rPr lang="en-US" sz="1400">
                <a:cs typeface="Arial" pitchFamily="34" charset="0"/>
              </a:rPr>
            </a:br>
            <a:r>
              <a:rPr lang="nl-NL" sz="1400">
                <a:cs typeface="Arial" pitchFamily="34" charset="0"/>
              </a:rPr>
              <a:t> -Opvallende kleur of juist niet.</a:t>
            </a:r>
            <a:r>
              <a:rPr lang="en-US" sz="1400">
                <a:cs typeface="Arial" pitchFamily="34" charset="0"/>
              </a:rPr>
              <a:t/>
            </a:r>
            <a:br>
              <a:rPr lang="en-US" sz="1400">
                <a:cs typeface="Arial" pitchFamily="34" charset="0"/>
              </a:rPr>
            </a:br>
            <a:r>
              <a:rPr lang="en-US" sz="1400">
                <a:cs typeface="Arial" pitchFamily="34" charset="0"/>
              </a:rPr>
              <a:t/>
            </a:r>
            <a:br>
              <a:rPr lang="en-US" sz="1400">
                <a:cs typeface="Arial" pitchFamily="34" charset="0"/>
              </a:rPr>
            </a:br>
            <a:r>
              <a:rPr lang="nl-NL" sz="1400" b="1" u="sng">
                <a:cs typeface="Arial" pitchFamily="34" charset="0"/>
              </a:rPr>
              <a:t>Wat heb je nodig?</a:t>
            </a:r>
            <a:r>
              <a:rPr lang="en-US" sz="1400" b="1" u="sng">
                <a:cs typeface="Arial" pitchFamily="34" charset="0"/>
              </a:rPr>
              <a:t/>
            </a:r>
            <a:br>
              <a:rPr lang="en-US" sz="1400" b="1" u="sng">
                <a:cs typeface="Arial" pitchFamily="34" charset="0"/>
              </a:rPr>
            </a:br>
            <a:r>
              <a:rPr lang="nl-NL" sz="1400">
                <a:cs typeface="Arial" pitchFamily="34" charset="0"/>
              </a:rPr>
              <a:t>Tekenmateriaal, papier, eventueel computer + Paintshop of Photoshop </a:t>
            </a:r>
            <a:r>
              <a:rPr lang="en-US" sz="1400">
                <a:cs typeface="Arial" pitchFamily="34" charset="0"/>
              </a:rPr>
              <a:t/>
            </a:r>
            <a:br>
              <a:rPr lang="en-US" sz="1400">
                <a:cs typeface="Arial" pitchFamily="34" charset="0"/>
              </a:rPr>
            </a:br>
            <a:r>
              <a:rPr lang="en-US" sz="1400">
                <a:cs typeface="Arial" pitchFamily="34" charset="0"/>
              </a:rPr>
              <a:t/>
            </a:r>
            <a:br>
              <a:rPr lang="en-US" sz="1400">
                <a:cs typeface="Arial" pitchFamily="34" charset="0"/>
              </a:rPr>
            </a:br>
            <a:r>
              <a:rPr lang="nl-NL" sz="1400" b="1" u="sng">
                <a:cs typeface="Arial" pitchFamily="34" charset="0"/>
              </a:rPr>
              <a:t>Wat ga je doen?</a:t>
            </a:r>
            <a:r>
              <a:rPr lang="en-US" sz="1400" b="1" u="sng">
                <a:cs typeface="Arial" pitchFamily="34" charset="0"/>
              </a:rPr>
              <a:t/>
            </a:r>
            <a:br>
              <a:rPr lang="en-US" sz="1400" b="1" u="sng">
                <a:cs typeface="Arial" pitchFamily="34" charset="0"/>
              </a:rPr>
            </a:br>
            <a:r>
              <a:rPr lang="nl-NL" sz="1400">
                <a:cs typeface="Arial" pitchFamily="34" charset="0"/>
              </a:rPr>
              <a:t>Je gaat een nieuw Europees bankbiljet ontwerpen.</a:t>
            </a:r>
            <a:r>
              <a:rPr lang="en-US" sz="1400">
                <a:cs typeface="Arial" pitchFamily="34" charset="0"/>
              </a:rPr>
              <a:t/>
            </a:r>
            <a:br>
              <a:rPr lang="en-US" sz="1400">
                <a:cs typeface="Arial" pitchFamily="34" charset="0"/>
              </a:rPr>
            </a:br>
            <a:r>
              <a:rPr lang="nl-NL" sz="1400">
                <a:cs typeface="Arial" pitchFamily="34" charset="0"/>
              </a:rPr>
              <a:t>Aan jouw de taak de saaie euro bankbiljetten te restylen.</a:t>
            </a:r>
            <a:r>
              <a:rPr lang="en-US" sz="1400">
                <a:cs typeface="Arial" pitchFamily="34" charset="0"/>
              </a:rPr>
              <a:t/>
            </a:r>
            <a:br>
              <a:rPr lang="en-US" sz="1400">
                <a:cs typeface="Arial" pitchFamily="34" charset="0"/>
              </a:rPr>
            </a:br>
            <a:r>
              <a:rPr lang="nl-NL" sz="1400">
                <a:cs typeface="Arial" pitchFamily="34" charset="0"/>
              </a:rPr>
              <a:t>Want zeg nu zelf. Ze kunnen echt een stuk mooier. </a:t>
            </a:r>
            <a:endParaRPr lang="nl-NL" sz="1400">
              <a:latin typeface="Kids" charset="0"/>
            </a:endParaRPr>
          </a:p>
          <a:p>
            <a:pPr>
              <a:spcBef>
                <a:spcPct val="50000"/>
              </a:spcBef>
            </a:pPr>
            <a:r>
              <a:rPr lang="nl-NL" sz="1400">
                <a:cs typeface="Arial" pitchFamily="34" charset="0"/>
              </a:rPr>
              <a:t>Aan het bankbiljet moet iedereen kunnen zien wat je voor CKV hebt ondernomen.</a:t>
            </a:r>
            <a:r>
              <a:rPr lang="en-US" sz="1400">
                <a:cs typeface="Arial" pitchFamily="34" charset="0"/>
              </a:rPr>
              <a:t/>
            </a:r>
            <a:br>
              <a:rPr lang="en-US" sz="1400">
                <a:cs typeface="Arial" pitchFamily="34" charset="0"/>
              </a:rPr>
            </a:br>
            <a:r>
              <a:rPr lang="nl-NL" sz="1400"/>
              <a:t>Als het mogelijk is en je wilt het graag dan kan het bankbiljet ook op de computer gemaakt worden. </a:t>
            </a:r>
            <a:r>
              <a:rPr lang="en-US" sz="1400"/>
              <a:t/>
            </a:r>
            <a:br>
              <a:rPr lang="en-US" sz="1400"/>
            </a:br>
            <a:r>
              <a:rPr lang="nl-NL" sz="1400"/>
              <a:t>Je hebt dan wel een fotobewerkingsprogramma nodig)</a:t>
            </a:r>
          </a:p>
        </p:txBody>
      </p:sp>
      <p:sp>
        <p:nvSpPr>
          <p:cNvPr id="16" name="AutoShape 30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7086600" y="152400"/>
            <a:ext cx="457200" cy="381000"/>
          </a:xfrm>
          <a:prstGeom prst="actionButtonDocument">
            <a:avLst/>
          </a:prstGeom>
          <a:solidFill>
            <a:schemeClr val="bg1"/>
          </a:solidFill>
          <a:ln w="12700">
            <a:solidFill>
              <a:srgbClr val="FFFFFF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nl-NL"/>
          </a:p>
        </p:txBody>
      </p:sp>
      <p:sp>
        <p:nvSpPr>
          <p:cNvPr id="17" name="Rectangle 31">
            <a:hlinkClick r:id="" action="ppaction://noaction"/>
          </p:cNvPr>
          <p:cNvSpPr>
            <a:spLocks noChangeArrowheads="1"/>
          </p:cNvSpPr>
          <p:nvPr/>
        </p:nvSpPr>
        <p:spPr bwMode="auto">
          <a:xfrm>
            <a:off x="6858000" y="533400"/>
            <a:ext cx="1219200" cy="246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000"/>
              <a:t>  voorbeeld</a:t>
            </a:r>
            <a:endParaRPr lang="nl-NL" sz="10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ChangeArrowheads="1"/>
          </p:cNvSpPr>
          <p:nvPr/>
        </p:nvSpPr>
        <p:spPr bwMode="auto">
          <a:xfrm>
            <a:off x="4343400" y="3657600"/>
            <a:ext cx="2362200" cy="4623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endParaRPr lang="nl-NL" sz="2400">
              <a:latin typeface="Times New Roman" pitchFamily="18" charset="0"/>
            </a:endParaRPr>
          </a:p>
        </p:txBody>
      </p:sp>
      <p:pic>
        <p:nvPicPr>
          <p:cNvPr id="3" name="Picture 4">
            <a:hlinkClick r:id="" action="ppaction://hlinkshowjump?jump=previousslide"/>
          </p:cNvPr>
          <p:cNvPicPr>
            <a:picLocks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01038" y="223838"/>
            <a:ext cx="492125" cy="415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Rectangle 5"/>
          <p:cNvSpPr>
            <a:spLocks noChangeArrowheads="1"/>
          </p:cNvSpPr>
          <p:nvPr/>
        </p:nvSpPr>
        <p:spPr bwMode="auto">
          <a:xfrm>
            <a:off x="8077200" y="609600"/>
            <a:ext cx="1066800" cy="246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lang="nl-NL" sz="1000"/>
              <a:t>  </a:t>
            </a:r>
            <a:r>
              <a:rPr lang="en-US" sz="1000"/>
              <a:t>    terug</a:t>
            </a:r>
            <a:endParaRPr lang="nl-NL" sz="1000"/>
          </a:p>
        </p:txBody>
      </p:sp>
      <p:sp>
        <p:nvSpPr>
          <p:cNvPr id="5" name="Text Box 7"/>
          <p:cNvSpPr txBox="1">
            <a:spLocks noChangeArrowheads="1"/>
          </p:cNvSpPr>
          <p:nvPr/>
        </p:nvSpPr>
        <p:spPr bwMode="auto">
          <a:xfrm>
            <a:off x="5257800" y="2438400"/>
            <a:ext cx="42672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endParaRPr lang="nl-NL" sz="2400"/>
          </a:p>
        </p:txBody>
      </p:sp>
      <p:sp>
        <p:nvSpPr>
          <p:cNvPr id="6" name="AutoShape 8" descr="http://www.artactueel.nl/Exposities/realisme/Hans%20Parlevliet_bestanden/Stilleven%20met%20peren.jpg"/>
          <p:cNvSpPr>
            <a:spLocks noChangeAspect="1" noChangeArrowheads="1"/>
          </p:cNvSpPr>
          <p:nvPr/>
        </p:nvSpPr>
        <p:spPr bwMode="auto">
          <a:xfrm>
            <a:off x="4424363" y="3281363"/>
            <a:ext cx="296862" cy="296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nl-NL"/>
          </a:p>
        </p:txBody>
      </p:sp>
      <p:sp>
        <p:nvSpPr>
          <p:cNvPr id="7" name="AutoShape 9" descr="http://www.exto.nl/gallery/dbimages/1184/1184-p-1764.jpg"/>
          <p:cNvSpPr>
            <a:spLocks noChangeAspect="1" noChangeArrowheads="1"/>
          </p:cNvSpPr>
          <p:nvPr/>
        </p:nvSpPr>
        <p:spPr bwMode="auto">
          <a:xfrm>
            <a:off x="4424363" y="3281363"/>
            <a:ext cx="296862" cy="296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nl-NL"/>
          </a:p>
        </p:txBody>
      </p:sp>
      <p:sp>
        <p:nvSpPr>
          <p:cNvPr id="8" name="Text Box 11"/>
          <p:cNvSpPr txBox="1">
            <a:spLocks noChangeArrowheads="1"/>
          </p:cNvSpPr>
          <p:nvPr/>
        </p:nvSpPr>
        <p:spPr bwMode="auto">
          <a:xfrm>
            <a:off x="7467600" y="4038600"/>
            <a:ext cx="1676400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nl-NL"/>
          </a:p>
        </p:txBody>
      </p:sp>
      <p:pic>
        <p:nvPicPr>
          <p:cNvPr id="9" name="Picture 14" descr="http://members.chello.nl/~ehj.klaassen/schumi%20euro500.gif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15000" y="4953000"/>
            <a:ext cx="3200400" cy="1620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15" descr="http://members.chello.nl/~ehj.klaassen/schumi%20euro50.gif"/>
          <p:cNvPicPr>
            <a:picLocks noChangeAspect="1" noChangeArrowheads="1" noCrop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048000" y="5181600"/>
            <a:ext cx="2514600" cy="138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16" descr="http://members.chello.nl/~ehj.klaassen/schumi%20euro5.gif"/>
          <p:cNvPicPr>
            <a:picLocks noChangeAspect="1" noChangeArrowheads="1" noCrop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81000" y="5256213"/>
            <a:ext cx="2514600" cy="1285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Text Box 18"/>
          <p:cNvSpPr txBox="1">
            <a:spLocks noChangeArrowheads="1"/>
          </p:cNvSpPr>
          <p:nvPr/>
        </p:nvSpPr>
        <p:spPr bwMode="auto">
          <a:xfrm>
            <a:off x="228600" y="1447800"/>
            <a:ext cx="8534400" cy="298543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nl-NL" sz="1400" b="1" u="sng">
                <a:cs typeface="Arial" pitchFamily="34" charset="0"/>
              </a:rPr>
              <a:t>Hoe ga je te werk?</a:t>
            </a:r>
            <a:r>
              <a:rPr lang="en-US" sz="1400" b="1" u="sng">
                <a:cs typeface="Arial" pitchFamily="34" charset="0"/>
              </a:rPr>
              <a:t/>
            </a:r>
            <a:br>
              <a:rPr lang="en-US" sz="1400" b="1" u="sng">
                <a:cs typeface="Arial" pitchFamily="34" charset="0"/>
              </a:rPr>
            </a:br>
            <a:r>
              <a:rPr lang="nl-NL" sz="1400">
                <a:cs typeface="Arial" pitchFamily="34" charset="0"/>
              </a:rPr>
              <a:t>-  Eerst ga je bekijken wat voor soort biljetten er al bestaan om een idee te krijgen. </a:t>
            </a:r>
            <a:r>
              <a:rPr lang="en-US" sz="1400">
                <a:cs typeface="Arial" pitchFamily="34" charset="0"/>
              </a:rPr>
              <a:t/>
            </a:r>
            <a:br>
              <a:rPr lang="en-US" sz="1400">
                <a:cs typeface="Arial" pitchFamily="34" charset="0"/>
              </a:rPr>
            </a:br>
            <a:r>
              <a:rPr lang="en-US" sz="1400">
                <a:cs typeface="Arial" pitchFamily="34" charset="0"/>
              </a:rPr>
              <a:t>   Kijk</a:t>
            </a:r>
            <a:r>
              <a:rPr lang="nl-NL" sz="1400">
                <a:cs typeface="Arial" pitchFamily="34" charset="0"/>
              </a:rPr>
              <a:t> bijvoorbeeld op internet.                                       </a:t>
            </a:r>
            <a:endParaRPr lang="nl-NL" sz="1400">
              <a:latin typeface="Kids" charset="0"/>
            </a:endParaRPr>
          </a:p>
          <a:p>
            <a:pPr>
              <a:spcBef>
                <a:spcPct val="50000"/>
              </a:spcBef>
            </a:pPr>
            <a:r>
              <a:rPr lang="nl-NL" sz="1400">
                <a:cs typeface="Arial" pitchFamily="34" charset="0"/>
              </a:rPr>
              <a:t>-  Ga eerst een aantal schetsen maken (ideeën opdoen).</a:t>
            </a:r>
            <a:endParaRPr lang="nl-NL" sz="1400"/>
          </a:p>
          <a:p>
            <a:pPr>
              <a:spcBef>
                <a:spcPct val="50000"/>
              </a:spcBef>
            </a:pPr>
            <a:r>
              <a:rPr lang="nl-NL" sz="1400">
                <a:cs typeface="Arial" pitchFamily="34" charset="0"/>
              </a:rPr>
              <a:t>-  Maak een ontwerp voor de voorkant maar ook voor de achterkant.</a:t>
            </a:r>
            <a:endParaRPr lang="nl-NL" sz="1400"/>
          </a:p>
          <a:p>
            <a:pPr>
              <a:spcBef>
                <a:spcPct val="50000"/>
              </a:spcBef>
            </a:pPr>
            <a:r>
              <a:rPr lang="nl-NL" sz="1400">
                <a:cs typeface="Arial" pitchFamily="34" charset="0"/>
              </a:rPr>
              <a:t>-  De waarde van het biljet mag je zelf bepalen.</a:t>
            </a:r>
            <a:endParaRPr lang="nl-NL" sz="1400"/>
          </a:p>
          <a:p>
            <a:pPr>
              <a:spcBef>
                <a:spcPct val="50000"/>
              </a:spcBef>
            </a:pPr>
            <a:r>
              <a:rPr lang="nl-NL" sz="1400">
                <a:cs typeface="Arial" pitchFamily="34" charset="0"/>
              </a:rPr>
              <a:t>-  Naast de waarde moet er ook een serienummer, een afbeelding van de activiteit op komen te staan. </a:t>
            </a:r>
            <a:r>
              <a:rPr lang="en-US" sz="1400">
                <a:cs typeface="Arial" pitchFamily="34" charset="0"/>
              </a:rPr>
              <a:t/>
            </a:r>
            <a:br>
              <a:rPr lang="en-US" sz="1400">
                <a:cs typeface="Arial" pitchFamily="34" charset="0"/>
              </a:rPr>
            </a:br>
            <a:r>
              <a:rPr lang="en-US" sz="1400">
                <a:cs typeface="Arial" pitchFamily="34" charset="0"/>
              </a:rPr>
              <a:t>   </a:t>
            </a:r>
            <a:r>
              <a:rPr lang="nl-NL" sz="1400">
                <a:cs typeface="Arial" pitchFamily="34" charset="0"/>
              </a:rPr>
              <a:t>Misschien lukt het je ook nog een watermerk te maken</a:t>
            </a:r>
            <a:r>
              <a:rPr lang="en-US" sz="1400">
                <a:cs typeface="Arial" pitchFamily="34" charset="0"/>
              </a:rPr>
              <a:t>.</a:t>
            </a:r>
            <a:endParaRPr lang="nl-NL" sz="1400"/>
          </a:p>
          <a:p>
            <a:pPr>
              <a:spcBef>
                <a:spcPct val="50000"/>
              </a:spcBef>
            </a:pPr>
            <a:r>
              <a:rPr lang="nl-NL" sz="1400">
                <a:cs typeface="Arial" pitchFamily="34" charset="0"/>
              </a:rPr>
              <a:t>-  Probeer iets te ontwerpen dat nog niet bestaat. </a:t>
            </a:r>
            <a:endParaRPr lang="nl-NL" sz="1400"/>
          </a:p>
          <a:p>
            <a:pPr>
              <a:spcBef>
                <a:spcPct val="50000"/>
              </a:spcBef>
            </a:pPr>
            <a:r>
              <a:rPr lang="nl-NL" sz="1400"/>
              <a:t>-  Het biljet kleur je netjes in met kleurpotlood.</a:t>
            </a:r>
            <a:r>
              <a:rPr lang="nl-NL"/>
              <a:t> </a:t>
            </a:r>
          </a:p>
        </p:txBody>
      </p:sp>
      <p:pic>
        <p:nvPicPr>
          <p:cNvPr id="13" name="Picture 19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895600" y="0"/>
            <a:ext cx="3454400" cy="29368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52</Words>
  <Application>Microsoft Office PowerPoint</Application>
  <PresentationFormat>Diavoorstelling (4:3)</PresentationFormat>
  <Paragraphs>13</Paragraphs>
  <Slides>2</Slides>
  <Notes>0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2</vt:i4>
      </vt:variant>
    </vt:vector>
  </HeadingPairs>
  <TitlesOfParts>
    <vt:vector size="3" baseType="lpstr">
      <vt:lpstr>Office-thema</vt:lpstr>
      <vt:lpstr>Dia 1</vt:lpstr>
      <vt:lpstr>Dia 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 1</dc:title>
  <dc:creator>Eigenaar</dc:creator>
  <cp:lastModifiedBy>Eigenaar</cp:lastModifiedBy>
  <cp:revision>1</cp:revision>
  <dcterms:created xsi:type="dcterms:W3CDTF">2013-10-04T08:38:12Z</dcterms:created>
  <dcterms:modified xsi:type="dcterms:W3CDTF">2013-10-04T08:39:01Z</dcterms:modified>
</cp:coreProperties>
</file>