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EC38-F9D8-41FC-9068-AD71AF96D1E7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5A9A1-AC62-4A72-A87E-E3253BE81C0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EC38-F9D8-41FC-9068-AD71AF96D1E7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5A9A1-AC62-4A72-A87E-E3253BE81C0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EC38-F9D8-41FC-9068-AD71AF96D1E7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5A9A1-AC62-4A72-A87E-E3253BE81C0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EC38-F9D8-41FC-9068-AD71AF96D1E7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5A9A1-AC62-4A72-A87E-E3253BE81C0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EC38-F9D8-41FC-9068-AD71AF96D1E7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5A9A1-AC62-4A72-A87E-E3253BE81C0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EC38-F9D8-41FC-9068-AD71AF96D1E7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5A9A1-AC62-4A72-A87E-E3253BE81C0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EC38-F9D8-41FC-9068-AD71AF96D1E7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5A9A1-AC62-4A72-A87E-E3253BE81C0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EC38-F9D8-41FC-9068-AD71AF96D1E7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5A9A1-AC62-4A72-A87E-E3253BE81C0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EC38-F9D8-41FC-9068-AD71AF96D1E7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5A9A1-AC62-4A72-A87E-E3253BE81C0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EC38-F9D8-41FC-9068-AD71AF96D1E7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5A9A1-AC62-4A72-A87E-E3253BE81C0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EC38-F9D8-41FC-9068-AD71AF96D1E7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5A9A1-AC62-4A72-A87E-E3253BE81C0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54EC38-F9D8-41FC-9068-AD71AF96D1E7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05A9A1-AC62-4A72-A87E-E3253BE81C08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0"/>
          <p:cNvSpPr txBox="1">
            <a:spLocks noChangeArrowheads="1"/>
          </p:cNvSpPr>
          <p:nvPr/>
        </p:nvSpPr>
        <p:spPr bwMode="auto">
          <a:xfrm>
            <a:off x="228600" y="1857375"/>
            <a:ext cx="8382000" cy="441659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400" i="1">
                <a:cs typeface="Arial" pitchFamily="34" charset="0"/>
              </a:rPr>
              <a:t>Deze opdracht kun je maken als je voor je activiteit naar een bijzondere </a:t>
            </a:r>
            <a:r>
              <a:rPr lang="en-US" sz="1400" i="1">
                <a:cs typeface="Arial" pitchFamily="34" charset="0"/>
              </a:rPr>
              <a:t>bou</a:t>
            </a:r>
            <a:r>
              <a:rPr lang="nl-NL" sz="1400" i="1">
                <a:cs typeface="Arial" pitchFamily="34" charset="0"/>
              </a:rPr>
              <a:t>wwerk bent geweest. </a:t>
            </a:r>
            <a:r>
              <a:rPr lang="en-US" sz="1400" i="1">
                <a:cs typeface="Arial" pitchFamily="34" charset="0"/>
              </a:rPr>
              <a:t/>
            </a:r>
            <a:br>
              <a:rPr lang="en-US" sz="1400" i="1">
                <a:cs typeface="Arial" pitchFamily="34" charset="0"/>
              </a:rPr>
            </a:br>
            <a:r>
              <a:rPr lang="nl-NL" sz="1400" i="1">
                <a:cs typeface="Arial" pitchFamily="34" charset="0"/>
              </a:rPr>
              <a:t>Dat kan een gebouw zijn maar ook een brug. </a:t>
            </a:r>
            <a:endParaRPr lang="nl-NL" sz="1400"/>
          </a:p>
          <a:p>
            <a:pPr>
              <a:spcBef>
                <a:spcPct val="50000"/>
              </a:spcBef>
            </a:pPr>
            <a:endParaRPr lang="en-US" sz="1400" b="1" u="sng">
              <a:cs typeface="Arial" pitchFamily="34" charset="0"/>
            </a:endParaRPr>
          </a:p>
          <a:p>
            <a:pPr>
              <a:spcBef>
                <a:spcPct val="50000"/>
              </a:spcBef>
            </a:pPr>
            <a:endParaRPr lang="en-US" sz="1400" b="1" u="sng">
              <a:cs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nl-NL" sz="1400" b="1" u="sng">
                <a:cs typeface="Arial" pitchFamily="34" charset="0"/>
              </a:rPr>
              <a:t>Wat heb je nodig?</a:t>
            </a:r>
            <a:r>
              <a:rPr lang="en-US" sz="1400" b="1" u="sng">
                <a:cs typeface="Arial" pitchFamily="34" charset="0"/>
              </a:rPr>
              <a:t/>
            </a:r>
            <a:br>
              <a:rPr lang="en-US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Tekenmateriaa</a:t>
            </a:r>
            <a:r>
              <a:rPr lang="en-US" sz="1400">
                <a:cs typeface="Arial" pitchFamily="34" charset="0"/>
              </a:rPr>
              <a:t>l.</a:t>
            </a:r>
            <a:br>
              <a:rPr lang="en-US" sz="1400">
                <a:cs typeface="Arial" pitchFamily="34" charset="0"/>
              </a:rPr>
            </a:br>
            <a:endParaRPr lang="nl-NL" sz="800">
              <a:latin typeface="Kids" charset="0"/>
            </a:endParaRPr>
          </a:p>
          <a:p>
            <a:pPr>
              <a:spcBef>
                <a:spcPct val="50000"/>
              </a:spcBef>
            </a:pPr>
            <a:r>
              <a:rPr lang="nl-NL" sz="1400" b="1" u="sng">
                <a:cs typeface="Arial" pitchFamily="34" charset="0"/>
              </a:rPr>
              <a:t>Wat ga je doen?</a:t>
            </a:r>
            <a:r>
              <a:rPr lang="en-US" sz="1400" b="1" u="sng">
                <a:cs typeface="Arial" pitchFamily="34" charset="0"/>
              </a:rPr>
              <a:t> </a:t>
            </a:r>
            <a:br>
              <a:rPr lang="en-US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Je gaat het bouwwerk dat je hebt bezocht voor CKV tekenen.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/>
              <a:t>Je doet net alsof jij de architect bent van dat gebouw. </a:t>
            </a:r>
            <a:endParaRPr lang="en-US" sz="1400">
              <a:cs typeface="Arial" pitchFamily="34" charset="0"/>
            </a:endParaRPr>
          </a:p>
          <a:p>
            <a:pPr>
              <a:spcBef>
                <a:spcPct val="50000"/>
              </a:spcBef>
            </a:pPr>
            <a:endParaRPr lang="en-US" sz="1400">
              <a:cs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nl-NL" sz="1400" b="1" u="sng">
                <a:cs typeface="Arial" pitchFamily="34" charset="0"/>
              </a:rPr>
              <a:t>Hoe ga je te werk?</a:t>
            </a:r>
            <a:r>
              <a:rPr lang="en-US" sz="1400" b="1" u="sng">
                <a:cs typeface="Arial" pitchFamily="34" charset="0"/>
              </a:rPr>
              <a:t/>
            </a:r>
            <a:br>
              <a:rPr lang="en-US" sz="1400" b="1" u="sng">
                <a:cs typeface="Arial" pitchFamily="34" charset="0"/>
              </a:rPr>
            </a:br>
            <a:r>
              <a:rPr lang="nl-NL" sz="1400"/>
              <a:t>Eerst ga je schetsen maken, daarna ga je pas tekenen.                                                                    </a:t>
            </a:r>
            <a:r>
              <a:rPr lang="en-US" sz="1400"/>
              <a:t/>
            </a:r>
            <a:br>
              <a:rPr lang="en-US" sz="1400"/>
            </a:br>
            <a:r>
              <a:rPr lang="nl-NL" sz="1400"/>
              <a:t>Maak de tekening in een eenpuntsperspectief (zie achterkant).                                                                                         Hoe je dat moet doen lees je op de </a:t>
            </a:r>
            <a:r>
              <a:rPr lang="en-US" sz="1400"/>
              <a:t>volgende bladzijde</a:t>
            </a:r>
            <a:r>
              <a:rPr lang="nl-NL" sz="1400"/>
              <a:t>.</a:t>
            </a:r>
            <a:r>
              <a:rPr lang="en-US" sz="1400"/>
              <a:t/>
            </a:r>
            <a:br>
              <a:rPr lang="en-US" sz="1400"/>
            </a:br>
            <a:r>
              <a:rPr lang="nl-NL" sz="1400"/>
              <a:t>Je tekent dus de voorkant maar ook de zijkant!</a:t>
            </a:r>
            <a:r>
              <a:rPr lang="nl-NL" sz="1400">
                <a:cs typeface="Arial" pitchFamily="34" charset="0"/>
              </a:rPr>
              <a:t> </a:t>
            </a:r>
            <a:endParaRPr lang="en-US" sz="1400">
              <a:cs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nl-NL" sz="1400"/>
              <a:t> 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4343400" y="3581400"/>
            <a:ext cx="2362200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sp>
        <p:nvSpPr>
          <p:cNvPr id="6" name="Rectangle 6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1657350" y="3667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8" name="AutoShape 8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9" name="AutoShape 9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7772400" y="1066800"/>
            <a:ext cx="3048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pic>
        <p:nvPicPr>
          <p:cNvPr id="11" name="Picture 21">
            <a:hlinkClick r:id="rId2" action="ppaction://hlinksldjump"/>
          </p:cNvPr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0" y="152400"/>
            <a:ext cx="492125" cy="4159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12" name="Rectangle 22"/>
          <p:cNvSpPr>
            <a:spLocks noChangeArrowheads="1"/>
          </p:cNvSpPr>
          <p:nvPr/>
        </p:nvSpPr>
        <p:spPr bwMode="auto">
          <a:xfrm>
            <a:off x="8077200" y="5334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   terug</a:t>
            </a:r>
            <a:endParaRPr lang="nl-NL" sz="1000"/>
          </a:p>
        </p:txBody>
      </p:sp>
      <p:sp>
        <p:nvSpPr>
          <p:cNvPr id="13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96200" y="152400"/>
            <a:ext cx="533400" cy="381000"/>
          </a:xfrm>
          <a:prstGeom prst="actionButtonForwardNext">
            <a:avLst/>
          </a:prstGeom>
          <a:solidFill>
            <a:schemeClr val="bg1"/>
          </a:soli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4" name="Rectangle 24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7620000" y="533400"/>
            <a:ext cx="762000" cy="631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/>
              <a:t>volgende                                      bladzijde                           </a:t>
            </a:r>
          </a:p>
          <a:p>
            <a:pPr>
              <a:spcBef>
                <a:spcPct val="50000"/>
              </a:spcBef>
            </a:pPr>
            <a:endParaRPr lang="nl-NL" sz="1000"/>
          </a:p>
        </p:txBody>
      </p:sp>
      <p:pic>
        <p:nvPicPr>
          <p:cNvPr id="15" name="Picture 2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67000" y="0"/>
            <a:ext cx="3579813" cy="15414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16" name="Rectangle 28"/>
          <p:cNvSpPr>
            <a:spLocks noChangeArrowheads="1"/>
          </p:cNvSpPr>
          <p:nvPr/>
        </p:nvSpPr>
        <p:spPr bwMode="auto">
          <a:xfrm>
            <a:off x="2100263" y="14335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pic>
        <p:nvPicPr>
          <p:cNvPr id="17" name="Picture 2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86400" y="2895600"/>
            <a:ext cx="3657600" cy="313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AutoShape 2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086600" y="152400"/>
            <a:ext cx="457200" cy="381000"/>
          </a:xfrm>
          <a:prstGeom prst="actionButtonDocument">
            <a:avLst/>
          </a:prstGeom>
          <a:solidFill>
            <a:schemeClr val="bg1"/>
          </a:soli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9" name="Rectangle 30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6858000" y="533400"/>
            <a:ext cx="12192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/>
              <a:t>  voorbeeld</a:t>
            </a:r>
            <a:endParaRPr lang="nl-NL" sz="1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0"/>
          <p:cNvSpPr txBox="1">
            <a:spLocks noChangeArrowheads="1"/>
          </p:cNvSpPr>
          <p:nvPr/>
        </p:nvSpPr>
        <p:spPr bwMode="auto">
          <a:xfrm>
            <a:off x="228600" y="685800"/>
            <a:ext cx="8686800" cy="526297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400" b="1" dirty="0">
                <a:cs typeface="Arial" pitchFamily="34" charset="0"/>
              </a:rPr>
              <a:t>Bouwkunstenaars</a:t>
            </a:r>
            <a:r>
              <a:rPr lang="en-US" sz="1400" b="1" dirty="0">
                <a:cs typeface="Arial" pitchFamily="34" charset="0"/>
              </a:rPr>
              <a:t>                                                                                                                                                     </a:t>
            </a:r>
            <a:r>
              <a:rPr lang="nl-NL" sz="1400" dirty="0">
                <a:cs typeface="Arial" pitchFamily="34" charset="0"/>
              </a:rPr>
              <a:t>De </a:t>
            </a:r>
            <a:r>
              <a:rPr lang="nl-NL" sz="1400" b="1" dirty="0">
                <a:cs typeface="Arial" pitchFamily="34" charset="0"/>
              </a:rPr>
              <a:t>architect </a:t>
            </a:r>
            <a:r>
              <a:rPr lang="nl-NL" sz="1400" dirty="0">
                <a:cs typeface="Arial" pitchFamily="34" charset="0"/>
              </a:rPr>
              <a:t>is de ontwerper van een gebouw. Het is zijn taak om het  gebouw die vorm te</a:t>
            </a:r>
            <a:r>
              <a:rPr lang="en-US" sz="1400" dirty="0">
                <a:cs typeface="Arial" pitchFamily="34" charset="0"/>
              </a:rPr>
              <a:t>                                             </a:t>
            </a:r>
            <a:r>
              <a:rPr lang="nl-NL" sz="1400" dirty="0">
                <a:cs typeface="Arial" pitchFamily="34" charset="0"/>
              </a:rPr>
              <a:t> geven die past bij de functie van het gebouw. </a:t>
            </a:r>
            <a:r>
              <a:rPr lang="en-US" sz="1400" dirty="0">
                <a:cs typeface="Arial" pitchFamily="34" charset="0"/>
              </a:rPr>
              <a:t>                                                                                                                          </a:t>
            </a:r>
            <a:r>
              <a:rPr lang="nl-NL" sz="1400" dirty="0">
                <a:cs typeface="Arial" pitchFamily="34" charset="0"/>
              </a:rPr>
              <a:t>Ook moet hij geschikte materialen kiezen. Als vorm en materiaal goed passen bij de functie van het gebouw, spreken we van een </a:t>
            </a:r>
            <a:r>
              <a:rPr lang="nl-NL" sz="1400" b="1" dirty="0">
                <a:cs typeface="Arial" pitchFamily="34" charset="0"/>
              </a:rPr>
              <a:t>functioneel ontwerp</a:t>
            </a:r>
            <a:r>
              <a:rPr lang="nl-NL" sz="1400" dirty="0">
                <a:cs typeface="Arial" pitchFamily="34" charset="0"/>
              </a:rPr>
              <a:t>.</a:t>
            </a:r>
            <a:endParaRPr lang="nl-NL" sz="1400" dirty="0">
              <a:latin typeface="Kids" charset="0"/>
            </a:endParaRPr>
          </a:p>
          <a:p>
            <a:pPr>
              <a:spcBef>
                <a:spcPct val="50000"/>
              </a:spcBef>
            </a:pPr>
            <a:r>
              <a:rPr lang="nl-NL" sz="1400" dirty="0">
                <a:cs typeface="Arial" pitchFamily="34" charset="0"/>
              </a:rPr>
              <a:t> </a:t>
            </a:r>
            <a:endParaRPr lang="nl-NL" sz="1400" dirty="0">
              <a:latin typeface="Kids" charset="0"/>
            </a:endParaRPr>
          </a:p>
          <a:p>
            <a:pPr>
              <a:spcBef>
                <a:spcPct val="50000"/>
              </a:spcBef>
            </a:pPr>
            <a:r>
              <a:rPr lang="nl-NL" sz="1400" b="1" dirty="0">
                <a:cs typeface="Arial" pitchFamily="34" charset="0"/>
              </a:rPr>
              <a:t>Wat is perspectief?</a:t>
            </a:r>
            <a:r>
              <a:rPr lang="en-US" sz="1400" b="1" dirty="0">
                <a:cs typeface="Arial" pitchFamily="34" charset="0"/>
              </a:rPr>
              <a:t>                                                                                                                                                    </a:t>
            </a:r>
            <a:r>
              <a:rPr lang="nl-NL" sz="1400" dirty="0">
                <a:cs typeface="Arial" pitchFamily="34" charset="0"/>
              </a:rPr>
              <a:t>Perspectief is een vorm van ruimtesuggestie. Deze ruimte wordt gemaakt door middel van lijnen die naar een of meerdere verdwijnpunten gaan op de horizon.</a:t>
            </a: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Je hebt een lijnperspectief met </a:t>
            </a:r>
            <a:r>
              <a:rPr lang="nl-NL" sz="1400" u="sng" dirty="0">
                <a:cs typeface="Arial" pitchFamily="34" charset="0"/>
              </a:rPr>
              <a:t>een verdwijnpunt</a:t>
            </a:r>
            <a:r>
              <a:rPr lang="nl-NL" sz="1400" dirty="0">
                <a:cs typeface="Arial" pitchFamily="34" charset="0"/>
              </a:rPr>
              <a:t>: </a:t>
            </a:r>
            <a:r>
              <a:rPr lang="nl-NL" sz="1400" b="1" dirty="0" err="1">
                <a:cs typeface="Arial" pitchFamily="34" charset="0"/>
              </a:rPr>
              <a:t>eenpuntsperspectief</a:t>
            </a:r>
            <a:r>
              <a:rPr lang="en-US" sz="1400" b="1" dirty="0">
                <a:cs typeface="Arial" pitchFamily="34" charset="0"/>
              </a:rPr>
              <a:t/>
            </a:r>
            <a:br>
              <a:rPr lang="en-US" sz="1400" b="1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En je hebt een lijnperspectief met </a:t>
            </a:r>
            <a:r>
              <a:rPr lang="nl-NL" sz="1400" u="sng" dirty="0">
                <a:cs typeface="Arial" pitchFamily="34" charset="0"/>
              </a:rPr>
              <a:t>twee verdwijnpunten</a:t>
            </a:r>
            <a:r>
              <a:rPr lang="nl-NL" sz="1400" dirty="0">
                <a:cs typeface="Arial" pitchFamily="34" charset="0"/>
              </a:rPr>
              <a:t>: </a:t>
            </a:r>
            <a:r>
              <a:rPr lang="nl-NL" sz="1400" b="1" dirty="0" err="1">
                <a:cs typeface="Arial" pitchFamily="34" charset="0"/>
              </a:rPr>
              <a:t>tweepuntsperspectief</a:t>
            </a:r>
            <a:endParaRPr lang="nl-NL" sz="1400" dirty="0"/>
          </a:p>
          <a:p>
            <a:pPr>
              <a:spcBef>
                <a:spcPct val="50000"/>
              </a:spcBef>
            </a:pPr>
            <a:r>
              <a:rPr lang="nl-NL" sz="1400" b="1" dirty="0">
                <a:cs typeface="Arial" pitchFamily="34" charset="0"/>
              </a:rPr>
              <a:t> </a:t>
            </a:r>
            <a:r>
              <a:rPr lang="nl-NL" sz="1400" dirty="0">
                <a:cs typeface="Arial" pitchFamily="34" charset="0"/>
              </a:rPr>
              <a:t>  </a:t>
            </a:r>
            <a:endParaRPr lang="nl-NL" sz="1400" dirty="0"/>
          </a:p>
          <a:p>
            <a:pPr>
              <a:spcBef>
                <a:spcPct val="50000"/>
              </a:spcBef>
            </a:pPr>
            <a:r>
              <a:rPr lang="nl-NL" sz="1400" dirty="0">
                <a:cs typeface="Arial" pitchFamily="34" charset="0"/>
              </a:rPr>
              <a:t>1. Teken een horizon op je vel papier (iets boven het midden). </a:t>
            </a:r>
            <a:r>
              <a:rPr lang="en-US" sz="1400" dirty="0">
                <a:cs typeface="Arial" pitchFamily="34" charset="0"/>
              </a:rPr>
              <a:t>                                                                                              </a:t>
            </a:r>
            <a:br>
              <a:rPr lang="en-US" sz="1400" dirty="0">
                <a:cs typeface="Arial" pitchFamily="34" charset="0"/>
              </a:rPr>
            </a:br>
            <a:r>
              <a:rPr lang="en-US" sz="1400" dirty="0">
                <a:cs typeface="Arial" pitchFamily="34" charset="0"/>
              </a:rPr>
              <a:t>    </a:t>
            </a:r>
            <a:r>
              <a:rPr lang="nl-NL" sz="1400" i="1" dirty="0">
                <a:cs typeface="Arial" pitchFamily="34" charset="0"/>
              </a:rPr>
              <a:t>Zet een stip op  de horizon (vluchtpunt). </a:t>
            </a:r>
            <a:r>
              <a:rPr lang="en-US" sz="1400" i="1" dirty="0">
                <a:cs typeface="Arial" pitchFamily="34" charset="0"/>
              </a:rPr>
              <a:t>                                                                                                                        </a:t>
            </a:r>
            <a:br>
              <a:rPr lang="en-US" sz="1400" i="1" dirty="0">
                <a:cs typeface="Arial" pitchFamily="34" charset="0"/>
              </a:rPr>
            </a:br>
            <a:r>
              <a:rPr lang="en-US" sz="1400" i="1" dirty="0">
                <a:cs typeface="Arial" pitchFamily="34" charset="0"/>
              </a:rPr>
              <a:t>    </a:t>
            </a:r>
            <a:r>
              <a:rPr lang="nl-NL" sz="1400" i="1" dirty="0">
                <a:cs typeface="Arial" pitchFamily="34" charset="0"/>
              </a:rPr>
              <a:t>Kies een schets uit die je gaat gebruiken. </a:t>
            </a:r>
            <a:r>
              <a:rPr lang="en-US" sz="1400" i="1" dirty="0">
                <a:cs typeface="Arial" pitchFamily="34" charset="0"/>
              </a:rPr>
              <a:t>                                                                                                                            </a:t>
            </a:r>
            <a:br>
              <a:rPr lang="en-US" sz="1400" i="1" dirty="0">
                <a:cs typeface="Arial" pitchFamily="34" charset="0"/>
              </a:rPr>
            </a:br>
            <a:r>
              <a:rPr lang="en-US" sz="1400" i="1" dirty="0">
                <a:cs typeface="Arial" pitchFamily="34" charset="0"/>
              </a:rPr>
              <a:t>    </a:t>
            </a:r>
            <a:r>
              <a:rPr lang="nl-NL" sz="1400" i="1" dirty="0">
                <a:cs typeface="Arial" pitchFamily="34" charset="0"/>
              </a:rPr>
              <a:t>Teken de voorkant van het huis (je schets) eerst plat.</a:t>
            </a:r>
            <a:endParaRPr lang="nl-NL" sz="1400" i="1" dirty="0"/>
          </a:p>
          <a:p>
            <a:pPr>
              <a:spcBef>
                <a:spcPct val="50000"/>
              </a:spcBef>
            </a:pPr>
            <a:r>
              <a:rPr lang="nl-NL" sz="1400" dirty="0">
                <a:cs typeface="Arial" pitchFamily="34" charset="0"/>
              </a:rPr>
              <a:t>2.</a:t>
            </a:r>
            <a:r>
              <a:rPr lang="en-US" sz="1400" dirty="0">
                <a:cs typeface="Arial" pitchFamily="34" charset="0"/>
              </a:rPr>
              <a:t> </a:t>
            </a:r>
            <a:r>
              <a:rPr lang="nl-NL" sz="1400" dirty="0">
                <a:cs typeface="Arial" pitchFamily="34" charset="0"/>
              </a:rPr>
              <a:t>Teken vanuit de hoeken van het gebouw, lijnen naar het vluchtpunt.</a:t>
            </a:r>
            <a:endParaRPr lang="nl-NL" sz="1400" dirty="0"/>
          </a:p>
          <a:p>
            <a:pPr>
              <a:spcBef>
                <a:spcPct val="50000"/>
              </a:spcBef>
            </a:pPr>
            <a:r>
              <a:rPr lang="nl-NL" sz="1400" dirty="0">
                <a:cs typeface="Arial" pitchFamily="34" charset="0"/>
              </a:rPr>
              <a:t>3. Bepaal de diepte van het gebouw. </a:t>
            </a:r>
            <a:endParaRPr lang="nl-NL" sz="1400" dirty="0"/>
          </a:p>
          <a:p>
            <a:pPr>
              <a:spcBef>
                <a:spcPct val="50000"/>
              </a:spcBef>
            </a:pPr>
            <a:r>
              <a:rPr lang="nl-NL" sz="1400" dirty="0">
                <a:cs typeface="Arial" pitchFamily="34" charset="0"/>
              </a:rPr>
              <a:t>4. Gum de lijnen die je niet wilt zien uit en teken ramen en deuren in het huis.</a:t>
            </a:r>
            <a:endParaRPr lang="nl-NL" sz="1400" dirty="0"/>
          </a:p>
          <a:p>
            <a:pPr>
              <a:spcBef>
                <a:spcPct val="50000"/>
              </a:spcBef>
            </a:pPr>
            <a:endParaRPr lang="nl-NL" sz="1400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343400" y="3657600"/>
            <a:ext cx="2362200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pic>
        <p:nvPicPr>
          <p:cNvPr id="4" name="Picture 3">
            <a:hlinkClick r:id="" action="ppaction://hlinkshowjump?jump=previousslide"/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1038" y="223838"/>
            <a:ext cx="492125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8077200" y="6096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terug</a:t>
            </a:r>
            <a:endParaRPr lang="nl-NL" sz="1000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7" name="AutoShape 7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8" name="AutoShape 8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7467600" y="4038600"/>
            <a:ext cx="16764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pic>
        <p:nvPicPr>
          <p:cNvPr id="10" name="Picture 1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5824538"/>
            <a:ext cx="2133600" cy="10334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11" name="Picture 1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4600" y="5816600"/>
            <a:ext cx="2057400" cy="10414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12" name="Picture 2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48200" y="5816600"/>
            <a:ext cx="2057400" cy="10414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13" name="Picture 2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781800" y="5715000"/>
            <a:ext cx="2057400" cy="11430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14" name="Rectangle 23"/>
          <p:cNvSpPr>
            <a:spLocks noChangeArrowheads="1"/>
          </p:cNvSpPr>
          <p:nvPr/>
        </p:nvSpPr>
        <p:spPr bwMode="auto">
          <a:xfrm>
            <a:off x="6781800" y="5181600"/>
            <a:ext cx="2057400" cy="152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5" name="Rectangle 24"/>
          <p:cNvSpPr>
            <a:spLocks noChangeArrowheads="1"/>
          </p:cNvSpPr>
          <p:nvPr/>
        </p:nvSpPr>
        <p:spPr bwMode="auto">
          <a:xfrm>
            <a:off x="6705600" y="6781800"/>
            <a:ext cx="2133600" cy="76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6" name="Text Box 26"/>
          <p:cNvSpPr txBox="1">
            <a:spLocks noChangeArrowheads="1"/>
          </p:cNvSpPr>
          <p:nvPr/>
        </p:nvSpPr>
        <p:spPr bwMode="auto">
          <a:xfrm>
            <a:off x="304800" y="6096000"/>
            <a:ext cx="381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</a:t>
            </a:r>
            <a:endParaRPr lang="nl-NL"/>
          </a:p>
        </p:txBody>
      </p:sp>
      <p:sp>
        <p:nvSpPr>
          <p:cNvPr id="17" name="Text Box 27"/>
          <p:cNvSpPr txBox="1">
            <a:spLocks noChangeArrowheads="1"/>
          </p:cNvSpPr>
          <p:nvPr/>
        </p:nvSpPr>
        <p:spPr bwMode="auto">
          <a:xfrm>
            <a:off x="6781800" y="6096000"/>
            <a:ext cx="381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4</a:t>
            </a:r>
            <a:endParaRPr lang="nl-NL"/>
          </a:p>
        </p:txBody>
      </p:sp>
      <p:sp>
        <p:nvSpPr>
          <p:cNvPr id="18" name="Text Box 28"/>
          <p:cNvSpPr txBox="1">
            <a:spLocks noChangeArrowheads="1"/>
          </p:cNvSpPr>
          <p:nvPr/>
        </p:nvSpPr>
        <p:spPr bwMode="auto">
          <a:xfrm>
            <a:off x="4648200" y="6096000"/>
            <a:ext cx="381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3</a:t>
            </a:r>
            <a:endParaRPr lang="nl-NL"/>
          </a:p>
        </p:txBody>
      </p:sp>
      <p:sp>
        <p:nvSpPr>
          <p:cNvPr id="19" name="Text Box 29"/>
          <p:cNvSpPr txBox="1">
            <a:spLocks noChangeArrowheads="1"/>
          </p:cNvSpPr>
          <p:nvPr/>
        </p:nvSpPr>
        <p:spPr bwMode="auto">
          <a:xfrm>
            <a:off x="2514600" y="6096000"/>
            <a:ext cx="381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2</a:t>
            </a:r>
            <a:endParaRPr lang="nl-NL"/>
          </a:p>
        </p:txBody>
      </p:sp>
      <p:sp>
        <p:nvSpPr>
          <p:cNvPr id="20" name="Rectangle 31"/>
          <p:cNvSpPr>
            <a:spLocks noChangeArrowheads="1"/>
          </p:cNvSpPr>
          <p:nvPr/>
        </p:nvSpPr>
        <p:spPr bwMode="auto">
          <a:xfrm>
            <a:off x="228600" y="6781800"/>
            <a:ext cx="8686800" cy="76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21" name="Text Box 32"/>
          <p:cNvSpPr txBox="1">
            <a:spLocks noChangeArrowheads="1"/>
          </p:cNvSpPr>
          <p:nvPr/>
        </p:nvSpPr>
        <p:spPr bwMode="auto">
          <a:xfrm>
            <a:off x="6019800" y="3581400"/>
            <a:ext cx="28956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pic>
        <p:nvPicPr>
          <p:cNvPr id="22" name="Picture 3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477000" y="2971800"/>
            <a:ext cx="2398713" cy="2590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23" name="Rectangle 36"/>
          <p:cNvSpPr>
            <a:spLocks noChangeArrowheads="1"/>
          </p:cNvSpPr>
          <p:nvPr/>
        </p:nvSpPr>
        <p:spPr bwMode="auto">
          <a:xfrm>
            <a:off x="0" y="6781800"/>
            <a:ext cx="8839200" cy="76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24" name="Rectangle 38"/>
          <p:cNvSpPr>
            <a:spLocks noChangeArrowheads="1"/>
          </p:cNvSpPr>
          <p:nvPr/>
        </p:nvSpPr>
        <p:spPr bwMode="auto">
          <a:xfrm>
            <a:off x="6705600" y="5638800"/>
            <a:ext cx="2209800" cy="152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pic>
        <p:nvPicPr>
          <p:cNvPr id="25" name="Picture 3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819400" y="0"/>
            <a:ext cx="3551238" cy="3032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87</Words>
  <Application>Microsoft Office PowerPoint</Application>
  <PresentationFormat>Diavoorstelling (4:3)</PresentationFormat>
  <Paragraphs>24</Paragraphs>
  <Slides>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3" baseType="lpstr">
      <vt:lpstr>Office-thema</vt:lpstr>
      <vt:lpstr>Dia 1</vt:lpstr>
      <vt:lpstr>Dia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Eigenaar</dc:creator>
  <cp:lastModifiedBy>Eigenaar</cp:lastModifiedBy>
  <cp:revision>1</cp:revision>
  <dcterms:created xsi:type="dcterms:W3CDTF">2013-10-04T08:40:10Z</dcterms:created>
  <dcterms:modified xsi:type="dcterms:W3CDTF">2013-10-04T08:40:50Z</dcterms:modified>
</cp:coreProperties>
</file>