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65E4-9F09-49DB-B1A6-3283D2AE45C0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8ED7-280D-41C8-97E9-5F68C7FDA2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65E4-9F09-49DB-B1A6-3283D2AE45C0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8ED7-280D-41C8-97E9-5F68C7FDA2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65E4-9F09-49DB-B1A6-3283D2AE45C0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8ED7-280D-41C8-97E9-5F68C7FDA2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65E4-9F09-49DB-B1A6-3283D2AE45C0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8ED7-280D-41C8-97E9-5F68C7FDA2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65E4-9F09-49DB-B1A6-3283D2AE45C0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8ED7-280D-41C8-97E9-5F68C7FDA2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65E4-9F09-49DB-B1A6-3283D2AE45C0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8ED7-280D-41C8-97E9-5F68C7FDA2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65E4-9F09-49DB-B1A6-3283D2AE45C0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8ED7-280D-41C8-97E9-5F68C7FDA2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65E4-9F09-49DB-B1A6-3283D2AE45C0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8ED7-280D-41C8-97E9-5F68C7FDA2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65E4-9F09-49DB-B1A6-3283D2AE45C0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8ED7-280D-41C8-97E9-5F68C7FDA2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65E4-9F09-49DB-B1A6-3283D2AE45C0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8ED7-280D-41C8-97E9-5F68C7FDA2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65E4-9F09-49DB-B1A6-3283D2AE45C0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88ED7-280D-41C8-97E9-5F68C7FDA2A2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165E4-9F09-49DB-B1A6-3283D2AE45C0}" type="datetimeFigureOut">
              <a:rPr lang="nl-NL" smtClean="0"/>
              <a:t>4-10-2013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88ED7-280D-41C8-97E9-5F68C7FDA2A2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257800" y="2438400"/>
            <a:ext cx="426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/>
          </a:p>
        </p:txBody>
      </p:sp>
      <p:sp>
        <p:nvSpPr>
          <p:cNvPr id="5" name="AutoShape 3" descr="http://www.artactueel.nl/Exposities/realisme/Hans%20Parlevliet_bestanden/Stilleven%20met%20peren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6" name="AutoShape 4" descr="http://www.exto.nl/gallery/dbimages/1184/1184-p-1764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772400" y="1066800"/>
            <a:ext cx="304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715000" y="3581400"/>
            <a:ext cx="30480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9" name="Picture 7">
            <a:hlinkClick r:id="" action="ppaction://noaction"/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152400"/>
            <a:ext cx="4921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8077200" y="533400"/>
            <a:ext cx="10668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/>
              <a:t>  </a:t>
            </a:r>
            <a:r>
              <a:rPr lang="en-US" sz="1000"/>
              <a:t>       terug</a:t>
            </a:r>
            <a:endParaRPr lang="nl-NL" sz="100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938463" y="2209800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952750" y="2214563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143000" y="4343400"/>
            <a:ext cx="6934200" cy="15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019425" y="2343150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200275" y="1647825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6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96200" y="152400"/>
            <a:ext cx="533400" cy="381000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7" name="Rectangle 1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620000" y="533400"/>
            <a:ext cx="762000" cy="63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volgende                                      bladzijde                           </a:t>
            </a:r>
          </a:p>
          <a:p>
            <a:pPr>
              <a:spcBef>
                <a:spcPct val="50000"/>
              </a:spcBef>
            </a:pPr>
            <a:endParaRPr lang="nl-NL" sz="1000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3343275" y="1733550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2095500" y="495300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3276600" y="1738313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3276600" y="1733550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22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0"/>
            <a:ext cx="4391025" cy="8588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152400" y="1143000"/>
            <a:ext cx="8763000" cy="60170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400" b="1" u="sng" dirty="0">
                <a:cs typeface="Arial" pitchFamily="34" charset="0"/>
              </a:rPr>
              <a:t>Wat heb je nodig?</a:t>
            </a:r>
            <a:r>
              <a:rPr lang="en-US" sz="1400" b="1" u="sng" dirty="0">
                <a:cs typeface="Arial" pitchFamily="34" charset="0"/>
              </a:rPr>
              <a:t/>
            </a:r>
            <a:br>
              <a:rPr lang="en-US" sz="1400" b="1" u="sng" dirty="0">
                <a:cs typeface="Arial" pitchFamily="34" charset="0"/>
              </a:rPr>
            </a:br>
            <a:r>
              <a:rPr lang="nl-NL" sz="1400" dirty="0">
                <a:cs typeface="Arial" pitchFamily="34" charset="0"/>
              </a:rPr>
              <a:t>Tijdschriften, schaar, lijm, A4-tje.</a:t>
            </a:r>
            <a:r>
              <a:rPr lang="en-US" sz="1400" dirty="0">
                <a:cs typeface="Arial" pitchFamily="34" charset="0"/>
              </a:rPr>
              <a:t/>
            </a:r>
            <a:br>
              <a:rPr lang="en-US" sz="1400" dirty="0">
                <a:cs typeface="Arial" pitchFamily="34" charset="0"/>
              </a:rPr>
            </a:br>
            <a:r>
              <a:rPr lang="en-US" sz="1400" dirty="0">
                <a:cs typeface="Arial" pitchFamily="34" charset="0"/>
              </a:rPr>
              <a:t/>
            </a:r>
            <a:br>
              <a:rPr lang="en-US" sz="1400" dirty="0">
                <a:cs typeface="Arial" pitchFamily="34" charset="0"/>
              </a:rPr>
            </a:br>
            <a:r>
              <a:rPr lang="nl-NL" sz="1400" b="1" u="sng" dirty="0">
                <a:cs typeface="Arial" pitchFamily="34" charset="0"/>
              </a:rPr>
              <a:t>Wat moet je doen?</a:t>
            </a:r>
            <a:r>
              <a:rPr lang="en-US" sz="1400" b="1" u="sng" dirty="0">
                <a:cs typeface="Arial" pitchFamily="34" charset="0"/>
              </a:rPr>
              <a:t/>
            </a:r>
            <a:br>
              <a:rPr lang="en-US" sz="1400" b="1" u="sng" dirty="0">
                <a:cs typeface="Arial" pitchFamily="34" charset="0"/>
              </a:rPr>
            </a:br>
            <a:r>
              <a:rPr lang="nl-NL" sz="1400" dirty="0">
                <a:cs typeface="Arial" pitchFamily="34" charset="0"/>
              </a:rPr>
              <a:t>Je gaat een collage </a:t>
            </a:r>
            <a:r>
              <a:rPr lang="nl-NL" sz="1400" dirty="0" err="1">
                <a:cs typeface="Arial" pitchFamily="34" charset="0"/>
              </a:rPr>
              <a:t>maken.Je</a:t>
            </a:r>
            <a:r>
              <a:rPr lang="nl-NL" sz="1400" dirty="0">
                <a:cs typeface="Arial" pitchFamily="34" charset="0"/>
              </a:rPr>
              <a:t> k</a:t>
            </a:r>
            <a:r>
              <a:rPr lang="en-US" sz="1400" dirty="0" err="1">
                <a:cs typeface="Arial" pitchFamily="34" charset="0"/>
              </a:rPr>
              <a:t>unt</a:t>
            </a:r>
            <a:r>
              <a:rPr lang="en-US" sz="1400" dirty="0">
                <a:cs typeface="Arial" pitchFamily="34" charset="0"/>
              </a:rPr>
              <a:t> </a:t>
            </a:r>
            <a:r>
              <a:rPr lang="nl-NL" sz="1400" dirty="0">
                <a:cs typeface="Arial" pitchFamily="34" charset="0"/>
              </a:rPr>
              <a:t>kiezen uit de volgende thema's: </a:t>
            </a:r>
            <a:r>
              <a:rPr lang="nl-NL" sz="1400" b="1" dirty="0">
                <a:cs typeface="Arial" pitchFamily="34" charset="0"/>
              </a:rPr>
              <a:t>water, aarde, lucht, vuur</a:t>
            </a:r>
            <a:r>
              <a:rPr lang="nl-NL" sz="1400" dirty="0">
                <a:cs typeface="Arial" pitchFamily="34" charset="0"/>
              </a:rPr>
              <a:t> </a:t>
            </a:r>
            <a:endParaRPr lang="nl-NL" sz="1400" dirty="0"/>
          </a:p>
          <a:p>
            <a:pPr>
              <a:spcBef>
                <a:spcPct val="50000"/>
              </a:spcBef>
            </a:pPr>
            <a:r>
              <a:rPr lang="nl-NL" sz="1400" dirty="0">
                <a:cs typeface="Arial" pitchFamily="34" charset="0"/>
              </a:rPr>
              <a:t> </a:t>
            </a:r>
            <a:endParaRPr lang="nl-NL" sz="1400" dirty="0"/>
          </a:p>
          <a:p>
            <a:pPr>
              <a:spcBef>
                <a:spcPct val="50000"/>
              </a:spcBef>
            </a:pPr>
            <a:r>
              <a:rPr lang="nl-NL" sz="1400" dirty="0">
                <a:cs typeface="Arial" pitchFamily="34" charset="0"/>
              </a:rPr>
              <a:t> </a:t>
            </a:r>
            <a:endParaRPr lang="nl-NL" sz="1400" dirty="0"/>
          </a:p>
          <a:p>
            <a:pPr>
              <a:spcBef>
                <a:spcPct val="50000"/>
              </a:spcBef>
            </a:pPr>
            <a:r>
              <a:rPr lang="nl-NL" sz="1400" dirty="0">
                <a:cs typeface="Arial" pitchFamily="34" charset="0"/>
              </a:rPr>
              <a:t> </a:t>
            </a:r>
            <a:endParaRPr lang="nl-NL" sz="1400" dirty="0"/>
          </a:p>
          <a:p>
            <a:pPr>
              <a:spcBef>
                <a:spcPct val="50000"/>
              </a:spcBef>
            </a:pPr>
            <a:r>
              <a:rPr lang="nl-NL" sz="1400" dirty="0">
                <a:cs typeface="Arial" pitchFamily="34" charset="0"/>
              </a:rPr>
              <a:t> </a:t>
            </a:r>
            <a:endParaRPr lang="nl-NL" sz="1400" dirty="0"/>
          </a:p>
          <a:p>
            <a:pPr>
              <a:spcBef>
                <a:spcPct val="50000"/>
              </a:spcBef>
            </a:pPr>
            <a:r>
              <a:rPr lang="nl-NL" sz="1400" dirty="0">
                <a:cs typeface="Arial" pitchFamily="34" charset="0"/>
              </a:rPr>
              <a:t> </a:t>
            </a:r>
            <a:endParaRPr lang="nl-NL" sz="1400" dirty="0"/>
          </a:p>
          <a:p>
            <a:pPr>
              <a:spcBef>
                <a:spcPct val="50000"/>
              </a:spcBef>
            </a:pPr>
            <a:r>
              <a:rPr lang="nl-NL" sz="1400" dirty="0">
                <a:cs typeface="Arial" pitchFamily="34" charset="0"/>
              </a:rPr>
              <a:t> </a:t>
            </a:r>
            <a:endParaRPr lang="nl-NL" sz="1400" dirty="0"/>
          </a:p>
          <a:p>
            <a:pPr>
              <a:spcBef>
                <a:spcPct val="50000"/>
              </a:spcBef>
            </a:pPr>
            <a:r>
              <a:rPr lang="nl-NL" sz="1400" dirty="0">
                <a:cs typeface="Arial" pitchFamily="34" charset="0"/>
              </a:rPr>
              <a:t> </a:t>
            </a:r>
            <a:endParaRPr lang="en-US" sz="1400" dirty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nl-NL" sz="1400" dirty="0"/>
          </a:p>
          <a:p>
            <a:pPr>
              <a:spcBef>
                <a:spcPct val="50000"/>
              </a:spcBef>
            </a:pPr>
            <a:r>
              <a:rPr lang="nl-NL" sz="1400" dirty="0">
                <a:cs typeface="Arial" pitchFamily="34" charset="0"/>
              </a:rPr>
              <a:t> </a:t>
            </a:r>
            <a:endParaRPr lang="nl-NL" sz="1400" dirty="0"/>
          </a:p>
          <a:p>
            <a:pPr>
              <a:spcBef>
                <a:spcPct val="50000"/>
              </a:spcBef>
            </a:pPr>
            <a:r>
              <a:rPr lang="nl-NL" sz="1400" dirty="0">
                <a:cs typeface="Arial" pitchFamily="34" charset="0"/>
              </a:rPr>
              <a:t> </a:t>
            </a:r>
            <a:endParaRPr lang="en-US" sz="1400" dirty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US" sz="1400" dirty="0"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nl-NL" sz="1400" dirty="0"/>
              <a:t/>
            </a:r>
            <a:br>
              <a:rPr lang="nl-NL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nl-NL" sz="1400" dirty="0">
                <a:cs typeface="Arial" pitchFamily="34" charset="0"/>
              </a:rPr>
              <a:t>De leerling die deze collage heeft gemaakt heeft gekozen voor water.</a:t>
            </a:r>
            <a:r>
              <a:rPr lang="en-US" sz="1400" dirty="0">
                <a:cs typeface="Arial" pitchFamily="34" charset="0"/>
              </a:rPr>
              <a:t> </a:t>
            </a:r>
            <a:r>
              <a:rPr lang="nl-NL" sz="1400" dirty="0">
                <a:cs typeface="Arial" pitchFamily="34" charset="0"/>
              </a:rPr>
              <a:t>De plaatjes zijn netjes langs de contouren uitgeknipt en mooi over elkaar geplakt. Hierdoor ontstaat een hele nieuwe voorstelling.</a:t>
            </a:r>
            <a:endParaRPr lang="nl-NL" sz="1400" dirty="0"/>
          </a:p>
          <a:p>
            <a:pPr>
              <a:spcBef>
                <a:spcPct val="50000"/>
              </a:spcBef>
            </a:pPr>
            <a:endParaRPr lang="nl-NL" sz="1400" dirty="0"/>
          </a:p>
        </p:txBody>
      </p:sp>
      <p:pic>
        <p:nvPicPr>
          <p:cNvPr id="24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514600"/>
            <a:ext cx="4495800" cy="3657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5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514600"/>
            <a:ext cx="1531938" cy="2946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6" name="Picture 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438400"/>
            <a:ext cx="1562100" cy="293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7010400" y="5410200"/>
            <a:ext cx="1828800" cy="571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nl-NL" sz="1000" b="1"/>
              <a:t>Fout: </a:t>
            </a:r>
            <a:r>
              <a:rPr lang="nl-NL" sz="1000"/>
              <a:t> niet mooi uitgeknipt</a:t>
            </a:r>
            <a:r>
              <a:rPr lang="nl-NL" sz="1400"/>
              <a:t> 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457200" y="5410200"/>
            <a:ext cx="1676400" cy="571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nl-NL" sz="1000" b="1"/>
              <a:t>Goed: </a:t>
            </a:r>
            <a:r>
              <a:rPr lang="nl-NL" sz="1000"/>
              <a:t>wel mooi uitgeknipt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343400" y="3657600"/>
            <a:ext cx="2362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nl-NL" sz="2400">
              <a:latin typeface="Times New Roman" pitchFamily="18" charset="0"/>
            </a:endParaRPr>
          </a:p>
        </p:txBody>
      </p:sp>
      <p:pic>
        <p:nvPicPr>
          <p:cNvPr id="3" name="Picture 3">
            <a:hlinkClick r:id="" action="ppaction://noaction"/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1038" y="223838"/>
            <a:ext cx="492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077200" y="609600"/>
            <a:ext cx="10668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/>
              <a:t>  </a:t>
            </a:r>
            <a:r>
              <a:rPr lang="en-US" sz="1000"/>
              <a:t>    terug</a:t>
            </a:r>
            <a:endParaRPr lang="nl-NL" sz="1000"/>
          </a:p>
        </p:txBody>
      </p:sp>
      <p:sp>
        <p:nvSpPr>
          <p:cNvPr id="5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57350" y="366713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257800" y="2438400"/>
            <a:ext cx="426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/>
          </a:p>
        </p:txBody>
      </p:sp>
      <p:sp>
        <p:nvSpPr>
          <p:cNvPr id="7" name="AutoShape 7" descr="http://www.artactueel.nl/Exposities/realisme/Hans%20Parlevliet_bestanden/Stilleven%20met%20peren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8" name="AutoShape 8" descr="http://www.exto.nl/gallery/dbimages/1184/1184-p-1764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144838"/>
            <a:ext cx="5562600" cy="37131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0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6019800"/>
            <a:ext cx="346075" cy="4111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28600" y="990600"/>
            <a:ext cx="8915400" cy="235449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400" b="1" u="sng">
                <a:cs typeface="Arial" pitchFamily="34" charset="0"/>
              </a:rPr>
              <a:t>Hoe maak je een goede collage?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Als je een collage gaat maken ga je allerlei afbeeldingen over elkaar plakken, je krijgt dan een nieuwe voorstelling.</a:t>
            </a: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Om deze voorstelling zo interessant mogelijk te  maken, krijg je een aantal tips.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 b="1">
                <a:cs typeface="Arial" pitchFamily="34" charset="0"/>
              </a:rPr>
              <a:t>1) Verzamel eerst </a:t>
            </a:r>
            <a:r>
              <a:rPr lang="nl-NL" sz="1400" b="1" u="sng">
                <a:cs typeface="Arial" pitchFamily="34" charset="0"/>
              </a:rPr>
              <a:t>zoveel mogelijk</a:t>
            </a:r>
            <a:r>
              <a:rPr lang="nl-NL" sz="1400" b="1">
                <a:cs typeface="Arial" pitchFamily="34" charset="0"/>
              </a:rPr>
              <a:t> plaatjes.</a:t>
            </a:r>
            <a:r>
              <a:rPr lang="en-US" sz="1400" b="1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Denk aan het thema!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 b="1">
                <a:cs typeface="Arial" pitchFamily="34" charset="0"/>
              </a:rPr>
              <a:t>2) Knip deze plaatjes netjes uit.</a:t>
            </a:r>
            <a:r>
              <a:rPr lang="en-US" sz="1400" b="1">
                <a:cs typeface="Arial" pitchFamily="34" charset="0"/>
              </a:rPr>
              <a:t/>
            </a:r>
            <a:br>
              <a:rPr lang="en-US" sz="1400" b="1">
                <a:cs typeface="Arial" pitchFamily="34" charset="0"/>
              </a:rPr>
            </a:br>
            <a:r>
              <a:rPr lang="nl-NL" sz="1400" b="1">
                <a:cs typeface="Arial" pitchFamily="34" charset="0"/>
              </a:rPr>
              <a:t>3) Zoek de plaatjes uit die het beste bij elkaar passen.</a:t>
            </a:r>
            <a:r>
              <a:rPr lang="en-US" sz="1400" b="1">
                <a:cs typeface="Arial" pitchFamily="34" charset="0"/>
              </a:rPr>
              <a:t/>
            </a:r>
            <a:br>
              <a:rPr lang="en-US" sz="1400" b="1">
                <a:cs typeface="Arial" pitchFamily="34" charset="0"/>
              </a:rPr>
            </a:br>
            <a:r>
              <a:rPr lang="nl-NL" sz="1400" b="1">
                <a:cs typeface="Arial" pitchFamily="34" charset="0"/>
              </a:rPr>
              <a:t>    </a:t>
            </a:r>
            <a:r>
              <a:rPr lang="nl-NL" sz="1400">
                <a:cs typeface="Arial" pitchFamily="34" charset="0"/>
              </a:rPr>
              <a:t>Bijvoorbeeld plaatjes die op elkaar lijken of die dezelfde soort voorstelling of kleur  hebben.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 b="1">
                <a:cs typeface="Arial" pitchFamily="34" charset="0"/>
              </a:rPr>
              <a:t>4) Ga de plaatjes op een bijzondere manier overlappen!!</a:t>
            </a:r>
            <a:r>
              <a:rPr lang="en-US" sz="1400" b="1">
                <a:cs typeface="Arial" pitchFamily="34" charset="0"/>
              </a:rPr>
              <a:t/>
            </a:r>
            <a:br>
              <a:rPr lang="en-US" sz="1400" b="1">
                <a:cs typeface="Arial" pitchFamily="34" charset="0"/>
              </a:rPr>
            </a:br>
            <a:r>
              <a:rPr lang="nl-NL" sz="1400" b="1">
                <a:cs typeface="Arial" pitchFamily="34" charset="0"/>
              </a:rPr>
              <a:t>    </a:t>
            </a:r>
            <a:r>
              <a:rPr lang="nl-NL" sz="1400">
                <a:cs typeface="Arial" pitchFamily="34" charset="0"/>
              </a:rPr>
              <a:t>Kijk eens hoe deze collage tot stand is gekomen. Misschien brengt het je op een idee:</a:t>
            </a:r>
            <a:r>
              <a:rPr lang="nl-NL" sz="1400" b="1" i="1">
                <a:cs typeface="Arial" pitchFamily="34" charset="0"/>
              </a:rPr>
              <a:t> </a:t>
            </a:r>
            <a:endParaRPr lang="nl-NL" sz="1400"/>
          </a:p>
          <a:p>
            <a:pPr>
              <a:spcBef>
                <a:spcPct val="50000"/>
              </a:spcBef>
            </a:pPr>
            <a:endParaRPr lang="nl-NL" sz="1400"/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0"/>
            <a:ext cx="4059238" cy="8588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343400" y="3657600"/>
            <a:ext cx="2362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nl-NL" sz="2400">
              <a:latin typeface="Times New Roman" pitchFamily="18" charset="0"/>
            </a:endParaRPr>
          </a:p>
        </p:txBody>
      </p:sp>
      <p:pic>
        <p:nvPicPr>
          <p:cNvPr id="14" name="Picture 3">
            <a:hlinkClick r:id="" action="ppaction://noaction"/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1038" y="223838"/>
            <a:ext cx="492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077200" y="609600"/>
            <a:ext cx="10668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/>
              <a:t>  </a:t>
            </a:r>
            <a:r>
              <a:rPr lang="en-US" sz="1000"/>
              <a:t>    terug</a:t>
            </a:r>
            <a:endParaRPr lang="nl-NL" sz="1000"/>
          </a:p>
        </p:txBody>
      </p:sp>
      <p:sp>
        <p:nvSpPr>
          <p:cNvPr id="16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57350" y="366713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257800" y="2438400"/>
            <a:ext cx="426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/>
          </a:p>
        </p:txBody>
      </p:sp>
      <p:sp>
        <p:nvSpPr>
          <p:cNvPr id="18" name="AutoShape 7" descr="http://www.artactueel.nl/Exposities/realisme/Hans%20Parlevliet_bestanden/Stilleven%20met%20peren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9" name="AutoShape 8" descr="http://www.exto.nl/gallery/dbimages/1184/1184-p-1764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pic>
        <p:nvPicPr>
          <p:cNvPr id="20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019800"/>
            <a:ext cx="346075" cy="4111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124200"/>
            <a:ext cx="5562600" cy="3733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28600" y="990600"/>
            <a:ext cx="8915400" cy="2031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400" b="1" u="sng">
                <a:cs typeface="Arial" pitchFamily="34" charset="0"/>
              </a:rPr>
              <a:t>Hoe maak je een goede collage?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Als je een collage gaat maken ga je allerlei afbeeldingen over elkaar plakken, je krijgt dan een nieuwe voorstelling.</a:t>
            </a: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Om deze voorstelling zo interessant mogelijk te  maken, krijg je een aantal tips.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 b="1">
                <a:cs typeface="Arial" pitchFamily="34" charset="0"/>
              </a:rPr>
              <a:t>1) Verzamel eerst </a:t>
            </a:r>
            <a:r>
              <a:rPr lang="nl-NL" sz="1400" b="1" u="sng">
                <a:cs typeface="Arial" pitchFamily="34" charset="0"/>
              </a:rPr>
              <a:t>zoveel mogelijk</a:t>
            </a:r>
            <a:r>
              <a:rPr lang="nl-NL" sz="1400" b="1">
                <a:cs typeface="Arial" pitchFamily="34" charset="0"/>
              </a:rPr>
              <a:t> plaatjes.</a:t>
            </a:r>
            <a:r>
              <a:rPr lang="en-US" sz="1400" b="1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Denk aan het thema!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 b="1">
                <a:cs typeface="Arial" pitchFamily="34" charset="0"/>
              </a:rPr>
              <a:t>2) Knip deze plaatjes netjes uit.</a:t>
            </a:r>
            <a:r>
              <a:rPr lang="en-US" sz="1400" b="1">
                <a:cs typeface="Arial" pitchFamily="34" charset="0"/>
              </a:rPr>
              <a:t/>
            </a:r>
            <a:br>
              <a:rPr lang="en-US" sz="1400" b="1">
                <a:cs typeface="Arial" pitchFamily="34" charset="0"/>
              </a:rPr>
            </a:br>
            <a:r>
              <a:rPr lang="nl-NL" sz="1400" b="1">
                <a:cs typeface="Arial" pitchFamily="34" charset="0"/>
              </a:rPr>
              <a:t>3) Zoek de plaatjes uit die het beste bij elkaar passen.</a:t>
            </a:r>
            <a:r>
              <a:rPr lang="en-US" sz="1400" b="1">
                <a:cs typeface="Arial" pitchFamily="34" charset="0"/>
              </a:rPr>
              <a:t/>
            </a:r>
            <a:br>
              <a:rPr lang="en-US" sz="1400" b="1">
                <a:cs typeface="Arial" pitchFamily="34" charset="0"/>
              </a:rPr>
            </a:br>
            <a:r>
              <a:rPr lang="nl-NL" sz="1400" b="1">
                <a:cs typeface="Arial" pitchFamily="34" charset="0"/>
              </a:rPr>
              <a:t>    </a:t>
            </a:r>
            <a:r>
              <a:rPr lang="nl-NL" sz="1400">
                <a:cs typeface="Arial" pitchFamily="34" charset="0"/>
              </a:rPr>
              <a:t>Bijvoorbeeld plaatjes die op elkaar lijken of die dezelfde soort voorstelling of kleur  hebben.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 b="1">
                <a:cs typeface="Arial" pitchFamily="34" charset="0"/>
              </a:rPr>
              <a:t>4) Ga de plaatjes op een bijzondere manier overlappen!!</a:t>
            </a:r>
            <a:r>
              <a:rPr lang="en-US" sz="1400" b="1">
                <a:cs typeface="Arial" pitchFamily="34" charset="0"/>
              </a:rPr>
              <a:t/>
            </a:r>
            <a:br>
              <a:rPr lang="en-US" sz="1400" b="1">
                <a:cs typeface="Arial" pitchFamily="34" charset="0"/>
              </a:rPr>
            </a:br>
            <a:r>
              <a:rPr lang="nl-NL" sz="1400" b="1">
                <a:cs typeface="Arial" pitchFamily="34" charset="0"/>
              </a:rPr>
              <a:t>    </a:t>
            </a:r>
            <a:r>
              <a:rPr lang="nl-NL" sz="1400">
                <a:cs typeface="Arial" pitchFamily="34" charset="0"/>
              </a:rPr>
              <a:t>Kijk eens hoe deze collage tot stand is gekomen. Misschien brengt het je op een idee:</a:t>
            </a:r>
            <a:r>
              <a:rPr lang="nl-NL" sz="1400" b="1" i="1">
                <a:cs typeface="Arial" pitchFamily="34" charset="0"/>
              </a:rPr>
              <a:t> </a:t>
            </a:r>
            <a:endParaRPr lang="nl-NL" sz="1400"/>
          </a:p>
        </p:txBody>
      </p:sp>
      <p:pic>
        <p:nvPicPr>
          <p:cNvPr id="23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0"/>
            <a:ext cx="4059238" cy="8588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343400" y="3657600"/>
            <a:ext cx="2362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nl-NL" sz="2400">
              <a:latin typeface="Times New Roman" pitchFamily="18" charset="0"/>
            </a:endParaRPr>
          </a:p>
        </p:txBody>
      </p:sp>
      <p:pic>
        <p:nvPicPr>
          <p:cNvPr id="3" name="Picture 3">
            <a:hlinkClick r:id="" action="ppaction://noaction"/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1038" y="223838"/>
            <a:ext cx="492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077200" y="609600"/>
            <a:ext cx="10668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/>
              <a:t>  </a:t>
            </a:r>
            <a:r>
              <a:rPr lang="en-US" sz="1000"/>
              <a:t>    terug</a:t>
            </a:r>
            <a:endParaRPr lang="nl-NL" sz="100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257800" y="2438400"/>
            <a:ext cx="426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/>
          </a:p>
        </p:txBody>
      </p:sp>
      <p:sp>
        <p:nvSpPr>
          <p:cNvPr id="6" name="AutoShape 7" descr="http://www.artactueel.nl/Exposities/realisme/Hans%20Parlevliet_bestanden/Stilleven%20met%20peren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7" name="AutoShape 8" descr="http://www.exto.nl/gallery/dbimages/1184/1184-p-1764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pic>
        <p:nvPicPr>
          <p:cNvPr id="8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019800"/>
            <a:ext cx="346075" cy="4111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124200"/>
            <a:ext cx="5562600" cy="3733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28600" y="990600"/>
            <a:ext cx="8915400" cy="2031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400" b="1" u="sng">
                <a:cs typeface="Arial" pitchFamily="34" charset="0"/>
              </a:rPr>
              <a:t>Hoe maak je een goede collage?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Als je een collage gaat maken ga je allerlei afbeeldingen over elkaar plakken, je krijgt dan een nieuwe voorstelling.</a:t>
            </a: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Om deze voorstelling zo interessant mogelijk te  maken, krijg je een aantal tips.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 b="1">
                <a:cs typeface="Arial" pitchFamily="34" charset="0"/>
              </a:rPr>
              <a:t>1) Verzamel eerst </a:t>
            </a:r>
            <a:r>
              <a:rPr lang="nl-NL" sz="1400" b="1" u="sng">
                <a:cs typeface="Arial" pitchFamily="34" charset="0"/>
              </a:rPr>
              <a:t>zoveel mogelijk</a:t>
            </a:r>
            <a:r>
              <a:rPr lang="nl-NL" sz="1400" b="1">
                <a:cs typeface="Arial" pitchFamily="34" charset="0"/>
              </a:rPr>
              <a:t> plaatjes.</a:t>
            </a:r>
            <a:r>
              <a:rPr lang="en-US" sz="1400" b="1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Denk aan het thema!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 b="1">
                <a:cs typeface="Arial" pitchFamily="34" charset="0"/>
              </a:rPr>
              <a:t>2) Knip deze plaatjes netjes uit.</a:t>
            </a:r>
            <a:r>
              <a:rPr lang="en-US" sz="1400" b="1">
                <a:cs typeface="Arial" pitchFamily="34" charset="0"/>
              </a:rPr>
              <a:t/>
            </a:r>
            <a:br>
              <a:rPr lang="en-US" sz="1400" b="1">
                <a:cs typeface="Arial" pitchFamily="34" charset="0"/>
              </a:rPr>
            </a:br>
            <a:r>
              <a:rPr lang="nl-NL" sz="1400" b="1">
                <a:cs typeface="Arial" pitchFamily="34" charset="0"/>
              </a:rPr>
              <a:t>3) Zoek de plaatjes uit die het beste bij elkaar passen.</a:t>
            </a:r>
            <a:r>
              <a:rPr lang="en-US" sz="1400" b="1">
                <a:cs typeface="Arial" pitchFamily="34" charset="0"/>
              </a:rPr>
              <a:t/>
            </a:r>
            <a:br>
              <a:rPr lang="en-US" sz="1400" b="1">
                <a:cs typeface="Arial" pitchFamily="34" charset="0"/>
              </a:rPr>
            </a:br>
            <a:r>
              <a:rPr lang="nl-NL" sz="1400" b="1">
                <a:cs typeface="Arial" pitchFamily="34" charset="0"/>
              </a:rPr>
              <a:t>    </a:t>
            </a:r>
            <a:r>
              <a:rPr lang="nl-NL" sz="1400">
                <a:cs typeface="Arial" pitchFamily="34" charset="0"/>
              </a:rPr>
              <a:t>Bijvoorbeeld plaatjes die op elkaar lijken of die dezelfde soort voorstelling of kleur  hebben.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 b="1">
                <a:cs typeface="Arial" pitchFamily="34" charset="0"/>
              </a:rPr>
              <a:t>4) Ga de plaatjes op een bijzondere manier overlappen!!</a:t>
            </a:r>
            <a:r>
              <a:rPr lang="en-US" sz="1400" b="1">
                <a:cs typeface="Arial" pitchFamily="34" charset="0"/>
              </a:rPr>
              <a:t/>
            </a:r>
            <a:br>
              <a:rPr lang="en-US" sz="1400" b="1">
                <a:cs typeface="Arial" pitchFamily="34" charset="0"/>
              </a:rPr>
            </a:br>
            <a:r>
              <a:rPr lang="nl-NL" sz="1400" b="1">
                <a:cs typeface="Arial" pitchFamily="34" charset="0"/>
              </a:rPr>
              <a:t>    </a:t>
            </a:r>
            <a:r>
              <a:rPr lang="nl-NL" sz="1400">
                <a:cs typeface="Arial" pitchFamily="34" charset="0"/>
              </a:rPr>
              <a:t>Kijk eens hoe deze collage tot stand is gekomen. Misschien brengt het je op een idee:</a:t>
            </a:r>
            <a:r>
              <a:rPr lang="nl-NL" sz="1400" b="1" i="1">
                <a:cs typeface="Arial" pitchFamily="34" charset="0"/>
              </a:rPr>
              <a:t> </a:t>
            </a:r>
            <a:endParaRPr lang="nl-NL" sz="1400"/>
          </a:p>
        </p:txBody>
      </p: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0"/>
            <a:ext cx="4059238" cy="8588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ChangeArrowheads="1"/>
          </p:cNvSpPr>
          <p:nvPr/>
        </p:nvSpPr>
        <p:spPr bwMode="auto">
          <a:xfrm>
            <a:off x="4343400" y="3657600"/>
            <a:ext cx="23622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endParaRPr lang="nl-NL" sz="2400">
              <a:latin typeface="Times New Roman" pitchFamily="18" charset="0"/>
            </a:endParaRPr>
          </a:p>
        </p:txBody>
      </p:sp>
      <p:pic>
        <p:nvPicPr>
          <p:cNvPr id="3" name="Picture 1027">
            <a:hlinkClick r:id="" action="ppaction://noaction"/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1038" y="223838"/>
            <a:ext cx="4921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8077200" y="609600"/>
            <a:ext cx="1066800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/>
              <a:t>  </a:t>
            </a:r>
            <a:r>
              <a:rPr lang="en-US" sz="1000"/>
              <a:t>    terug</a:t>
            </a:r>
            <a:endParaRPr lang="nl-NL" sz="1000"/>
          </a:p>
        </p:txBody>
      </p:sp>
      <p:sp>
        <p:nvSpPr>
          <p:cNvPr id="5" name="Rectangle 102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657350" y="366713"/>
            <a:ext cx="9144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6" name="Text Box 1030"/>
          <p:cNvSpPr txBox="1">
            <a:spLocks noChangeArrowheads="1"/>
          </p:cNvSpPr>
          <p:nvPr/>
        </p:nvSpPr>
        <p:spPr bwMode="auto">
          <a:xfrm>
            <a:off x="5257800" y="2438400"/>
            <a:ext cx="4267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/>
          </a:p>
        </p:txBody>
      </p:sp>
      <p:sp>
        <p:nvSpPr>
          <p:cNvPr id="7" name="AutoShape 1031" descr="http://www.artactueel.nl/Exposities/realisme/Hans%20Parlevliet_bestanden/Stilleven%20met%20peren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8" name="AutoShape 1032" descr="http://www.exto.nl/gallery/dbimages/1184/1184-p-1764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pic>
        <p:nvPicPr>
          <p:cNvPr id="9" name="Picture 103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019800"/>
            <a:ext cx="346075" cy="4111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0" name="Picture 10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124200"/>
            <a:ext cx="5562600" cy="3733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1" name="Text Box 1038"/>
          <p:cNvSpPr txBox="1">
            <a:spLocks noChangeArrowheads="1"/>
          </p:cNvSpPr>
          <p:nvPr/>
        </p:nvSpPr>
        <p:spPr bwMode="auto">
          <a:xfrm>
            <a:off x="228600" y="990600"/>
            <a:ext cx="8915400" cy="2031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400" b="1" u="sng">
                <a:cs typeface="Arial" pitchFamily="34" charset="0"/>
              </a:rPr>
              <a:t>Hoe maak je een goede collage?</a:t>
            </a:r>
            <a:r>
              <a:rPr lang="en-US" sz="1400" b="1" u="sng">
                <a:cs typeface="Arial" pitchFamily="34" charset="0"/>
              </a:rPr>
              <a:t/>
            </a:r>
            <a:br>
              <a:rPr lang="en-US" sz="1400" b="1" u="sng">
                <a:cs typeface="Arial" pitchFamily="34" charset="0"/>
              </a:rPr>
            </a:br>
            <a:r>
              <a:rPr lang="nl-NL" sz="1400">
                <a:cs typeface="Arial" pitchFamily="34" charset="0"/>
              </a:rPr>
              <a:t>Als je een collage gaat maken ga je allerlei afbeeldingen over elkaar plakken, je krijgt dan een nieuwe voorstelling.</a:t>
            </a:r>
            <a:r>
              <a:rPr lang="en-US" sz="1400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Om deze voorstelling zo interessant mogelijk te  maken, krijg je een aantal tips. 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 b="1">
                <a:cs typeface="Arial" pitchFamily="34" charset="0"/>
              </a:rPr>
              <a:t>1) Verzamel eerst </a:t>
            </a:r>
            <a:r>
              <a:rPr lang="nl-NL" sz="1400" b="1" u="sng">
                <a:cs typeface="Arial" pitchFamily="34" charset="0"/>
              </a:rPr>
              <a:t>zoveel mogelijk</a:t>
            </a:r>
            <a:r>
              <a:rPr lang="nl-NL" sz="1400" b="1">
                <a:cs typeface="Arial" pitchFamily="34" charset="0"/>
              </a:rPr>
              <a:t> plaatjes.</a:t>
            </a:r>
            <a:r>
              <a:rPr lang="en-US" sz="1400" b="1">
                <a:cs typeface="Arial" pitchFamily="34" charset="0"/>
              </a:rPr>
              <a:t> </a:t>
            </a:r>
            <a:r>
              <a:rPr lang="nl-NL" sz="1400">
                <a:cs typeface="Arial" pitchFamily="34" charset="0"/>
              </a:rPr>
              <a:t>Denk aan het thema!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 b="1">
                <a:cs typeface="Arial" pitchFamily="34" charset="0"/>
              </a:rPr>
              <a:t>2) Knip deze plaatjes netjes uit.</a:t>
            </a:r>
            <a:r>
              <a:rPr lang="en-US" sz="1400" b="1">
                <a:cs typeface="Arial" pitchFamily="34" charset="0"/>
              </a:rPr>
              <a:t/>
            </a:r>
            <a:br>
              <a:rPr lang="en-US" sz="1400" b="1">
                <a:cs typeface="Arial" pitchFamily="34" charset="0"/>
              </a:rPr>
            </a:br>
            <a:r>
              <a:rPr lang="nl-NL" sz="1400" b="1">
                <a:cs typeface="Arial" pitchFamily="34" charset="0"/>
              </a:rPr>
              <a:t>3) Zoek de plaatjes uit die het beste bij elkaar passen.</a:t>
            </a:r>
            <a:r>
              <a:rPr lang="en-US" sz="1400" b="1">
                <a:cs typeface="Arial" pitchFamily="34" charset="0"/>
              </a:rPr>
              <a:t/>
            </a:r>
            <a:br>
              <a:rPr lang="en-US" sz="1400" b="1">
                <a:cs typeface="Arial" pitchFamily="34" charset="0"/>
              </a:rPr>
            </a:br>
            <a:r>
              <a:rPr lang="nl-NL" sz="1400" b="1">
                <a:cs typeface="Arial" pitchFamily="34" charset="0"/>
              </a:rPr>
              <a:t>    </a:t>
            </a:r>
            <a:r>
              <a:rPr lang="nl-NL" sz="1400">
                <a:cs typeface="Arial" pitchFamily="34" charset="0"/>
              </a:rPr>
              <a:t>Bijvoorbeeld plaatjes die op elkaar lijken of die dezelfde soort voorstelling of kleur  hebben.</a:t>
            </a:r>
            <a:r>
              <a:rPr lang="en-US" sz="1400">
                <a:cs typeface="Arial" pitchFamily="34" charset="0"/>
              </a:rPr>
              <a:t/>
            </a:r>
            <a:br>
              <a:rPr lang="en-US" sz="1400">
                <a:cs typeface="Arial" pitchFamily="34" charset="0"/>
              </a:rPr>
            </a:br>
            <a:r>
              <a:rPr lang="nl-NL" sz="1400" b="1">
                <a:cs typeface="Arial" pitchFamily="34" charset="0"/>
              </a:rPr>
              <a:t>4) Ga de plaatjes op een bijzondere manier overlappen!!</a:t>
            </a:r>
            <a:r>
              <a:rPr lang="en-US" sz="1400" b="1">
                <a:cs typeface="Arial" pitchFamily="34" charset="0"/>
              </a:rPr>
              <a:t/>
            </a:r>
            <a:br>
              <a:rPr lang="en-US" sz="1400" b="1">
                <a:cs typeface="Arial" pitchFamily="34" charset="0"/>
              </a:rPr>
            </a:br>
            <a:r>
              <a:rPr lang="nl-NL" sz="1400" b="1">
                <a:cs typeface="Arial" pitchFamily="34" charset="0"/>
              </a:rPr>
              <a:t>    </a:t>
            </a:r>
            <a:r>
              <a:rPr lang="nl-NL" sz="1400">
                <a:cs typeface="Arial" pitchFamily="34" charset="0"/>
              </a:rPr>
              <a:t>Kijk eens hoe deze collage tot stand is gekomen. Misschien brengt het je op een idee:</a:t>
            </a:r>
            <a:r>
              <a:rPr lang="nl-NL" sz="1400" b="1" i="1">
                <a:cs typeface="Arial" pitchFamily="34" charset="0"/>
              </a:rPr>
              <a:t> </a:t>
            </a:r>
            <a:endParaRPr lang="nl-NL" sz="1400"/>
          </a:p>
        </p:txBody>
      </p:sp>
      <p:pic>
        <p:nvPicPr>
          <p:cNvPr id="12" name="Picture 10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0"/>
            <a:ext cx="4059238" cy="8588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55</Words>
  <Application>Microsoft Office PowerPoint</Application>
  <PresentationFormat>Diavoorstelling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Office-thema</vt:lpstr>
      <vt:lpstr>Dia 1</vt:lpstr>
      <vt:lpstr>Dia 2</vt:lpstr>
      <vt:lpstr>Dia 3</vt:lpstr>
      <vt:lpstr>Dia 4</vt:lpstr>
      <vt:lpstr>Dia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Eigenaar</dc:creator>
  <cp:lastModifiedBy>Eigenaar</cp:lastModifiedBy>
  <cp:revision>1</cp:revision>
  <dcterms:created xsi:type="dcterms:W3CDTF">2013-10-04T13:49:45Z</dcterms:created>
  <dcterms:modified xsi:type="dcterms:W3CDTF">2013-10-04T13:51:56Z</dcterms:modified>
</cp:coreProperties>
</file>