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91D2E34-1548-4F64-B38A-E4E8DE6326DF}"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91D2E34-1548-4F64-B38A-E4E8DE6326DF}"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91D2E34-1548-4F64-B38A-E4E8DE6326DF}"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91D2E34-1548-4F64-B38A-E4E8DE6326DF}"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91D2E34-1548-4F64-B38A-E4E8DE6326DF}"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91D2E34-1548-4F64-B38A-E4E8DE6326DF}"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E1329C4-75DB-4AB0-A9B4-23FCBBC767B7}"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D2E34-1548-4F64-B38A-E4E8DE6326DF}"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1329C4-75DB-4AB0-A9B4-23FCBBC767B7}"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4"/>
          <p:cNvSpPr txBox="1">
            <a:spLocks noChangeArrowheads="1"/>
          </p:cNvSpPr>
          <p:nvPr/>
        </p:nvSpPr>
        <p:spPr bwMode="auto">
          <a:xfrm>
            <a:off x="228600" y="1600200"/>
            <a:ext cx="8763000" cy="5554663"/>
          </a:xfrm>
          <a:prstGeom prst="rect">
            <a:avLst/>
          </a:prstGeom>
          <a:noFill/>
          <a:ln w="12700">
            <a:noFill/>
            <a:miter lim="800000"/>
            <a:headEnd type="none" w="sm" len="sm"/>
            <a:tailEnd type="none" w="sm" len="sm"/>
          </a:ln>
        </p:spPr>
        <p:txBody>
          <a:bodyPr>
            <a:spAutoFit/>
          </a:bodyPr>
          <a:lstStyle/>
          <a:p>
            <a:pPr>
              <a:spcBef>
                <a:spcPct val="50000"/>
              </a:spcBef>
            </a:pPr>
            <a:r>
              <a:rPr lang="nl-NL" sz="1300" i="1" dirty="0">
                <a:cs typeface="Arial" pitchFamily="34" charset="0"/>
              </a:rPr>
              <a:t>Ben je naar een museum geweest of een tentoonstelling of misschien wel naar de </a:t>
            </a:r>
            <a:r>
              <a:rPr lang="nl-NL" sz="1300" i="1" dirty="0" err="1">
                <a:cs typeface="Arial" pitchFamily="34" charset="0"/>
              </a:rPr>
              <a:t>Rai</a:t>
            </a:r>
            <a:r>
              <a:rPr lang="nl-NL" sz="1300" i="1" dirty="0">
                <a:cs typeface="Arial" pitchFamily="34" charset="0"/>
              </a:rPr>
              <a:t>?</a:t>
            </a:r>
            <a:r>
              <a:rPr lang="en-US" sz="1300" i="1" dirty="0">
                <a:cs typeface="Arial" pitchFamily="34" charset="0"/>
              </a:rPr>
              <a:t> </a:t>
            </a:r>
            <a:r>
              <a:rPr lang="nl-NL" sz="1300" i="1" dirty="0">
                <a:cs typeface="Arial" pitchFamily="34" charset="0"/>
              </a:rPr>
              <a:t>Heb je daar gebruiksgoederen gezien?</a:t>
            </a:r>
            <a:r>
              <a:rPr lang="en-US" sz="1300" i="1" dirty="0">
                <a:cs typeface="Arial" pitchFamily="34" charset="0"/>
              </a:rPr>
              <a:t> </a:t>
            </a:r>
            <a:r>
              <a:rPr lang="nl-NL" sz="1300" i="1" dirty="0">
                <a:cs typeface="Arial" pitchFamily="34" charset="0"/>
              </a:rPr>
              <a:t>Ja? Je gaat reclame maken voor een van de producten die jij hebt gezien!</a:t>
            </a:r>
            <a:endParaRPr lang="nl-NL" sz="1300" dirty="0"/>
          </a:p>
          <a:p>
            <a:pPr>
              <a:spcBef>
                <a:spcPct val="50000"/>
              </a:spcBef>
            </a:pPr>
            <a:r>
              <a:rPr lang="nl-NL" sz="1300" i="1" dirty="0">
                <a:cs typeface="Arial" pitchFamily="34" charset="0"/>
              </a:rPr>
              <a:t> </a:t>
            </a:r>
            <a:r>
              <a:rPr lang="nl-NL" sz="1300" dirty="0">
                <a:cs typeface="Arial" pitchFamily="34" charset="0"/>
              </a:rPr>
              <a:t> </a:t>
            </a:r>
            <a:r>
              <a:rPr lang="en-US" sz="1300" dirty="0">
                <a:cs typeface="Arial" pitchFamily="34" charset="0"/>
              </a:rPr>
              <a:t/>
            </a:r>
            <a:br>
              <a:rPr lang="en-US" sz="1300" dirty="0">
                <a:cs typeface="Arial" pitchFamily="34" charset="0"/>
              </a:rPr>
            </a:br>
            <a:r>
              <a:rPr lang="nl-NL" sz="1300" b="1" u="sng" dirty="0">
                <a:cs typeface="Arial" pitchFamily="34" charset="0"/>
              </a:rPr>
              <a:t>Wat ga je doen?</a:t>
            </a:r>
            <a:r>
              <a:rPr lang="en-US" sz="1300" b="1" u="sng" dirty="0">
                <a:cs typeface="Arial" pitchFamily="34" charset="0"/>
              </a:rPr>
              <a:t>                                                                                                                                                                  </a:t>
            </a:r>
            <a:r>
              <a:rPr lang="nl-NL" sz="1300" dirty="0">
                <a:cs typeface="Arial" pitchFamily="34" charset="0"/>
              </a:rPr>
              <a:t>Je gaat foto’s maken van het product dat jij gekozen hebt, </a:t>
            </a:r>
            <a:r>
              <a:rPr lang="en-US" sz="1300" dirty="0">
                <a:cs typeface="Arial" pitchFamily="34" charset="0"/>
              </a:rPr>
              <a:t>                                                                                                            </a:t>
            </a:r>
            <a:r>
              <a:rPr lang="nl-NL" sz="1300" dirty="0">
                <a:cs typeface="Arial" pitchFamily="34" charset="0"/>
              </a:rPr>
              <a:t>je gaat er reclame voor maken, zodat het in een tijdschrift geplaatst kan worden.</a:t>
            </a:r>
            <a:endParaRPr lang="nl-NL" sz="1300" dirty="0"/>
          </a:p>
          <a:p>
            <a:pPr>
              <a:spcBef>
                <a:spcPct val="50000"/>
              </a:spcBef>
            </a:pPr>
            <a:r>
              <a:rPr lang="nl-NL" sz="1300" dirty="0">
                <a:cs typeface="Arial" pitchFamily="34" charset="0"/>
              </a:rPr>
              <a:t> </a:t>
            </a:r>
            <a:endParaRPr lang="nl-NL" sz="1300" dirty="0">
              <a:latin typeface="Kids" charset="0"/>
            </a:endParaRPr>
          </a:p>
          <a:p>
            <a:pPr>
              <a:spcBef>
                <a:spcPct val="50000"/>
              </a:spcBef>
            </a:pPr>
            <a:r>
              <a:rPr lang="nl-NL" sz="1300" b="1" u="sng" dirty="0">
                <a:cs typeface="Arial" pitchFamily="34" charset="0"/>
              </a:rPr>
              <a:t>Wat heb je nodig?</a:t>
            </a:r>
            <a:r>
              <a:rPr lang="en-US" sz="1300" b="1" u="sng" dirty="0">
                <a:cs typeface="Arial" pitchFamily="34" charset="0"/>
              </a:rPr>
              <a:t>                                                                                                                                                                       </a:t>
            </a:r>
            <a:r>
              <a:rPr lang="nl-NL" sz="1300" dirty="0">
                <a:cs typeface="Arial" pitchFamily="34" charset="0"/>
              </a:rPr>
              <a:t>Een fototoestel, een fotorolletje (12 foto’s) lijm, schaar, papier, tijdschriften.</a:t>
            </a:r>
            <a:endParaRPr lang="nl-NL" sz="1300" dirty="0"/>
          </a:p>
          <a:p>
            <a:pPr>
              <a:spcBef>
                <a:spcPct val="50000"/>
              </a:spcBef>
            </a:pPr>
            <a:r>
              <a:rPr lang="nl-NL" sz="1300" b="1" dirty="0">
                <a:cs typeface="Arial" pitchFamily="34" charset="0"/>
              </a:rPr>
              <a:t> </a:t>
            </a:r>
            <a:endParaRPr lang="nl-NL" sz="1300" dirty="0"/>
          </a:p>
          <a:p>
            <a:pPr>
              <a:spcBef>
                <a:spcPct val="50000"/>
              </a:spcBef>
            </a:pPr>
            <a:r>
              <a:rPr lang="nl-NL" sz="1300" b="1" u="sng" dirty="0">
                <a:cs typeface="Arial" pitchFamily="34" charset="0"/>
              </a:rPr>
              <a:t>Hoe ga je te werk?</a:t>
            </a:r>
            <a:r>
              <a:rPr lang="en-US" sz="1300" b="1" u="sng" dirty="0">
                <a:cs typeface="Arial" pitchFamily="34" charset="0"/>
              </a:rPr>
              <a:t>                                                                                                                                                                   </a:t>
            </a:r>
            <a:r>
              <a:rPr lang="nl-NL" sz="1300" dirty="0">
                <a:cs typeface="Arial" pitchFamily="34" charset="0"/>
              </a:rPr>
              <a:t>Je gaat eerst in een aantal tijdschriften bladeren</a:t>
            </a:r>
            <a:r>
              <a:rPr lang="en-US" sz="1300" dirty="0">
                <a:cs typeface="Arial" pitchFamily="34" charset="0"/>
              </a:rPr>
              <a:t> </a:t>
            </a:r>
            <a:r>
              <a:rPr lang="nl-NL" sz="1300" dirty="0">
                <a:cs typeface="Arial" pitchFamily="34" charset="0"/>
              </a:rPr>
              <a:t>op zoek naar reclamefoto’s. </a:t>
            </a:r>
            <a:r>
              <a:rPr lang="en-US" sz="1300" dirty="0">
                <a:cs typeface="Arial" pitchFamily="34" charset="0"/>
              </a:rPr>
              <a:t/>
            </a:r>
            <a:br>
              <a:rPr lang="en-US" sz="1300" dirty="0">
                <a:cs typeface="Arial" pitchFamily="34" charset="0"/>
              </a:rPr>
            </a:br>
            <a:r>
              <a:rPr lang="nl-NL" sz="1300" dirty="0">
                <a:cs typeface="Arial" pitchFamily="34" charset="0"/>
              </a:rPr>
              <a:t>Let er wel op dat je</a:t>
            </a:r>
            <a:r>
              <a:rPr lang="en-US" sz="1300" dirty="0">
                <a:cs typeface="Arial" pitchFamily="34" charset="0"/>
              </a:rPr>
              <a:t> </a:t>
            </a:r>
            <a:r>
              <a:rPr lang="nl-NL" sz="1300" dirty="0">
                <a:cs typeface="Arial" pitchFamily="34" charset="0"/>
              </a:rPr>
              <a:t>duidelijke reclamefoto’s van het product uitzoekt. </a:t>
            </a:r>
            <a:r>
              <a:rPr lang="en-US" sz="1300" dirty="0">
                <a:cs typeface="Arial" pitchFamily="34" charset="0"/>
              </a:rPr>
              <a:t/>
            </a:r>
            <a:br>
              <a:rPr lang="en-US" sz="1300" dirty="0">
                <a:cs typeface="Arial" pitchFamily="34" charset="0"/>
              </a:rPr>
            </a:br>
            <a:r>
              <a:rPr lang="nl-NL" sz="1300" dirty="0">
                <a:cs typeface="Arial" pitchFamily="34" charset="0"/>
              </a:rPr>
              <a:t>Bekijk deze aandachtig, hoe de foto’s  genomen zijn,</a:t>
            </a:r>
            <a:r>
              <a:rPr lang="en-US" sz="1300" dirty="0">
                <a:cs typeface="Arial" pitchFamily="34" charset="0"/>
              </a:rPr>
              <a:t> </a:t>
            </a:r>
            <a:r>
              <a:rPr lang="nl-NL" sz="1300" dirty="0">
                <a:cs typeface="Arial" pitchFamily="34" charset="0"/>
              </a:rPr>
              <a:t>van welk standpunt enz. </a:t>
            </a:r>
            <a:r>
              <a:rPr lang="en-US" sz="1300" dirty="0">
                <a:cs typeface="Arial" pitchFamily="34" charset="0"/>
              </a:rPr>
              <a:t/>
            </a:r>
            <a:br>
              <a:rPr lang="en-US" sz="1300" dirty="0">
                <a:cs typeface="Arial" pitchFamily="34" charset="0"/>
              </a:rPr>
            </a:br>
            <a:r>
              <a:rPr lang="nl-NL" sz="1300" dirty="0">
                <a:cs typeface="Arial" pitchFamily="34" charset="0"/>
              </a:rPr>
              <a:t>Je kan namelijk kiezen</a:t>
            </a:r>
            <a:r>
              <a:rPr lang="en-US" sz="1300" dirty="0">
                <a:cs typeface="Arial" pitchFamily="34" charset="0"/>
              </a:rPr>
              <a:t> </a:t>
            </a:r>
            <a:r>
              <a:rPr lang="nl-NL" sz="1300" dirty="0">
                <a:cs typeface="Arial" pitchFamily="34" charset="0"/>
              </a:rPr>
              <a:t>om een foto vanuit verschillende hoeken te nemen. </a:t>
            </a:r>
            <a:endParaRPr lang="nl-NL" sz="1300" dirty="0"/>
          </a:p>
          <a:p>
            <a:pPr>
              <a:spcBef>
                <a:spcPct val="50000"/>
              </a:spcBef>
            </a:pPr>
            <a:r>
              <a:rPr lang="nl-NL" sz="1300" dirty="0">
                <a:cs typeface="Arial" pitchFamily="34" charset="0"/>
              </a:rPr>
              <a:t>Neem de foto van dichtbij, let er dan wel op dat de foto scherp moet blijven.</a:t>
            </a:r>
            <a:r>
              <a:rPr lang="en-US" sz="1300" dirty="0">
                <a:cs typeface="Arial" pitchFamily="34" charset="0"/>
              </a:rPr>
              <a:t>                                                                                  </a:t>
            </a:r>
            <a:r>
              <a:rPr lang="nl-NL" sz="1300" dirty="0">
                <a:cs typeface="Arial" pitchFamily="34" charset="0"/>
              </a:rPr>
              <a:t>Maak de foto’s uit verschillende hoeken. Denk aan de achtergrond!</a:t>
            </a:r>
            <a:r>
              <a:rPr lang="en-US" sz="1300" dirty="0">
                <a:cs typeface="Arial" pitchFamily="34" charset="0"/>
              </a:rPr>
              <a:t>                                                                                                                                                                   </a:t>
            </a:r>
            <a:r>
              <a:rPr lang="nl-NL" sz="1300" dirty="0">
                <a:cs typeface="Arial" pitchFamily="34" charset="0"/>
              </a:rPr>
              <a:t>Zet het product ergens neer met een neutrale achtergrond. </a:t>
            </a:r>
            <a:r>
              <a:rPr lang="en-US" sz="1300" dirty="0">
                <a:cs typeface="Arial" pitchFamily="34" charset="0"/>
              </a:rPr>
              <a:t>                                                                                                               </a:t>
            </a:r>
            <a:r>
              <a:rPr lang="nl-NL" sz="1300" dirty="0">
                <a:cs typeface="Arial" pitchFamily="34" charset="0"/>
              </a:rPr>
              <a:t>Hang er een doek achter, zodat er niet van alles op de foto staat (wat je niet wilt). </a:t>
            </a:r>
            <a:r>
              <a:rPr lang="en-US" sz="1300" dirty="0">
                <a:cs typeface="Arial" pitchFamily="34" charset="0"/>
              </a:rPr>
              <a:t>                                                                        </a:t>
            </a:r>
            <a:r>
              <a:rPr lang="nl-NL" sz="1300" dirty="0">
                <a:cs typeface="Arial" pitchFamily="34" charset="0"/>
              </a:rPr>
              <a:t>Als je de foto’s hebt laten afdrukken ( glans, normaal formaat) zoek je de beste foto uit.</a:t>
            </a:r>
            <a:r>
              <a:rPr lang="en-US" sz="1300" dirty="0">
                <a:cs typeface="Arial" pitchFamily="34" charset="0"/>
              </a:rPr>
              <a:t>                                                         </a:t>
            </a:r>
            <a:r>
              <a:rPr lang="nl-NL" sz="1300" dirty="0">
                <a:cs typeface="Arial" pitchFamily="34" charset="0"/>
              </a:rPr>
              <a:t>Bedenk een pakkende tekst bij het product,  zodat mensen die jouw reclame  zien meteen het product willen gaan kopen. De foto plak je op een A4-vel. Maak een passende achtergrond, met daarbij de zelf verzonnen tekst. </a:t>
            </a:r>
            <a:r>
              <a:rPr lang="en-US" sz="1300" dirty="0">
                <a:cs typeface="Arial" pitchFamily="34" charset="0"/>
              </a:rPr>
              <a:t/>
            </a:r>
            <a:br>
              <a:rPr lang="en-US" sz="1300" dirty="0">
                <a:cs typeface="Arial" pitchFamily="34" charset="0"/>
              </a:rPr>
            </a:br>
            <a:r>
              <a:rPr lang="nl-NL" sz="1300" dirty="0">
                <a:cs typeface="Arial" pitchFamily="34" charset="0"/>
              </a:rPr>
              <a:t> De rest van de foto’s lever je in. </a:t>
            </a:r>
            <a:endParaRPr lang="nl-NL" sz="1300" dirty="0"/>
          </a:p>
          <a:p>
            <a:pPr>
              <a:spcBef>
                <a:spcPct val="50000"/>
              </a:spcBef>
            </a:pPr>
            <a:endParaRPr lang="nl-NL" sz="1300" dirty="0"/>
          </a:p>
        </p:txBody>
      </p:sp>
      <p:sp>
        <p:nvSpPr>
          <p:cNvPr id="5"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AutoShape 19" descr="http://www.ethesis.net/jongerencultuur/jongerencultuur_afb/jongerencultuur_afb_42.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pic>
        <p:nvPicPr>
          <p:cNvPr id="11" name="Picture 20"/>
          <p:cNvPicPr>
            <a:picLocks noChangeAspect="1" noChangeArrowheads="1"/>
          </p:cNvPicPr>
          <p:nvPr/>
        </p:nvPicPr>
        <p:blipFill>
          <a:blip r:embed="rId2" cstate="print"/>
          <a:srcRect/>
          <a:stretch>
            <a:fillRect/>
          </a:stretch>
        </p:blipFill>
        <p:spPr bwMode="auto">
          <a:xfrm>
            <a:off x="6324600" y="2133600"/>
            <a:ext cx="2662238" cy="3733800"/>
          </a:xfrm>
          <a:prstGeom prst="rect">
            <a:avLst/>
          </a:prstGeom>
          <a:noFill/>
          <a:ln w="12700">
            <a:noFill/>
            <a:miter lim="800000"/>
            <a:headEnd type="none" w="sm" len="sm"/>
            <a:tailEnd type="none" w="sm" len="sm"/>
          </a:ln>
        </p:spPr>
      </p:pic>
      <p:pic>
        <p:nvPicPr>
          <p:cNvPr id="12" name="Picture 25">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3" name="Rectangle 26"/>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4" name="AutoShape 27">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5" name="Rectangle 28">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6" name="AutoShape 29">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30">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pic>
        <p:nvPicPr>
          <p:cNvPr id="18" name="Picture 65"/>
          <p:cNvPicPr>
            <a:picLocks noChangeAspect="1" noChangeArrowheads="1"/>
          </p:cNvPicPr>
          <p:nvPr/>
        </p:nvPicPr>
        <p:blipFill>
          <a:blip r:embed="rId4" cstate="print"/>
          <a:srcRect/>
          <a:stretch>
            <a:fillRect/>
          </a:stretch>
        </p:blipFill>
        <p:spPr bwMode="auto">
          <a:xfrm>
            <a:off x="2971800" y="0"/>
            <a:ext cx="3473450" cy="153193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40"/>
          <p:cNvSpPr txBox="1">
            <a:spLocks noChangeArrowheads="1"/>
          </p:cNvSpPr>
          <p:nvPr/>
        </p:nvSpPr>
        <p:spPr bwMode="auto">
          <a:xfrm>
            <a:off x="228600" y="1143000"/>
            <a:ext cx="8915400" cy="3570288"/>
          </a:xfrm>
          <a:prstGeom prst="rect">
            <a:avLst/>
          </a:prstGeom>
          <a:noFill/>
          <a:ln w="12700">
            <a:noFill/>
            <a:miter lim="800000"/>
            <a:headEnd type="none" w="sm" len="sm"/>
            <a:tailEnd type="none" w="sm" len="sm"/>
          </a:ln>
        </p:spPr>
        <p:txBody>
          <a:bodyPr>
            <a:spAutoFit/>
          </a:bodyPr>
          <a:lstStyle/>
          <a:p>
            <a:pPr>
              <a:spcBef>
                <a:spcPct val="50000"/>
              </a:spcBef>
            </a:pPr>
            <a:r>
              <a:rPr lang="nl-NL" sz="1300">
                <a:cs typeface="Arial" pitchFamily="34" charset="0"/>
              </a:rPr>
              <a:t>In de afgelopen 50 jaar heeft de fotografie op allerlei gebieden een plaats veroverd.</a:t>
            </a:r>
            <a:r>
              <a:rPr lang="en-US" sz="1300">
                <a:cs typeface="Arial" pitchFamily="34" charset="0"/>
              </a:rPr>
              <a:t> </a:t>
            </a:r>
            <a:r>
              <a:rPr lang="nl-NL" sz="1300">
                <a:cs typeface="Arial" pitchFamily="34" charset="0"/>
              </a:rPr>
              <a:t>Enkele voorbeelden hiervan zijn:</a:t>
            </a:r>
            <a:endParaRPr lang="nl-NL" sz="1300" b="1">
              <a:latin typeface="Kids" charset="0"/>
            </a:endParaRPr>
          </a:p>
          <a:p>
            <a:pPr>
              <a:spcBef>
                <a:spcPct val="50000"/>
              </a:spcBef>
            </a:pPr>
            <a:r>
              <a:rPr lang="nl-NL" sz="1300" u="sng">
                <a:cs typeface="Arial" pitchFamily="34" charset="0"/>
              </a:rPr>
              <a:t>Medische fotografie</a:t>
            </a:r>
            <a:r>
              <a:rPr lang="nl-NL" sz="1300">
                <a:cs typeface="Arial" pitchFamily="34" charset="0"/>
              </a:rPr>
              <a:t>: bijvoorbeeld de röntgenfotografie waardoor ziekte</a:t>
            </a:r>
            <a:r>
              <a:rPr lang="en-US" sz="1300">
                <a:cs typeface="Arial" pitchFamily="34" charset="0"/>
              </a:rPr>
              <a:t>n</a:t>
            </a:r>
            <a:r>
              <a:rPr lang="nl-NL" sz="1300">
                <a:cs typeface="Arial" pitchFamily="34" charset="0"/>
              </a:rPr>
              <a:t> opgespoord kunnen worden.</a:t>
            </a:r>
            <a:endParaRPr lang="nl-NL" sz="1300" b="1">
              <a:latin typeface="Kids" charset="0"/>
            </a:endParaRPr>
          </a:p>
          <a:p>
            <a:pPr>
              <a:spcBef>
                <a:spcPct val="50000"/>
              </a:spcBef>
            </a:pPr>
            <a:r>
              <a:rPr lang="nl-NL" sz="1300" u="sng">
                <a:cs typeface="Arial" pitchFamily="34" charset="0"/>
              </a:rPr>
              <a:t>Persfotografie</a:t>
            </a:r>
            <a:r>
              <a:rPr lang="nl-NL" sz="1300" b="1">
                <a:cs typeface="Arial" pitchFamily="34" charset="0"/>
              </a:rPr>
              <a:t>: </a:t>
            </a:r>
            <a:r>
              <a:rPr lang="nl-NL" sz="1300">
                <a:cs typeface="Arial" pitchFamily="34" charset="0"/>
              </a:rPr>
              <a:t>foto’s van voetbalwedstrijden, stakingen, ministers enz.</a:t>
            </a:r>
            <a:endParaRPr lang="nl-NL" sz="1300" b="1">
              <a:latin typeface="Kids" charset="0"/>
            </a:endParaRPr>
          </a:p>
          <a:p>
            <a:pPr>
              <a:spcBef>
                <a:spcPct val="50000"/>
              </a:spcBef>
            </a:pPr>
            <a:r>
              <a:rPr lang="nl-NL" sz="1300" u="sng">
                <a:cs typeface="Arial" pitchFamily="34" charset="0"/>
              </a:rPr>
              <a:t>Spionagefotografie:</a:t>
            </a:r>
            <a:r>
              <a:rPr lang="nl-NL" sz="1300" b="1">
                <a:cs typeface="Arial" pitchFamily="34" charset="0"/>
              </a:rPr>
              <a:t> </a:t>
            </a:r>
            <a:r>
              <a:rPr lang="nl-NL" sz="1300">
                <a:cs typeface="Arial" pitchFamily="34" charset="0"/>
              </a:rPr>
              <a:t>fotograferen om te spioneren. Dagelijks worden er vanuit satellieten (op hoogte van zo</a:t>
            </a:r>
            <a:r>
              <a:rPr lang="en-US" sz="1300">
                <a:cs typeface="Arial" pitchFamily="34" charset="0"/>
              </a:rPr>
              <a:t>’</a:t>
            </a:r>
            <a:r>
              <a:rPr lang="nl-NL" sz="1300">
                <a:cs typeface="Arial" pitchFamily="34" charset="0"/>
              </a:rPr>
              <a:t>n 150 km) foto’s van de aarde gemaakt, </a:t>
            </a:r>
            <a:r>
              <a:rPr lang="en-US" sz="1300">
                <a:cs typeface="Arial" pitchFamily="34" charset="0"/>
              </a:rPr>
              <a:t> </a:t>
            </a:r>
            <a:r>
              <a:rPr lang="nl-NL" sz="1300">
                <a:cs typeface="Arial" pitchFamily="34" charset="0"/>
              </a:rPr>
              <a:t>die zo precies zijn, dat we precies weten hoe sterk de vijand is.</a:t>
            </a:r>
            <a:endParaRPr lang="nl-NL" sz="1300" b="1">
              <a:latin typeface="Kids" charset="0"/>
            </a:endParaRPr>
          </a:p>
          <a:p>
            <a:pPr>
              <a:spcBef>
                <a:spcPct val="50000"/>
              </a:spcBef>
            </a:pPr>
            <a:endParaRPr lang="nl-NL" sz="1300" b="1">
              <a:latin typeface="Kids" charset="0"/>
            </a:endParaRPr>
          </a:p>
          <a:p>
            <a:pPr>
              <a:spcBef>
                <a:spcPct val="50000"/>
              </a:spcBef>
            </a:pPr>
            <a:r>
              <a:rPr lang="nl-NL" sz="1300" b="1" u="sng">
                <a:cs typeface="Arial" pitchFamily="34" charset="0"/>
              </a:rPr>
              <a:t>Reclamefotografie: </a:t>
            </a:r>
            <a:r>
              <a:rPr lang="nl-NL" sz="1300">
                <a:cs typeface="Arial" pitchFamily="34" charset="0"/>
              </a:rPr>
              <a:t> </a:t>
            </a:r>
            <a:endParaRPr lang="nl-NL" sz="1300" b="1">
              <a:latin typeface="Kids" charset="0"/>
            </a:endParaRPr>
          </a:p>
          <a:p>
            <a:pPr>
              <a:spcBef>
                <a:spcPct val="50000"/>
              </a:spcBef>
            </a:pPr>
            <a:r>
              <a:rPr lang="nl-NL" sz="1300">
                <a:cs typeface="Arial" pitchFamily="34" charset="0"/>
              </a:rPr>
              <a:t>Voor het goed verkopen van je producten is reclame noodzakelijk.</a:t>
            </a:r>
            <a:r>
              <a:rPr lang="en-US" sz="1300">
                <a:cs typeface="Arial" pitchFamily="34" charset="0"/>
              </a:rPr>
              <a:t> </a:t>
            </a:r>
            <a:r>
              <a:rPr lang="nl-NL" sz="1300">
                <a:cs typeface="Arial" pitchFamily="34" charset="0"/>
              </a:rPr>
              <a:t>Een mooie foto en een goede tekst k</a:t>
            </a:r>
            <a:r>
              <a:rPr lang="en-US" sz="1300">
                <a:cs typeface="Arial" pitchFamily="34" charset="0"/>
              </a:rPr>
              <a:t>unnen</a:t>
            </a:r>
            <a:r>
              <a:rPr lang="nl-NL" sz="1300">
                <a:cs typeface="Arial" pitchFamily="34" charset="0"/>
              </a:rPr>
              <a:t> mensen overtuigen hoe goed het product is. Een reclamefoto moet duidelijk zijn, de klant moet  meteen aan het product kunnen zien wat het is. Het mooiste is een fototoestel met een zoomlens. Het product kan dan aardig dichtbij gefotografeerd worden.</a:t>
            </a:r>
            <a:r>
              <a:rPr lang="en-US" sz="1300">
                <a:cs typeface="Arial" pitchFamily="34" charset="0"/>
              </a:rPr>
              <a:t> </a:t>
            </a:r>
            <a:r>
              <a:rPr lang="nl-NL" sz="1300">
                <a:cs typeface="Arial" pitchFamily="34" charset="0"/>
              </a:rPr>
              <a:t>Als je met verschillende afstanden gaat fotograferen, krijg je te maken met verschillende </a:t>
            </a:r>
            <a:r>
              <a:rPr lang="nl-NL" sz="1300" b="1">
                <a:cs typeface="Arial" pitchFamily="34" charset="0"/>
              </a:rPr>
              <a:t>perspectieven</a:t>
            </a:r>
            <a:r>
              <a:rPr lang="nl-NL" sz="1300">
                <a:cs typeface="Arial" pitchFamily="34" charset="0"/>
              </a:rPr>
              <a:t>. </a:t>
            </a:r>
            <a:r>
              <a:rPr lang="en-US" sz="1300">
                <a:cs typeface="Arial" pitchFamily="34" charset="0"/>
              </a:rPr>
              <a:t>                                       </a:t>
            </a:r>
            <a:r>
              <a:rPr lang="nl-NL" sz="1300">
                <a:cs typeface="Arial" pitchFamily="34" charset="0"/>
              </a:rPr>
              <a:t>De cameraperspectieven hebben te maken met de hoogte waarop, en de hoek waaronder, het fototoestel tijdens het maken van de foto gehouden wordt.</a:t>
            </a:r>
            <a:endParaRPr lang="nl-NL" sz="1300" b="1">
              <a:latin typeface="Kids" charset="0"/>
            </a:endParaRPr>
          </a:p>
          <a:p>
            <a:pPr>
              <a:spcBef>
                <a:spcPct val="50000"/>
              </a:spcBef>
            </a:pPr>
            <a:endParaRPr lang="nl-NL" sz="1300"/>
          </a:p>
        </p:txBody>
      </p:sp>
      <p:sp>
        <p:nvSpPr>
          <p:cNvPr id="3" name="Rectangle 1026"/>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4" name="Picture 1027">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5" name="Rectangle 1028"/>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6" name="Text Box 1030"/>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1031"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1032"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034"/>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041"/>
          <p:cNvPicPr>
            <a:picLocks noChangeAspect="1" noChangeArrowheads="1"/>
          </p:cNvPicPr>
          <p:nvPr/>
        </p:nvPicPr>
        <p:blipFill>
          <a:blip r:embed="rId3" cstate="print"/>
          <a:srcRect/>
          <a:stretch>
            <a:fillRect/>
          </a:stretch>
        </p:blipFill>
        <p:spPr bwMode="auto">
          <a:xfrm>
            <a:off x="3276600" y="4394200"/>
            <a:ext cx="3124200" cy="2463800"/>
          </a:xfrm>
          <a:prstGeom prst="rect">
            <a:avLst/>
          </a:prstGeom>
          <a:noFill/>
          <a:ln w="12700">
            <a:noFill/>
            <a:miter lim="800000"/>
            <a:headEnd type="none" w="sm" len="sm"/>
            <a:tailEnd type="none" w="sm" len="sm"/>
          </a:ln>
        </p:spPr>
      </p:pic>
      <p:pic>
        <p:nvPicPr>
          <p:cNvPr id="11" name="Picture 1043"/>
          <p:cNvPicPr>
            <a:picLocks noChangeAspect="1" noChangeArrowheads="1"/>
          </p:cNvPicPr>
          <p:nvPr/>
        </p:nvPicPr>
        <p:blipFill>
          <a:blip r:embed="rId4" cstate="print"/>
          <a:srcRect/>
          <a:stretch>
            <a:fillRect/>
          </a:stretch>
        </p:blipFill>
        <p:spPr bwMode="auto">
          <a:xfrm>
            <a:off x="3048000" y="0"/>
            <a:ext cx="3454400" cy="30321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242</Words>
  <Application>Microsoft Office PowerPoint</Application>
  <PresentationFormat>Diavoorstelling (4:3)</PresentationFormat>
  <Paragraphs>18</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2013-10-04T08:24:11Z</dcterms:created>
  <dcterms:modified xsi:type="dcterms:W3CDTF">2013-10-04T08:25:20Z</dcterms:modified>
</cp:coreProperties>
</file>