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5801C0BA-3504-442F-ABCC-AE2EF013A36A}"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A931B3C-9247-4B8B-BEC7-68D261F000CA}"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801C0BA-3504-442F-ABCC-AE2EF013A36A}"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A931B3C-9247-4B8B-BEC7-68D261F000CA}"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801C0BA-3504-442F-ABCC-AE2EF013A36A}"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A931B3C-9247-4B8B-BEC7-68D261F000CA}"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801C0BA-3504-442F-ABCC-AE2EF013A36A}"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A931B3C-9247-4B8B-BEC7-68D261F000CA}"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5801C0BA-3504-442F-ABCC-AE2EF013A36A}"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A931B3C-9247-4B8B-BEC7-68D261F000CA}"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5801C0BA-3504-442F-ABCC-AE2EF013A36A}"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A931B3C-9247-4B8B-BEC7-68D261F000CA}"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5801C0BA-3504-442F-ABCC-AE2EF013A36A}"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2A931B3C-9247-4B8B-BEC7-68D261F000CA}"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5801C0BA-3504-442F-ABCC-AE2EF013A36A}"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2A931B3C-9247-4B8B-BEC7-68D261F000CA}"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5801C0BA-3504-442F-ABCC-AE2EF013A36A}"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2A931B3C-9247-4B8B-BEC7-68D261F000CA}"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5801C0BA-3504-442F-ABCC-AE2EF013A36A}"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A931B3C-9247-4B8B-BEC7-68D261F000CA}"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5801C0BA-3504-442F-ABCC-AE2EF013A36A}"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A931B3C-9247-4B8B-BEC7-68D261F000CA}"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01C0BA-3504-442F-ABCC-AE2EF013A36A}"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931B3C-9247-4B8B-BEC7-68D261F000CA}"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p:cNvPicPr>
            <a:picLocks noChangeAspect="1" noChangeArrowheads="1"/>
          </p:cNvPicPr>
          <p:nvPr/>
        </p:nvPicPr>
        <p:blipFill>
          <a:blip r:embed="rId2" cstate="print"/>
          <a:srcRect/>
          <a:stretch>
            <a:fillRect/>
          </a:stretch>
        </p:blipFill>
        <p:spPr bwMode="auto">
          <a:xfrm>
            <a:off x="5791200" y="3792538"/>
            <a:ext cx="3352800" cy="3065462"/>
          </a:xfrm>
          <a:prstGeom prst="rect">
            <a:avLst/>
          </a:prstGeom>
          <a:noFill/>
          <a:ln w="12700">
            <a:noFill/>
            <a:miter lim="800000"/>
            <a:headEnd type="none" w="sm" len="sm"/>
            <a:tailEnd type="none" w="sm" len="sm"/>
          </a:ln>
        </p:spPr>
      </p:pic>
      <p:sp>
        <p:nvSpPr>
          <p:cNvPr id="5"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9" name="Picture 7">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AutoShape 1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6" name="Rectangle 1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7"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8"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0"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1" name="Text Box 20"/>
          <p:cNvSpPr txBox="1">
            <a:spLocks noChangeArrowheads="1"/>
          </p:cNvSpPr>
          <p:nvPr/>
        </p:nvSpPr>
        <p:spPr bwMode="auto">
          <a:xfrm>
            <a:off x="152400" y="1219200"/>
            <a:ext cx="88392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22" name="Picture 21"/>
          <p:cNvPicPr>
            <a:picLocks noChangeAspect="1" noChangeArrowheads="1"/>
          </p:cNvPicPr>
          <p:nvPr/>
        </p:nvPicPr>
        <p:blipFill>
          <a:blip r:embed="rId4" cstate="print"/>
          <a:srcRect/>
          <a:stretch>
            <a:fillRect/>
          </a:stretch>
        </p:blipFill>
        <p:spPr bwMode="auto">
          <a:xfrm>
            <a:off x="2362200" y="0"/>
            <a:ext cx="4391025" cy="898525"/>
          </a:xfrm>
          <a:prstGeom prst="rect">
            <a:avLst/>
          </a:prstGeom>
          <a:noFill/>
          <a:ln w="12700">
            <a:noFill/>
            <a:miter lim="800000"/>
            <a:headEnd type="none" w="sm" len="sm"/>
            <a:tailEnd type="none" w="sm" len="sm"/>
          </a:ln>
        </p:spPr>
      </p:pic>
      <p:sp>
        <p:nvSpPr>
          <p:cNvPr id="23" name="Text Box 22"/>
          <p:cNvSpPr txBox="1">
            <a:spLocks noChangeArrowheads="1"/>
          </p:cNvSpPr>
          <p:nvPr/>
        </p:nvSpPr>
        <p:spPr bwMode="auto">
          <a:xfrm>
            <a:off x="152400" y="914400"/>
            <a:ext cx="8763000" cy="5909310"/>
          </a:xfrm>
          <a:prstGeom prst="rect">
            <a:avLst/>
          </a:prstGeom>
          <a:noFill/>
          <a:ln w="12700">
            <a:noFill/>
            <a:miter lim="800000"/>
            <a:headEnd type="none" w="sm" len="sm"/>
            <a:tailEnd type="none" w="sm" len="sm"/>
          </a:ln>
        </p:spPr>
        <p:txBody>
          <a:bodyPr>
            <a:spAutoFit/>
          </a:bodyPr>
          <a:lstStyle/>
          <a:p>
            <a:pPr>
              <a:spcBef>
                <a:spcPct val="50000"/>
              </a:spcBef>
            </a:pPr>
            <a:r>
              <a:rPr lang="nl-NL" sz="1400" b="1" u="sng" dirty="0">
                <a:cs typeface="Arial" pitchFamily="34" charset="0"/>
              </a:rPr>
              <a:t>Wat heb je nodig?</a:t>
            </a:r>
            <a:br>
              <a:rPr lang="nl-NL" sz="1400" b="1" u="sng" dirty="0">
                <a:cs typeface="Arial" pitchFamily="34" charset="0"/>
              </a:rPr>
            </a:br>
            <a:r>
              <a:rPr lang="nl-NL" sz="1400" dirty="0">
                <a:cs typeface="Arial" pitchFamily="34" charset="0"/>
              </a:rPr>
              <a:t>Een videorecorder, een videoband en een bandje om op te nemen.</a:t>
            </a:r>
            <a:br>
              <a:rPr lang="nl-NL" sz="1400" dirty="0">
                <a:cs typeface="Arial" pitchFamily="34" charset="0"/>
              </a:rPr>
            </a:br>
            <a:r>
              <a:rPr lang="nl-NL" sz="1400" dirty="0">
                <a:cs typeface="Arial" pitchFamily="34" charset="0"/>
              </a:rPr>
              <a:t/>
            </a:r>
            <a:br>
              <a:rPr lang="nl-NL" sz="1400" dirty="0">
                <a:cs typeface="Arial" pitchFamily="34" charset="0"/>
              </a:rPr>
            </a:br>
            <a:r>
              <a:rPr lang="nl-NL" sz="1400" b="1" u="sng" dirty="0">
                <a:cs typeface="Arial" pitchFamily="34" charset="0"/>
              </a:rPr>
              <a:t>Wat ga je doen?</a:t>
            </a:r>
            <a:br>
              <a:rPr lang="nl-NL" sz="1400" b="1" u="sng" dirty="0">
                <a:cs typeface="Arial" pitchFamily="34" charset="0"/>
              </a:rPr>
            </a:br>
            <a:r>
              <a:rPr lang="nl-NL" sz="1400" dirty="0">
                <a:cs typeface="Arial" pitchFamily="34" charset="0"/>
              </a:rPr>
              <a:t>Bij een door jou zelf uitgekozen film (een stukje van 3 min.) ga je twee verschillende soorten stukken muziek zoeken, Waardoor de film een andere betekenis gaat krijgen.</a:t>
            </a:r>
            <a:br>
              <a:rPr lang="nl-NL" sz="1400" dirty="0">
                <a:cs typeface="Arial" pitchFamily="34" charset="0"/>
              </a:rPr>
            </a:br>
            <a:r>
              <a:rPr lang="nl-NL" sz="1400" dirty="0">
                <a:cs typeface="Arial" pitchFamily="34" charset="0"/>
              </a:rPr>
              <a:t/>
            </a:r>
            <a:br>
              <a:rPr lang="nl-NL" sz="1400" dirty="0">
                <a:cs typeface="Arial" pitchFamily="34" charset="0"/>
              </a:rPr>
            </a:br>
            <a:r>
              <a:rPr lang="nl-NL" sz="1400" b="1" u="sng" dirty="0">
                <a:cs typeface="Arial" pitchFamily="34" charset="0"/>
              </a:rPr>
              <a:t>Hoe ga je te werk?</a:t>
            </a:r>
            <a:br>
              <a:rPr lang="nl-NL" sz="1400" b="1" u="sng" dirty="0">
                <a:cs typeface="Arial" pitchFamily="34" charset="0"/>
              </a:rPr>
            </a:br>
            <a:r>
              <a:rPr lang="nl-NL" sz="1400" dirty="0">
                <a:cs typeface="Arial" pitchFamily="34" charset="0"/>
              </a:rPr>
              <a:t>Je neemt een stukje film op van tv. Het mag niet langer duren dan 3 minuten.</a:t>
            </a:r>
            <a:br>
              <a:rPr lang="nl-NL" sz="1400" dirty="0">
                <a:cs typeface="Arial" pitchFamily="34" charset="0"/>
              </a:rPr>
            </a:br>
            <a:r>
              <a:rPr lang="nl-NL" sz="1400" dirty="0">
                <a:cs typeface="Arial" pitchFamily="34" charset="0"/>
              </a:rPr>
              <a:t>Het mooiste is als er op dat moment niet gesproken wordt. Verder maakt het niet uit wat voor soort film je opneemt. Het mag een actiefilm, een lachfilm of een romantische film zijn. Als je dat hebt gedaan, ga je dat stukje film bekijken maar dan zonder geluid.</a:t>
            </a:r>
            <a:br>
              <a:rPr lang="nl-NL" sz="1400" dirty="0">
                <a:cs typeface="Arial" pitchFamily="34" charset="0"/>
              </a:rPr>
            </a:br>
            <a:r>
              <a:rPr lang="nl-NL" sz="1400" dirty="0">
                <a:cs typeface="Arial" pitchFamily="34" charset="0"/>
              </a:rPr>
              <a:t>Je gaat dan bedenken wat voor muziek er onder past.</a:t>
            </a:r>
            <a:br>
              <a:rPr lang="nl-NL" sz="1400" dirty="0">
                <a:cs typeface="Arial" pitchFamily="34" charset="0"/>
              </a:rPr>
            </a:br>
            <a:r>
              <a:rPr lang="nl-NL" sz="1400" dirty="0">
                <a:cs typeface="Arial" pitchFamily="34" charset="0"/>
              </a:rPr>
              <a:t>Neem 2 verschillende stukjes muziek. Gebruik 2 van de 6 relaties </a:t>
            </a:r>
            <a:br>
              <a:rPr lang="nl-NL" sz="1400" dirty="0">
                <a:cs typeface="Arial" pitchFamily="34" charset="0"/>
              </a:rPr>
            </a:br>
            <a:r>
              <a:rPr lang="nl-NL" sz="1400" dirty="0">
                <a:cs typeface="Arial" pitchFamily="34" charset="0"/>
              </a:rPr>
              <a:t>tussen muziek en filmbeeld die beschreven zijn bij de theorie. </a:t>
            </a:r>
            <a:br>
              <a:rPr lang="nl-NL" sz="1400" dirty="0">
                <a:cs typeface="Arial" pitchFamily="34" charset="0"/>
              </a:rPr>
            </a:br>
            <a:r>
              <a:rPr lang="nl-NL" sz="1400" dirty="0">
                <a:cs typeface="Arial" pitchFamily="34" charset="0"/>
              </a:rPr>
              <a:t>Zie volgende bladzijde!</a:t>
            </a:r>
            <a:br>
              <a:rPr lang="nl-NL" sz="1400" dirty="0">
                <a:cs typeface="Arial" pitchFamily="34" charset="0"/>
              </a:rPr>
            </a:br>
            <a:r>
              <a:rPr lang="nl-NL" sz="1400" dirty="0">
                <a:cs typeface="Arial" pitchFamily="34" charset="0"/>
              </a:rPr>
              <a:t/>
            </a:r>
            <a:br>
              <a:rPr lang="nl-NL" sz="1400" dirty="0">
                <a:cs typeface="Arial" pitchFamily="34" charset="0"/>
              </a:rPr>
            </a:br>
            <a:r>
              <a:rPr lang="nl-NL" sz="1400" dirty="0">
                <a:cs typeface="Arial" pitchFamily="34" charset="0"/>
              </a:rPr>
              <a:t>Muziek loopt synchroon met het beeld.</a:t>
            </a:r>
            <a:br>
              <a:rPr lang="nl-NL" sz="1400" dirty="0">
                <a:cs typeface="Arial" pitchFamily="34" charset="0"/>
              </a:rPr>
            </a:br>
            <a:r>
              <a:rPr lang="nl-NL" sz="1400" dirty="0">
                <a:cs typeface="Arial" pitchFamily="34" charset="0"/>
              </a:rPr>
              <a:t>Muziek bevestigt het beeld.</a:t>
            </a:r>
            <a:br>
              <a:rPr lang="nl-NL" sz="1400" dirty="0">
                <a:cs typeface="Arial" pitchFamily="34" charset="0"/>
              </a:rPr>
            </a:br>
            <a:r>
              <a:rPr lang="nl-NL" sz="1400" dirty="0">
                <a:cs typeface="Arial" pitchFamily="34" charset="0"/>
              </a:rPr>
              <a:t>Muziek versterkt het beeld.</a:t>
            </a:r>
            <a:br>
              <a:rPr lang="nl-NL" sz="1400" dirty="0">
                <a:cs typeface="Arial" pitchFamily="34" charset="0"/>
              </a:rPr>
            </a:br>
            <a:r>
              <a:rPr lang="nl-NL" sz="1400" dirty="0">
                <a:cs typeface="Arial" pitchFamily="34" charset="0"/>
              </a:rPr>
              <a:t>Muziek geeft betekenis aan het beeld.</a:t>
            </a:r>
            <a:br>
              <a:rPr lang="nl-NL" sz="1400" dirty="0">
                <a:cs typeface="Arial" pitchFamily="34" charset="0"/>
              </a:rPr>
            </a:br>
            <a:r>
              <a:rPr lang="nl-NL" sz="1400" dirty="0">
                <a:cs typeface="Arial" pitchFamily="34" charset="0"/>
              </a:rPr>
              <a:t>Muziek kondigt een beeld aan.</a:t>
            </a:r>
            <a:br>
              <a:rPr lang="nl-NL" sz="1400" dirty="0">
                <a:cs typeface="Arial" pitchFamily="34" charset="0"/>
              </a:rPr>
            </a:br>
            <a:r>
              <a:rPr lang="nl-NL" sz="1400" dirty="0">
                <a:cs typeface="Arial" pitchFamily="34" charset="0"/>
              </a:rPr>
              <a:t>Muziek spreekt het beeld tegen. </a:t>
            </a:r>
            <a:endParaRPr lang="nl-NL" sz="1400" dirty="0">
              <a:latin typeface="Univers" charset="0"/>
            </a:endParaRPr>
          </a:p>
          <a:p>
            <a:pPr>
              <a:spcBef>
                <a:spcPct val="50000"/>
              </a:spcBef>
            </a:pPr>
            <a:r>
              <a:rPr lang="nl-NL" sz="1400" dirty="0">
                <a:cs typeface="Arial" pitchFamily="34" charset="0"/>
              </a:rPr>
              <a:t>Als je denkt dat je de juiste muziek hebt gevonden, neem je die muziek op. </a:t>
            </a:r>
            <a:br>
              <a:rPr lang="nl-NL" sz="1400" dirty="0">
                <a:cs typeface="Arial" pitchFamily="34" charset="0"/>
              </a:rPr>
            </a:br>
            <a:r>
              <a:rPr lang="nl-NL" sz="1400" dirty="0">
                <a:cs typeface="Arial" pitchFamily="34" charset="0"/>
              </a:rPr>
              <a:t>Je gaat deze opdracht voor de klas presenteren.</a:t>
            </a:r>
            <a:endParaRPr lang="nl-NL" sz="1400" dirty="0">
              <a:latin typeface="Univers" charset="0"/>
            </a:endParaRPr>
          </a:p>
          <a:p>
            <a:pPr>
              <a:spcBef>
                <a:spcPct val="50000"/>
              </a:spcBef>
            </a:pPr>
            <a:endParaRPr lang="nl-NL"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26"/>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102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102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102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1030"/>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1031"/>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1032"/>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1033"/>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34"/>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035"/>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36"/>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037"/>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038">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039"/>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6" name="Picture 1040"/>
          <p:cNvPicPr>
            <a:picLocks noChangeAspect="1" noChangeArrowheads="1"/>
          </p:cNvPicPr>
          <p:nvPr/>
        </p:nvPicPr>
        <p:blipFill>
          <a:blip r:embed="rId3" cstate="print"/>
          <a:srcRect/>
          <a:stretch>
            <a:fillRect/>
          </a:stretch>
        </p:blipFill>
        <p:spPr bwMode="auto">
          <a:xfrm>
            <a:off x="2590800" y="0"/>
            <a:ext cx="4038600" cy="877888"/>
          </a:xfrm>
          <a:prstGeom prst="rect">
            <a:avLst/>
          </a:prstGeom>
          <a:noFill/>
          <a:ln w="12700">
            <a:noFill/>
            <a:miter lim="800000"/>
            <a:headEnd type="none" w="sm" len="sm"/>
            <a:tailEnd type="none" w="sm" len="sm"/>
          </a:ln>
        </p:spPr>
      </p:pic>
      <p:sp>
        <p:nvSpPr>
          <p:cNvPr id="17" name="Text Box 1041"/>
          <p:cNvSpPr txBox="1">
            <a:spLocks noChangeArrowheads="1"/>
          </p:cNvSpPr>
          <p:nvPr/>
        </p:nvSpPr>
        <p:spPr bwMode="auto">
          <a:xfrm>
            <a:off x="152400" y="990600"/>
            <a:ext cx="8991600" cy="5801588"/>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Als je tijdens het kijken naar films het geluid wegdraait, dan ontdek je hoe belangrijk de bijdrage van muziek is. Ineens is de film minder spannend, ineens is er minder sfeer. Filmmuziek ‘doet’ iets met de beelden, een scène krijgt een andere inhoud. Muziek is in staat om de emotie van de kijker te sturen. Filmmuziek brengt niet alleen kijkers in een andere stemming, dat geldt ook voor acteurs. Tijdens de opname van filmscènes liet de regisseur soms een orkestje, sfeermuziek spelen om de acteurs te helpen zo goed mogelijk te acteren. Muziek is een vast onderdeel van de film geworden. Hier een aantal relaties tussen muziek en filmbeeld die van belang zijn voor het uitzoeken van de muziek bij de film.</a:t>
            </a:r>
            <a:br>
              <a:rPr lang="nl-NL" sz="1400">
                <a:cs typeface="Arial" pitchFamily="34" charset="0"/>
              </a:rPr>
            </a:br>
            <a:r>
              <a:rPr lang="nl-NL" sz="1400">
                <a:cs typeface="Arial" pitchFamily="34" charset="0"/>
              </a:rPr>
              <a:t/>
            </a:r>
            <a:br>
              <a:rPr lang="nl-NL" sz="1400">
                <a:cs typeface="Arial" pitchFamily="34" charset="0"/>
              </a:rPr>
            </a:br>
            <a:r>
              <a:rPr lang="nl-NL" sz="1400" b="1">
                <a:cs typeface="Arial" pitchFamily="34" charset="0"/>
              </a:rPr>
              <a:t>Muziek loopt synchroon met het beeld: </a:t>
            </a:r>
            <a:r>
              <a:rPr lang="nl-NL" sz="1400">
                <a:cs typeface="Arial" pitchFamily="34" charset="0"/>
              </a:rPr>
              <a:t>Beeld en muziek lopen precies gelijk. Bijv.: Een klap op het gezicht--- een slag op een slaginstrument.</a:t>
            </a:r>
            <a:br>
              <a:rPr lang="nl-NL" sz="1400">
                <a:cs typeface="Arial" pitchFamily="34" charset="0"/>
              </a:rPr>
            </a:br>
            <a:r>
              <a:rPr lang="nl-NL" sz="1400">
                <a:cs typeface="Arial" pitchFamily="34" charset="0"/>
              </a:rPr>
              <a:t/>
            </a:r>
            <a:br>
              <a:rPr lang="nl-NL" sz="1400">
                <a:cs typeface="Arial" pitchFamily="34" charset="0"/>
              </a:rPr>
            </a:br>
            <a:r>
              <a:rPr lang="nl-NL" sz="1400" b="1">
                <a:cs typeface="Arial" pitchFamily="34" charset="0"/>
              </a:rPr>
              <a:t>Muziek bevestigt het beeld: </a:t>
            </a:r>
            <a:r>
              <a:rPr lang="nl-NL" sz="1400">
                <a:cs typeface="Arial" pitchFamily="34" charset="0"/>
              </a:rPr>
              <a:t>Beeld en muziek vertellen de kijker hetzelfde. Bijv.:  Een achtervolging, de spanning stijgt ----de muziek gaat steeds sneller, de spanning stijgt hoorbaar.</a:t>
            </a:r>
            <a:br>
              <a:rPr lang="nl-NL" sz="1400">
                <a:cs typeface="Arial" pitchFamily="34" charset="0"/>
              </a:rPr>
            </a:br>
            <a:r>
              <a:rPr lang="nl-NL" sz="1400">
                <a:cs typeface="Arial" pitchFamily="34" charset="0"/>
              </a:rPr>
              <a:t/>
            </a:r>
            <a:br>
              <a:rPr lang="nl-NL" sz="1400">
                <a:cs typeface="Arial" pitchFamily="34" charset="0"/>
              </a:rPr>
            </a:br>
            <a:r>
              <a:rPr lang="nl-NL" sz="1400" b="1">
                <a:cs typeface="Arial" pitchFamily="34" charset="0"/>
              </a:rPr>
              <a:t>Muziek versterkt het beeld: </a:t>
            </a:r>
            <a:r>
              <a:rPr lang="nl-NL" sz="1400">
                <a:cs typeface="Arial" pitchFamily="34" charset="0"/>
              </a:rPr>
              <a:t>Filmmuziek vertelt meer dan wat het beeld laat zien. Bijv.: In het donker zoekt een man angstig naar het verslindend wezen --- de muziek geeft je het gevoel dat het wezen zich vlak achter de man bevindt.</a:t>
            </a:r>
            <a:br>
              <a:rPr lang="nl-NL" sz="1400">
                <a:cs typeface="Arial" pitchFamily="34" charset="0"/>
              </a:rPr>
            </a:br>
            <a:r>
              <a:rPr lang="nl-NL" sz="1400">
                <a:cs typeface="Arial" pitchFamily="34" charset="0"/>
              </a:rPr>
              <a:t/>
            </a:r>
            <a:br>
              <a:rPr lang="nl-NL" sz="1400">
                <a:cs typeface="Arial" pitchFamily="34" charset="0"/>
              </a:rPr>
            </a:br>
            <a:r>
              <a:rPr lang="nl-NL" sz="1400" b="1">
                <a:cs typeface="Arial" pitchFamily="34" charset="0"/>
              </a:rPr>
              <a:t>Muziek geeft betekenis aan het beeld: </a:t>
            </a:r>
            <a:r>
              <a:rPr lang="nl-NL" sz="1400">
                <a:cs typeface="Arial" pitchFamily="34" charset="0"/>
              </a:rPr>
              <a:t>Wanneer een beeld heel gewoon lijkt, kan muziek er in één keer een bepaalde betekenis aan geven. Bijv.: in beeld is een meisje dat in zee zwemt heerlijk aan het zwemmen ---maar in werkelijkheid dreigt er gevaar (Jaws).</a:t>
            </a:r>
            <a:br>
              <a:rPr lang="nl-NL" sz="1400">
                <a:cs typeface="Arial" pitchFamily="34" charset="0"/>
              </a:rPr>
            </a:br>
            <a:r>
              <a:rPr lang="nl-NL" sz="1400">
                <a:cs typeface="Arial" pitchFamily="34" charset="0"/>
              </a:rPr>
              <a:t/>
            </a:r>
            <a:br>
              <a:rPr lang="nl-NL" sz="1400">
                <a:cs typeface="Arial" pitchFamily="34" charset="0"/>
              </a:rPr>
            </a:br>
            <a:r>
              <a:rPr lang="nl-NL" sz="1400" b="1">
                <a:cs typeface="Arial" pitchFamily="34" charset="0"/>
              </a:rPr>
              <a:t>Muziek kondigt een beeld aan: </a:t>
            </a:r>
            <a:r>
              <a:rPr lang="nl-NL" sz="1400">
                <a:cs typeface="Arial" pitchFamily="34" charset="0"/>
              </a:rPr>
              <a:t>De muziek kondigt iets aan dat het beeld nog niet laat zien.</a:t>
            </a:r>
            <a:br>
              <a:rPr lang="nl-NL" sz="1400">
                <a:cs typeface="Arial" pitchFamily="34" charset="0"/>
              </a:rPr>
            </a:br>
            <a:r>
              <a:rPr lang="nl-NL" sz="1400">
                <a:cs typeface="Arial" pitchFamily="34" charset="0"/>
              </a:rPr>
              <a:t/>
            </a:r>
            <a:br>
              <a:rPr lang="nl-NL" sz="1400">
                <a:cs typeface="Arial" pitchFamily="34" charset="0"/>
              </a:rPr>
            </a:br>
            <a:r>
              <a:rPr lang="nl-NL" sz="1400" b="1">
                <a:cs typeface="Arial" pitchFamily="34" charset="0"/>
              </a:rPr>
              <a:t>Muziek spreekt het beeld tegen: </a:t>
            </a:r>
            <a:r>
              <a:rPr lang="nl-NL" sz="1400">
                <a:cs typeface="Arial" pitchFamily="34" charset="0"/>
              </a:rPr>
              <a:t>Muziek vertelt het tegenovergestelde van wat het beeld laat zien. Bijv.: in beeld is James Bond in een spannende achtervolging en je hoort vrolijke surfmuziek van The Beache Boys. Het resultaat is dat je er om lacht.</a:t>
            </a:r>
            <a:endParaRPr lang="nl-NL" sz="1400">
              <a:latin typeface="Univers" charset="0"/>
            </a:endParaRPr>
          </a:p>
          <a:p>
            <a:pPr>
              <a:spcBef>
                <a:spcPct val="50000"/>
              </a:spcBef>
            </a:pPr>
            <a:endParaRPr lang="nl-NL" sz="1400"/>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148</Words>
  <Application>Microsoft Office PowerPoint</Application>
  <PresentationFormat>Diavoorstelling (4:3)</PresentationFormat>
  <Paragraphs>6</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2013-10-04T14:01:12Z</dcterms:created>
  <dcterms:modified xsi:type="dcterms:W3CDTF">2013-10-04T14:02:09Z</dcterms:modified>
</cp:coreProperties>
</file>