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114"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2C370FDC-E517-4C80-BDFC-A190958D6EFE}" type="datetimeFigureOut">
              <a:rPr lang="nl-NL" smtClean="0"/>
              <a:t>4-10-2013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25E5457-336C-40FF-B788-633B760365FC}" type="slidenum">
              <a:rPr lang="nl-NL" smtClean="0"/>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C370FDC-E517-4C80-BDFC-A190958D6EFE}" type="datetimeFigureOut">
              <a:rPr lang="nl-NL" smtClean="0"/>
              <a:t>4-10-2013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25E5457-336C-40FF-B788-633B760365FC}"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C370FDC-E517-4C80-BDFC-A190958D6EFE}" type="datetimeFigureOut">
              <a:rPr lang="nl-NL" smtClean="0"/>
              <a:t>4-10-2013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25E5457-336C-40FF-B788-633B760365FC}"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C370FDC-E517-4C80-BDFC-A190958D6EFE}" type="datetimeFigureOut">
              <a:rPr lang="nl-NL" smtClean="0"/>
              <a:t>4-10-2013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25E5457-336C-40FF-B788-633B760365FC}"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2C370FDC-E517-4C80-BDFC-A190958D6EFE}" type="datetimeFigureOut">
              <a:rPr lang="nl-NL" smtClean="0"/>
              <a:t>4-10-2013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25E5457-336C-40FF-B788-633B760365FC}" type="slidenum">
              <a:rPr lang="nl-NL" smtClean="0"/>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2C370FDC-E517-4C80-BDFC-A190958D6EFE}" type="datetimeFigureOut">
              <a:rPr lang="nl-NL" smtClean="0"/>
              <a:t>4-10-2013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25E5457-336C-40FF-B788-633B760365FC}"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2C370FDC-E517-4C80-BDFC-A190958D6EFE}" type="datetimeFigureOut">
              <a:rPr lang="nl-NL" smtClean="0"/>
              <a:t>4-10-2013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25E5457-336C-40FF-B788-633B760365FC}"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2C370FDC-E517-4C80-BDFC-A190958D6EFE}" type="datetimeFigureOut">
              <a:rPr lang="nl-NL" smtClean="0"/>
              <a:t>4-10-2013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25E5457-336C-40FF-B788-633B760365FC}"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C370FDC-E517-4C80-BDFC-A190958D6EFE}" type="datetimeFigureOut">
              <a:rPr lang="nl-NL" smtClean="0"/>
              <a:t>4-10-2013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25E5457-336C-40FF-B788-633B760365FC}"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C370FDC-E517-4C80-BDFC-A190958D6EFE}" type="datetimeFigureOut">
              <a:rPr lang="nl-NL" smtClean="0"/>
              <a:t>4-10-2013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25E5457-336C-40FF-B788-633B760365FC}" type="slidenum">
              <a:rPr lang="nl-NL" smtClean="0"/>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C370FDC-E517-4C80-BDFC-A190958D6EFE}" type="datetimeFigureOut">
              <a:rPr lang="nl-NL" smtClean="0"/>
              <a:t>4-10-2013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25E5457-336C-40FF-B788-633B760365FC}"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370FDC-E517-4C80-BDFC-A190958D6EFE}" type="datetimeFigureOut">
              <a:rPr lang="nl-NL" smtClean="0"/>
              <a:t>4-10-2013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5E5457-336C-40FF-B788-633B760365FC}"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wmf"/><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343400" y="3657600"/>
            <a:ext cx="2362200" cy="462307"/>
          </a:xfrm>
          <a:prstGeom prst="rect">
            <a:avLst/>
          </a:prstGeom>
          <a:noFill/>
          <a:ln w="9525">
            <a:noFill/>
            <a:miter lim="800000"/>
            <a:headEnd/>
            <a:tailEnd/>
          </a:ln>
        </p:spPr>
        <p:txBody>
          <a:bodyPr lIns="92075" tIns="46038" rIns="92075" bIns="46038">
            <a:spAutoFit/>
          </a:bodyPr>
          <a:lstStyle/>
          <a:p>
            <a:pPr>
              <a:spcBef>
                <a:spcPct val="50000"/>
              </a:spcBef>
            </a:pPr>
            <a:endParaRPr lang="nl-NL" sz="2400">
              <a:latin typeface="Times New Roman" pitchFamily="18" charset="0"/>
            </a:endParaRPr>
          </a:p>
        </p:txBody>
      </p:sp>
      <p:sp>
        <p:nvSpPr>
          <p:cNvPr id="5" name="Rectangle 5">
            <a:hlinkClick r:id="" action="ppaction://noaction"/>
          </p:cNvPr>
          <p:cNvSpPr>
            <a:spLocks noChangeArrowheads="1"/>
          </p:cNvSpPr>
          <p:nvPr/>
        </p:nvSpPr>
        <p:spPr bwMode="auto">
          <a:xfrm>
            <a:off x="1657350" y="366713"/>
            <a:ext cx="9144000" cy="369332"/>
          </a:xfrm>
          <a:prstGeom prst="rect">
            <a:avLst/>
          </a:prstGeom>
          <a:noFill/>
          <a:ln w="12700">
            <a:noFill/>
            <a:miter lim="800000"/>
            <a:headEnd type="none" w="sm" len="sm"/>
            <a:tailEnd type="none" w="sm" len="sm"/>
          </a:ln>
        </p:spPr>
        <p:txBody>
          <a:bodyPr>
            <a:spAutoFit/>
          </a:bodyPr>
          <a:lstStyle/>
          <a:p>
            <a:endParaRPr lang="nl-NL"/>
          </a:p>
        </p:txBody>
      </p:sp>
      <p:sp>
        <p:nvSpPr>
          <p:cNvPr id="6" name="Text Box 6"/>
          <p:cNvSpPr txBox="1">
            <a:spLocks noChangeArrowheads="1"/>
          </p:cNvSpPr>
          <p:nvPr/>
        </p:nvSpPr>
        <p:spPr bwMode="auto">
          <a:xfrm>
            <a:off x="5257800" y="2438400"/>
            <a:ext cx="4267200" cy="457200"/>
          </a:xfrm>
          <a:prstGeom prst="rect">
            <a:avLst/>
          </a:prstGeom>
          <a:noFill/>
          <a:ln w="12700">
            <a:noFill/>
            <a:miter lim="800000"/>
            <a:headEnd type="none" w="sm" len="sm"/>
            <a:tailEnd type="none" w="sm" len="sm"/>
          </a:ln>
        </p:spPr>
        <p:txBody>
          <a:bodyPr>
            <a:spAutoFit/>
          </a:bodyPr>
          <a:lstStyle/>
          <a:p>
            <a:pPr algn="ctr">
              <a:spcBef>
                <a:spcPct val="50000"/>
              </a:spcBef>
            </a:pPr>
            <a:endParaRPr lang="nl-NL" sz="2400"/>
          </a:p>
        </p:txBody>
      </p:sp>
      <p:sp>
        <p:nvSpPr>
          <p:cNvPr id="7" name="AutoShape 7" descr="http://www.artactueel.nl/Exposities/realisme/Hans%20Parlevliet_bestanden/Stilleven%20met%20peren.jpg"/>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endParaRPr lang="nl-NL"/>
          </a:p>
        </p:txBody>
      </p:sp>
      <p:sp>
        <p:nvSpPr>
          <p:cNvPr id="8" name="AutoShape 8" descr="http://www.exto.nl/gallery/dbimages/1184/1184-p-1764.jpg"/>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endParaRPr lang="nl-NL"/>
          </a:p>
        </p:txBody>
      </p:sp>
      <p:sp>
        <p:nvSpPr>
          <p:cNvPr id="9" name="Text Box 11"/>
          <p:cNvSpPr txBox="1">
            <a:spLocks noChangeArrowheads="1"/>
          </p:cNvSpPr>
          <p:nvPr/>
        </p:nvSpPr>
        <p:spPr bwMode="auto">
          <a:xfrm>
            <a:off x="7772400" y="1066800"/>
            <a:ext cx="304800" cy="369332"/>
          </a:xfrm>
          <a:prstGeom prst="rect">
            <a:avLst/>
          </a:prstGeom>
          <a:noFill/>
          <a:ln w="12700">
            <a:noFill/>
            <a:miter lim="800000"/>
            <a:headEnd type="none" w="sm" len="sm"/>
            <a:tailEnd type="none" w="sm" len="sm"/>
          </a:ln>
        </p:spPr>
        <p:txBody>
          <a:bodyPr>
            <a:spAutoFit/>
          </a:bodyPr>
          <a:lstStyle/>
          <a:p>
            <a:pPr>
              <a:spcBef>
                <a:spcPct val="50000"/>
              </a:spcBef>
            </a:pPr>
            <a:endParaRPr lang="nl-NL"/>
          </a:p>
        </p:txBody>
      </p:sp>
      <p:pic>
        <p:nvPicPr>
          <p:cNvPr id="10" name="Picture 23">
            <a:hlinkClick r:id="" action="ppaction://noaction"/>
          </p:cNvPr>
          <p:cNvPicPr>
            <a:picLocks noChangeArrowheads="1"/>
          </p:cNvPicPr>
          <p:nvPr/>
        </p:nvPicPr>
        <p:blipFill>
          <a:blip r:embed="rId2" cstate="print"/>
          <a:srcRect/>
          <a:stretch>
            <a:fillRect/>
          </a:stretch>
        </p:blipFill>
        <p:spPr bwMode="auto">
          <a:xfrm>
            <a:off x="8382000" y="152400"/>
            <a:ext cx="492125" cy="415925"/>
          </a:xfrm>
          <a:prstGeom prst="rect">
            <a:avLst/>
          </a:prstGeom>
          <a:solidFill>
            <a:schemeClr val="bg1"/>
          </a:solidFill>
          <a:ln w="9525">
            <a:solidFill>
              <a:schemeClr val="bg1"/>
            </a:solidFill>
            <a:miter lim="800000"/>
            <a:headEnd/>
            <a:tailEnd/>
          </a:ln>
        </p:spPr>
      </p:pic>
      <p:sp>
        <p:nvSpPr>
          <p:cNvPr id="11" name="Rectangle 24"/>
          <p:cNvSpPr>
            <a:spLocks noChangeArrowheads="1"/>
          </p:cNvSpPr>
          <p:nvPr/>
        </p:nvSpPr>
        <p:spPr bwMode="auto">
          <a:xfrm>
            <a:off x="8077200" y="533400"/>
            <a:ext cx="1066800" cy="246863"/>
          </a:xfrm>
          <a:prstGeom prst="rect">
            <a:avLst/>
          </a:prstGeom>
          <a:noFill/>
          <a:ln w="9525">
            <a:noFill/>
            <a:miter lim="800000"/>
            <a:headEnd/>
            <a:tailEnd/>
          </a:ln>
        </p:spPr>
        <p:txBody>
          <a:bodyPr lIns="92075" tIns="46038" rIns="92075" bIns="46038">
            <a:spAutoFit/>
          </a:bodyPr>
          <a:lstStyle/>
          <a:p>
            <a:pPr>
              <a:spcBef>
                <a:spcPct val="50000"/>
              </a:spcBef>
            </a:pPr>
            <a:r>
              <a:rPr lang="nl-NL" sz="1000"/>
              <a:t>  </a:t>
            </a:r>
            <a:r>
              <a:rPr lang="en-US" sz="1000"/>
              <a:t>       terug</a:t>
            </a:r>
            <a:endParaRPr lang="nl-NL" sz="1000"/>
          </a:p>
        </p:txBody>
      </p:sp>
      <p:sp>
        <p:nvSpPr>
          <p:cNvPr id="12" name="AutoShape 25">
            <a:hlinkClick r:id="" action="ppaction://hlinkshowjump?jump=nextslide" highlightClick="1"/>
          </p:cNvPr>
          <p:cNvSpPr>
            <a:spLocks noChangeArrowheads="1"/>
          </p:cNvSpPr>
          <p:nvPr/>
        </p:nvSpPr>
        <p:spPr bwMode="auto">
          <a:xfrm>
            <a:off x="7696200" y="152400"/>
            <a:ext cx="533400" cy="381000"/>
          </a:xfrm>
          <a:prstGeom prst="actionButtonForwardNext">
            <a:avLst/>
          </a:prstGeom>
          <a:solidFill>
            <a:schemeClr val="bg1"/>
          </a:solidFill>
          <a:ln w="12700">
            <a:solidFill>
              <a:srgbClr val="FFFFFF"/>
            </a:solidFill>
            <a:miter lim="800000"/>
            <a:headEnd type="none" w="sm" len="sm"/>
            <a:tailEnd type="none" w="sm" len="sm"/>
          </a:ln>
        </p:spPr>
        <p:txBody>
          <a:bodyPr wrap="none" anchor="ctr"/>
          <a:lstStyle/>
          <a:p>
            <a:endParaRPr lang="nl-NL"/>
          </a:p>
        </p:txBody>
      </p:sp>
      <p:sp>
        <p:nvSpPr>
          <p:cNvPr id="13" name="Rectangle 26">
            <a:hlinkClick r:id="" action="ppaction://hlinkshowjump?jump=nextslide"/>
          </p:cNvPr>
          <p:cNvSpPr>
            <a:spLocks noChangeArrowheads="1"/>
          </p:cNvSpPr>
          <p:nvPr/>
        </p:nvSpPr>
        <p:spPr bwMode="auto">
          <a:xfrm>
            <a:off x="7620000" y="533400"/>
            <a:ext cx="762000" cy="631584"/>
          </a:xfrm>
          <a:prstGeom prst="rect">
            <a:avLst/>
          </a:prstGeom>
          <a:noFill/>
          <a:ln w="9525">
            <a:noFill/>
            <a:miter lim="800000"/>
            <a:headEnd/>
            <a:tailEnd/>
          </a:ln>
        </p:spPr>
        <p:txBody>
          <a:bodyPr lIns="92075" tIns="46038" rIns="92075" bIns="46038">
            <a:spAutoFit/>
          </a:bodyPr>
          <a:lstStyle/>
          <a:p>
            <a:pPr>
              <a:spcBef>
                <a:spcPct val="50000"/>
              </a:spcBef>
            </a:pPr>
            <a:r>
              <a:rPr lang="en-US" sz="1000"/>
              <a:t>volgende                                      bladzijde                           </a:t>
            </a:r>
          </a:p>
          <a:p>
            <a:pPr>
              <a:spcBef>
                <a:spcPct val="50000"/>
              </a:spcBef>
            </a:pPr>
            <a:endParaRPr lang="nl-NL" sz="1000"/>
          </a:p>
        </p:txBody>
      </p:sp>
      <p:sp>
        <p:nvSpPr>
          <p:cNvPr id="14" name="Text Box 28"/>
          <p:cNvSpPr txBox="1">
            <a:spLocks noChangeArrowheads="1"/>
          </p:cNvSpPr>
          <p:nvPr/>
        </p:nvSpPr>
        <p:spPr bwMode="auto">
          <a:xfrm>
            <a:off x="228600" y="1600200"/>
            <a:ext cx="8458200" cy="5454650"/>
          </a:xfrm>
          <a:prstGeom prst="rect">
            <a:avLst/>
          </a:prstGeom>
          <a:noFill/>
          <a:ln w="12700">
            <a:noFill/>
            <a:miter lim="800000"/>
            <a:headEnd type="none" w="sm" len="sm"/>
            <a:tailEnd type="none" w="sm" len="sm"/>
          </a:ln>
        </p:spPr>
        <p:txBody>
          <a:bodyPr>
            <a:spAutoFit/>
          </a:bodyPr>
          <a:lstStyle/>
          <a:p>
            <a:pPr>
              <a:spcBef>
                <a:spcPct val="50000"/>
              </a:spcBef>
            </a:pPr>
            <a:r>
              <a:rPr lang="nl-NL" sz="1300" b="1" u="sng">
                <a:cs typeface="Arial" pitchFamily="34" charset="0"/>
              </a:rPr>
              <a:t>Wat heb je nodig?</a:t>
            </a:r>
            <a:r>
              <a:rPr lang="en-US" sz="1300" b="1" u="sng">
                <a:cs typeface="Arial" pitchFamily="34" charset="0"/>
              </a:rPr>
              <a:t>                                                                                                                                                               </a:t>
            </a:r>
            <a:r>
              <a:rPr lang="nl-NL" sz="1300">
                <a:cs typeface="Arial" pitchFamily="34" charset="0"/>
              </a:rPr>
              <a:t>Een camera, videoband, potlood en papier.</a:t>
            </a:r>
            <a:endParaRPr lang="nl-NL" sz="1300"/>
          </a:p>
          <a:p>
            <a:pPr>
              <a:spcBef>
                <a:spcPct val="50000"/>
              </a:spcBef>
            </a:pPr>
            <a:r>
              <a:rPr lang="nl-NL" sz="1300">
                <a:cs typeface="Arial" pitchFamily="34" charset="0"/>
              </a:rPr>
              <a:t> </a:t>
            </a:r>
            <a:endParaRPr lang="nl-NL" sz="1300"/>
          </a:p>
          <a:p>
            <a:pPr>
              <a:spcBef>
                <a:spcPct val="50000"/>
              </a:spcBef>
            </a:pPr>
            <a:r>
              <a:rPr lang="nl-NL" sz="1300" b="1" u="sng">
                <a:cs typeface="Arial" pitchFamily="34" charset="0"/>
              </a:rPr>
              <a:t>Wat ga je doen?</a:t>
            </a:r>
            <a:r>
              <a:rPr lang="en-US" sz="1300" b="1" u="sng">
                <a:cs typeface="Arial" pitchFamily="34" charset="0"/>
              </a:rPr>
              <a:t>                                                                                                                                                                        </a:t>
            </a:r>
            <a:r>
              <a:rPr lang="nl-NL" sz="1300">
                <a:cs typeface="Arial" pitchFamily="34" charset="0"/>
              </a:rPr>
              <a:t>Je gaat een reclamespotje maken. Het reclamespotje</a:t>
            </a:r>
            <a:r>
              <a:rPr lang="en-US" sz="1300">
                <a:cs typeface="Arial" pitchFamily="34" charset="0"/>
              </a:rPr>
              <a:t> </a:t>
            </a:r>
            <a:r>
              <a:rPr lang="nl-NL" sz="1300">
                <a:cs typeface="Arial" pitchFamily="34" charset="0"/>
              </a:rPr>
              <a:t>heeft iets te </a:t>
            </a:r>
            <a:r>
              <a:rPr lang="en-US" sz="1300">
                <a:cs typeface="Arial" pitchFamily="34" charset="0"/>
              </a:rPr>
              <a:t>                                                                                      </a:t>
            </a:r>
            <a:r>
              <a:rPr lang="nl-NL" sz="1300">
                <a:cs typeface="Arial" pitchFamily="34" charset="0"/>
              </a:rPr>
              <a:t>maken met de ondernomen activiteit.</a:t>
            </a:r>
            <a:endParaRPr lang="nl-NL" sz="1300"/>
          </a:p>
          <a:p>
            <a:pPr>
              <a:spcBef>
                <a:spcPct val="50000"/>
              </a:spcBef>
            </a:pPr>
            <a:r>
              <a:rPr lang="nl-NL" sz="1300">
                <a:cs typeface="Arial" pitchFamily="34" charset="0"/>
              </a:rPr>
              <a:t>Ben je naar de </a:t>
            </a:r>
            <a:r>
              <a:rPr lang="en-US" sz="1300">
                <a:cs typeface="Arial" pitchFamily="34" charset="0"/>
              </a:rPr>
              <a:t>A</a:t>
            </a:r>
            <a:r>
              <a:rPr lang="nl-NL" sz="1300">
                <a:cs typeface="Arial" pitchFamily="34" charset="0"/>
              </a:rPr>
              <a:t>u</a:t>
            </a:r>
            <a:r>
              <a:rPr lang="en-US" sz="1300">
                <a:cs typeface="Arial" pitchFamily="34" charset="0"/>
              </a:rPr>
              <a:t>t</a:t>
            </a:r>
            <a:r>
              <a:rPr lang="nl-NL" sz="1300">
                <a:cs typeface="Arial" pitchFamily="34" charset="0"/>
              </a:rPr>
              <a:t>oRai geweest dan maak je een reclamespotje voor </a:t>
            </a:r>
            <a:r>
              <a:rPr lang="en-US" sz="1300">
                <a:cs typeface="Arial" pitchFamily="34" charset="0"/>
              </a:rPr>
              <a:t>de AutoRai</a:t>
            </a:r>
            <a:r>
              <a:rPr lang="nl-NL" sz="1300">
                <a:cs typeface="Arial" pitchFamily="34" charset="0"/>
              </a:rPr>
              <a:t>.</a:t>
            </a:r>
            <a:r>
              <a:rPr lang="en-US" sz="1300">
                <a:cs typeface="Arial" pitchFamily="34" charset="0"/>
              </a:rPr>
              <a:t>                                                              </a:t>
            </a:r>
            <a:r>
              <a:rPr lang="nl-NL" sz="1300">
                <a:cs typeface="Arial" pitchFamily="34" charset="0"/>
              </a:rPr>
              <a:t>Ben je naar een toneelstuk geweest? Dan kun je reclame maken voor dit toneelstuk.</a:t>
            </a:r>
            <a:r>
              <a:rPr lang="en-US" sz="1300">
                <a:cs typeface="Arial" pitchFamily="34" charset="0"/>
              </a:rPr>
              <a:t>                                                                    </a:t>
            </a:r>
            <a:r>
              <a:rPr lang="nl-NL" sz="1300">
                <a:cs typeface="Arial" pitchFamily="34" charset="0"/>
              </a:rPr>
              <a:t>Een reclame hoeft niet alleen over producten te gaan. Je kunt op deze manier ook een voorstelling promoten.</a:t>
            </a:r>
            <a:endParaRPr lang="nl-NL" sz="1300"/>
          </a:p>
          <a:p>
            <a:pPr>
              <a:spcBef>
                <a:spcPct val="50000"/>
              </a:spcBef>
            </a:pPr>
            <a:r>
              <a:rPr lang="nl-NL" sz="1300">
                <a:cs typeface="Arial" pitchFamily="34" charset="0"/>
              </a:rPr>
              <a:t> </a:t>
            </a:r>
            <a:endParaRPr lang="en-US" sz="1300">
              <a:cs typeface="Arial" pitchFamily="34" charset="0"/>
            </a:endParaRPr>
          </a:p>
          <a:p>
            <a:pPr>
              <a:spcBef>
                <a:spcPct val="50000"/>
              </a:spcBef>
            </a:pPr>
            <a:r>
              <a:rPr lang="nl-NL" sz="1300" b="1" u="sng">
                <a:cs typeface="Arial" pitchFamily="34" charset="0"/>
              </a:rPr>
              <a:t>Hoe ga je te werk?</a:t>
            </a:r>
            <a:r>
              <a:rPr lang="en-US" sz="1300" b="1" u="sng">
                <a:cs typeface="Arial" pitchFamily="34" charset="0"/>
              </a:rPr>
              <a:t/>
            </a:r>
            <a:br>
              <a:rPr lang="en-US" sz="1300" b="1" u="sng">
                <a:cs typeface="Arial" pitchFamily="34" charset="0"/>
              </a:rPr>
            </a:br>
            <a:r>
              <a:rPr lang="nl-NL" sz="1300">
                <a:cs typeface="Arial" pitchFamily="34" charset="0"/>
              </a:rPr>
              <a:t>-Kies met je groepje een onderwerp uit (heeft met de ondernomen activiteit te maken).</a:t>
            </a:r>
            <a:r>
              <a:rPr lang="en-US" sz="1300">
                <a:cs typeface="Arial" pitchFamily="34" charset="0"/>
              </a:rPr>
              <a:t/>
            </a:r>
            <a:br>
              <a:rPr lang="en-US" sz="1300">
                <a:cs typeface="Arial" pitchFamily="34" charset="0"/>
              </a:rPr>
            </a:br>
            <a:r>
              <a:rPr lang="nl-NL" sz="1300">
                <a:cs typeface="Arial" pitchFamily="34" charset="0"/>
              </a:rPr>
              <a:t>-Zoek informatie op over jullie ondernomen activiteit. Dit heb je nodig voor het reclamespotje. </a:t>
            </a:r>
            <a:r>
              <a:rPr lang="en-US" sz="1300">
                <a:cs typeface="Arial" pitchFamily="34" charset="0"/>
              </a:rPr>
              <a:t/>
            </a:r>
            <a:br>
              <a:rPr lang="en-US" sz="1300">
                <a:cs typeface="Arial" pitchFamily="34" charset="0"/>
              </a:rPr>
            </a:br>
            <a:r>
              <a:rPr lang="nl-NL" sz="1300">
                <a:cs typeface="Arial" pitchFamily="34" charset="0"/>
              </a:rPr>
              <a:t>-Maak eerst een draaiboek. In een draaiboek laat je zien door middel van tekeningetjes hoe het spotje gaat </a:t>
            </a:r>
            <a:r>
              <a:rPr lang="en-US" sz="1300">
                <a:cs typeface="Arial" pitchFamily="34" charset="0"/>
              </a:rPr>
              <a:t/>
            </a:r>
            <a:br>
              <a:rPr lang="en-US" sz="1300">
                <a:cs typeface="Arial" pitchFamily="34" charset="0"/>
              </a:rPr>
            </a:br>
            <a:r>
              <a:rPr lang="en-US" sz="1300">
                <a:cs typeface="Arial" pitchFamily="34" charset="0"/>
              </a:rPr>
              <a:t> </a:t>
            </a:r>
            <a:r>
              <a:rPr lang="nl-NL" sz="1300">
                <a:cs typeface="Arial" pitchFamily="34" charset="0"/>
              </a:rPr>
              <a:t>verlopen. Ook de gesproken tekst staat erbij en er staat ook</a:t>
            </a:r>
            <a:r>
              <a:rPr lang="en-US" sz="1300">
                <a:cs typeface="Arial" pitchFamily="34" charset="0"/>
              </a:rPr>
              <a:t> </a:t>
            </a:r>
            <a:r>
              <a:rPr lang="nl-NL" sz="1300">
                <a:cs typeface="Arial" pitchFamily="34" charset="0"/>
              </a:rPr>
              <a:t> wanneer iemand </a:t>
            </a:r>
            <a:r>
              <a:rPr lang="en-US" sz="1300">
                <a:cs typeface="Arial" pitchFamily="34" charset="0"/>
              </a:rPr>
              <a:t/>
            </a:r>
            <a:br>
              <a:rPr lang="en-US" sz="1300">
                <a:cs typeface="Arial" pitchFamily="34" charset="0"/>
              </a:rPr>
            </a:br>
            <a:r>
              <a:rPr lang="en-US" sz="1300">
                <a:cs typeface="Arial" pitchFamily="34" charset="0"/>
              </a:rPr>
              <a:t> </a:t>
            </a:r>
            <a:r>
              <a:rPr lang="nl-NL" sz="1300">
                <a:cs typeface="Arial" pitchFamily="34" charset="0"/>
              </a:rPr>
              <a:t>iets moet zeggen en wat hij/ zij</a:t>
            </a:r>
            <a:r>
              <a:rPr lang="en-US" sz="1300">
                <a:cs typeface="Arial" pitchFamily="34" charset="0"/>
              </a:rPr>
              <a:t> </a:t>
            </a:r>
            <a:r>
              <a:rPr lang="nl-NL" sz="1300">
                <a:cs typeface="Arial" pitchFamily="34" charset="0"/>
              </a:rPr>
              <a:t>dan moet gaan zeggen. </a:t>
            </a:r>
            <a:r>
              <a:rPr lang="en-US" sz="1300">
                <a:cs typeface="Arial" pitchFamily="34" charset="0"/>
              </a:rPr>
              <a:t/>
            </a:r>
            <a:br>
              <a:rPr lang="en-US" sz="1300">
                <a:cs typeface="Arial" pitchFamily="34" charset="0"/>
              </a:rPr>
            </a:br>
            <a:r>
              <a:rPr lang="en-US" sz="1300">
                <a:cs typeface="Arial" pitchFamily="34" charset="0"/>
              </a:rPr>
              <a:t> </a:t>
            </a:r>
            <a:r>
              <a:rPr lang="nl-NL" sz="1300">
                <a:cs typeface="Arial" pitchFamily="34" charset="0"/>
              </a:rPr>
              <a:t>Verder staat erin wie wat doet (taakverdeling). Bijvoorbeeld Piet zorgt voor de </a:t>
            </a:r>
            <a:r>
              <a:rPr lang="en-US" sz="1300">
                <a:cs typeface="Arial" pitchFamily="34" charset="0"/>
              </a:rPr>
              <a:t/>
            </a:r>
            <a:br>
              <a:rPr lang="en-US" sz="1300">
                <a:cs typeface="Arial" pitchFamily="34" charset="0"/>
              </a:rPr>
            </a:br>
            <a:r>
              <a:rPr lang="en-US" sz="1300">
                <a:cs typeface="Arial" pitchFamily="34" charset="0"/>
              </a:rPr>
              <a:t> </a:t>
            </a:r>
            <a:r>
              <a:rPr lang="nl-NL" sz="1300">
                <a:cs typeface="Arial" pitchFamily="34" charset="0"/>
              </a:rPr>
              <a:t>attributen, Hans voor de camera, Erica gaat filmen, Sjaak en Loes zijn de </a:t>
            </a:r>
            <a:r>
              <a:rPr lang="en-US" sz="1300">
                <a:cs typeface="Arial" pitchFamily="34" charset="0"/>
              </a:rPr>
              <a:t/>
            </a:r>
            <a:br>
              <a:rPr lang="en-US" sz="1300">
                <a:cs typeface="Arial" pitchFamily="34" charset="0"/>
              </a:rPr>
            </a:br>
            <a:r>
              <a:rPr lang="en-US" sz="1300">
                <a:cs typeface="Arial" pitchFamily="34" charset="0"/>
              </a:rPr>
              <a:t> </a:t>
            </a:r>
            <a:r>
              <a:rPr lang="nl-NL" sz="1300">
                <a:cs typeface="Arial" pitchFamily="34" charset="0"/>
              </a:rPr>
              <a:t>acteurs. </a:t>
            </a:r>
            <a:r>
              <a:rPr lang="en-US" sz="1300">
                <a:cs typeface="Arial" pitchFamily="34" charset="0"/>
              </a:rPr>
              <a:t/>
            </a:r>
            <a:br>
              <a:rPr lang="en-US" sz="1300">
                <a:cs typeface="Arial" pitchFamily="34" charset="0"/>
              </a:rPr>
            </a:br>
            <a:r>
              <a:rPr lang="nl-NL" sz="1300">
                <a:cs typeface="Arial" pitchFamily="34" charset="0"/>
              </a:rPr>
              <a:t>-Overleg wie wat gaat doen</a:t>
            </a:r>
            <a:r>
              <a:rPr lang="en-US" sz="1300">
                <a:cs typeface="Arial" pitchFamily="34" charset="0"/>
              </a:rPr>
              <a:t> </a:t>
            </a:r>
            <a:r>
              <a:rPr lang="nl-NL" sz="1300">
                <a:cs typeface="Arial" pitchFamily="34" charset="0"/>
              </a:rPr>
              <a:t>(schetsen, tekst, filmen en acteren) Noteer dit ook</a:t>
            </a:r>
            <a:r>
              <a:rPr lang="en-US" sz="1300">
                <a:cs typeface="Arial" pitchFamily="34" charset="0"/>
              </a:rPr>
              <a:t/>
            </a:r>
            <a:br>
              <a:rPr lang="en-US" sz="1300">
                <a:cs typeface="Arial" pitchFamily="34" charset="0"/>
              </a:rPr>
            </a:br>
            <a:r>
              <a:rPr lang="nl-NL" sz="1300">
                <a:cs typeface="Arial" pitchFamily="34" charset="0"/>
              </a:rPr>
              <a:t> in het draaiboek.</a:t>
            </a:r>
            <a:r>
              <a:rPr lang="en-US" sz="1300">
                <a:cs typeface="Arial" pitchFamily="34" charset="0"/>
              </a:rPr>
              <a:t/>
            </a:r>
            <a:br>
              <a:rPr lang="en-US" sz="1300">
                <a:cs typeface="Arial" pitchFamily="34" charset="0"/>
              </a:rPr>
            </a:br>
            <a:r>
              <a:rPr lang="nl-NL" sz="1300">
                <a:cs typeface="Arial" pitchFamily="34" charset="0"/>
              </a:rPr>
              <a:t>-Het reclamespotje duurt niet langer dan 30 seconden en niet korter dan 10 sec</a:t>
            </a:r>
            <a:r>
              <a:rPr lang="en-US" sz="1300">
                <a:cs typeface="Arial" pitchFamily="34" charset="0"/>
              </a:rPr>
              <a:t>.</a:t>
            </a:r>
            <a:br>
              <a:rPr lang="en-US" sz="1300">
                <a:cs typeface="Arial" pitchFamily="34" charset="0"/>
              </a:rPr>
            </a:br>
            <a:r>
              <a:rPr lang="nl-NL" sz="1300">
                <a:cs typeface="Arial" pitchFamily="34" charset="0"/>
              </a:rPr>
              <a:t>-Praat duidelijk en pak het serieus aan!</a:t>
            </a:r>
            <a:endParaRPr lang="nl-NL" sz="1300">
              <a:latin typeface="Kids" charset="0"/>
            </a:endParaRPr>
          </a:p>
          <a:p>
            <a:pPr>
              <a:spcBef>
                <a:spcPct val="50000"/>
              </a:spcBef>
            </a:pPr>
            <a:endParaRPr lang="nl-NL" sz="1300"/>
          </a:p>
        </p:txBody>
      </p:sp>
      <p:sp>
        <p:nvSpPr>
          <p:cNvPr id="15" name="Rectangle 30"/>
          <p:cNvSpPr>
            <a:spLocks noChangeArrowheads="1"/>
          </p:cNvSpPr>
          <p:nvPr/>
        </p:nvSpPr>
        <p:spPr bwMode="auto">
          <a:xfrm>
            <a:off x="3200400" y="2471738"/>
            <a:ext cx="9144000" cy="369332"/>
          </a:xfrm>
          <a:prstGeom prst="rect">
            <a:avLst/>
          </a:prstGeom>
          <a:noFill/>
          <a:ln w="12700">
            <a:noFill/>
            <a:miter lim="800000"/>
            <a:headEnd type="none" w="sm" len="sm"/>
            <a:tailEnd type="none" w="sm" len="sm"/>
          </a:ln>
        </p:spPr>
        <p:txBody>
          <a:bodyPr>
            <a:spAutoFit/>
          </a:bodyPr>
          <a:lstStyle/>
          <a:p>
            <a:endParaRPr lang="nl-NL"/>
          </a:p>
        </p:txBody>
      </p:sp>
      <p:pic>
        <p:nvPicPr>
          <p:cNvPr id="16" name="Picture 29" descr="loeki"/>
          <p:cNvPicPr>
            <a:picLocks noChangeAspect="1" noChangeArrowheads="1"/>
          </p:cNvPicPr>
          <p:nvPr/>
        </p:nvPicPr>
        <p:blipFill>
          <a:blip r:embed="rId3" cstate="print"/>
          <a:srcRect/>
          <a:stretch>
            <a:fillRect/>
          </a:stretch>
        </p:blipFill>
        <p:spPr bwMode="auto">
          <a:xfrm>
            <a:off x="6553200" y="1752600"/>
            <a:ext cx="2362200" cy="1517650"/>
          </a:xfrm>
          <a:prstGeom prst="rect">
            <a:avLst/>
          </a:prstGeom>
          <a:noFill/>
          <a:ln w="9525">
            <a:noFill/>
            <a:miter lim="800000"/>
            <a:headEnd/>
            <a:tailEnd/>
          </a:ln>
        </p:spPr>
      </p:pic>
      <p:sp>
        <p:nvSpPr>
          <p:cNvPr id="17" name="Rectangle 32"/>
          <p:cNvSpPr>
            <a:spLocks noChangeArrowheads="1"/>
          </p:cNvSpPr>
          <p:nvPr/>
        </p:nvSpPr>
        <p:spPr bwMode="auto">
          <a:xfrm>
            <a:off x="2276475" y="1714500"/>
            <a:ext cx="9144000" cy="369332"/>
          </a:xfrm>
          <a:prstGeom prst="rect">
            <a:avLst/>
          </a:prstGeom>
          <a:noFill/>
          <a:ln w="12700">
            <a:noFill/>
            <a:miter lim="800000"/>
            <a:headEnd type="none" w="sm" len="sm"/>
            <a:tailEnd type="none" w="sm" len="sm"/>
          </a:ln>
        </p:spPr>
        <p:txBody>
          <a:bodyPr>
            <a:spAutoFit/>
          </a:bodyPr>
          <a:lstStyle/>
          <a:p>
            <a:endParaRPr lang="nl-NL"/>
          </a:p>
        </p:txBody>
      </p:sp>
      <p:pic>
        <p:nvPicPr>
          <p:cNvPr id="18" name="Picture 31" descr="reclamester3"/>
          <p:cNvPicPr>
            <a:picLocks noChangeAspect="1" noChangeArrowheads="1"/>
          </p:cNvPicPr>
          <p:nvPr/>
        </p:nvPicPr>
        <p:blipFill>
          <a:blip r:embed="rId4" cstate="print"/>
          <a:srcRect/>
          <a:stretch>
            <a:fillRect/>
          </a:stretch>
        </p:blipFill>
        <p:spPr bwMode="auto">
          <a:xfrm>
            <a:off x="6391275" y="5086350"/>
            <a:ext cx="2752725" cy="1771650"/>
          </a:xfrm>
          <a:prstGeom prst="rect">
            <a:avLst/>
          </a:prstGeom>
          <a:noFill/>
          <a:ln w="9525">
            <a:noFill/>
            <a:miter lim="800000"/>
            <a:headEnd/>
            <a:tailEnd/>
          </a:ln>
        </p:spPr>
      </p:pic>
      <p:pic>
        <p:nvPicPr>
          <p:cNvPr id="19" name="Picture 34"/>
          <p:cNvPicPr>
            <a:picLocks noChangeAspect="1" noChangeArrowheads="1"/>
          </p:cNvPicPr>
          <p:nvPr/>
        </p:nvPicPr>
        <p:blipFill>
          <a:blip r:embed="rId5" cstate="print"/>
          <a:srcRect/>
          <a:stretch>
            <a:fillRect/>
          </a:stretch>
        </p:blipFill>
        <p:spPr bwMode="auto">
          <a:xfrm>
            <a:off x="2743200" y="0"/>
            <a:ext cx="3473450" cy="1541463"/>
          </a:xfrm>
          <a:prstGeom prst="rect">
            <a:avLst/>
          </a:prstGeom>
          <a:noFill/>
          <a:ln w="12700">
            <a:noFill/>
            <a:miter lim="800000"/>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6"/>
          <p:cNvSpPr txBox="1">
            <a:spLocks noChangeArrowheads="1"/>
          </p:cNvSpPr>
          <p:nvPr/>
        </p:nvSpPr>
        <p:spPr bwMode="auto">
          <a:xfrm>
            <a:off x="228600" y="838200"/>
            <a:ext cx="8915400" cy="6651625"/>
          </a:xfrm>
          <a:prstGeom prst="rect">
            <a:avLst/>
          </a:prstGeom>
          <a:noFill/>
          <a:ln w="12700">
            <a:noFill/>
            <a:miter lim="800000"/>
            <a:headEnd type="none" w="sm" len="sm"/>
            <a:tailEnd type="none" w="sm" len="sm"/>
          </a:ln>
        </p:spPr>
        <p:txBody>
          <a:bodyPr>
            <a:spAutoFit/>
          </a:bodyPr>
          <a:lstStyle/>
          <a:p>
            <a:pPr>
              <a:spcBef>
                <a:spcPct val="50000"/>
              </a:spcBef>
            </a:pPr>
            <a:r>
              <a:rPr lang="nl-NL" sz="1300">
                <a:cs typeface="Arial" pitchFamily="34" charset="0"/>
              </a:rPr>
              <a:t>In het reclameblok op tv moet een commercial altijd concurreren met andere reclameboodschappen. </a:t>
            </a:r>
            <a:r>
              <a:rPr lang="en-US" sz="1300">
                <a:cs typeface="Arial" pitchFamily="34" charset="0"/>
              </a:rPr>
              <a:t>                                               </a:t>
            </a:r>
            <a:r>
              <a:rPr lang="nl-NL" sz="1300">
                <a:cs typeface="Arial" pitchFamily="34" charset="0"/>
              </a:rPr>
              <a:t>Ze willen allemaal opvallen, bijvoorbeeld door humoristisch te zijn, of te shockeren. </a:t>
            </a:r>
            <a:r>
              <a:rPr lang="en-US" sz="1300">
                <a:cs typeface="Arial" pitchFamily="34" charset="0"/>
              </a:rPr>
              <a:t>                                                                    </a:t>
            </a:r>
            <a:r>
              <a:rPr lang="nl-NL" sz="1300">
                <a:cs typeface="Arial" pitchFamily="34" charset="0"/>
              </a:rPr>
              <a:t>Zelf weet je vast wel een reclame die je hebt onthouden omdat die grappig was of misschien wel spannend.  </a:t>
            </a:r>
            <a:r>
              <a:rPr lang="en-US" sz="1300">
                <a:cs typeface="Arial" pitchFamily="34" charset="0"/>
              </a:rPr>
              <a:t>                                   </a:t>
            </a:r>
            <a:r>
              <a:rPr lang="nl-NL" sz="1300">
                <a:cs typeface="Arial" pitchFamily="34" charset="0"/>
              </a:rPr>
              <a:t>Het belangrijkste van een reclame is, dat je het product en de naam van het product goed onthoudt zodat je het zelf de volgende dag in de winkel gaat kopen. Bij een reclame </a:t>
            </a:r>
            <a:r>
              <a:rPr lang="en-US" sz="1300">
                <a:cs typeface="Arial" pitchFamily="34" charset="0"/>
              </a:rPr>
              <a:t>zijn</a:t>
            </a:r>
            <a:r>
              <a:rPr lang="nl-NL" sz="1300">
                <a:cs typeface="Arial" pitchFamily="34" charset="0"/>
              </a:rPr>
              <a:t> passende muziek, omgeving en een pakkende tekst, erg belangrijk. Vaak maken ze gebruik van een </a:t>
            </a:r>
            <a:r>
              <a:rPr lang="nl-NL" sz="1300" b="1">
                <a:cs typeface="Arial" pitchFamily="34" charset="0"/>
              </a:rPr>
              <a:t>slogan</a:t>
            </a:r>
            <a:r>
              <a:rPr lang="nl-NL" sz="1300">
                <a:cs typeface="Arial" pitchFamily="34" charset="0"/>
              </a:rPr>
              <a:t>. Een slogan is een pakkende zin, niet te lang en rijmt vaak</a:t>
            </a:r>
            <a:r>
              <a:rPr lang="en-US" sz="1300">
                <a:cs typeface="Arial" pitchFamily="34" charset="0"/>
              </a:rPr>
              <a:t>. Bijvoorbeeld</a:t>
            </a:r>
            <a:r>
              <a:rPr lang="nl-NL" sz="1300">
                <a:cs typeface="Arial" pitchFamily="34" charset="0"/>
              </a:rPr>
              <a:t>: “</a:t>
            </a:r>
            <a:r>
              <a:rPr lang="en-US" sz="1300">
                <a:cs typeface="Arial" pitchFamily="34" charset="0"/>
              </a:rPr>
              <a:t>Bedenk</a:t>
            </a:r>
            <a:r>
              <a:rPr lang="nl-NL" sz="1300">
                <a:cs typeface="Arial" pitchFamily="34" charset="0"/>
              </a:rPr>
              <a:t> goed, wat je met je laatste </a:t>
            </a:r>
            <a:r>
              <a:rPr lang="en-US" sz="1300">
                <a:cs typeface="Arial" pitchFamily="34" charset="0"/>
              </a:rPr>
              <a:t>R</a:t>
            </a:r>
            <a:r>
              <a:rPr lang="nl-NL" sz="1300">
                <a:cs typeface="Arial" pitchFamily="34" charset="0"/>
              </a:rPr>
              <a:t>olo doet”</a:t>
            </a:r>
            <a:r>
              <a:rPr lang="en-US" sz="1300">
                <a:cs typeface="Arial" pitchFamily="34" charset="0"/>
              </a:rPr>
              <a:t>, </a:t>
            </a:r>
            <a:r>
              <a:rPr lang="nl-NL" sz="1300">
                <a:cs typeface="Arial" pitchFamily="34" charset="0"/>
              </a:rPr>
              <a:t> “Stof verdwijnt als Swiffer verschijnt”</a:t>
            </a:r>
            <a:r>
              <a:rPr lang="en-US" sz="1300">
                <a:cs typeface="Arial" pitchFamily="34" charset="0"/>
              </a:rPr>
              <a:t> of </a:t>
            </a:r>
            <a:br>
              <a:rPr lang="en-US" sz="1300">
                <a:cs typeface="Arial" pitchFamily="34" charset="0"/>
              </a:rPr>
            </a:br>
            <a:r>
              <a:rPr lang="nl-NL" sz="1300">
                <a:cs typeface="Arial" pitchFamily="34" charset="0"/>
              </a:rPr>
              <a:t> “Al</a:t>
            </a:r>
            <a:r>
              <a:rPr lang="en-US" sz="1300">
                <a:cs typeface="Arial" pitchFamily="34" charset="0"/>
              </a:rPr>
              <a:t>l</a:t>
            </a:r>
            <a:r>
              <a:rPr lang="nl-NL" sz="1300">
                <a:cs typeface="Arial" pitchFamily="34" charset="0"/>
              </a:rPr>
              <a:t>ways Coca –Cola”.</a:t>
            </a:r>
            <a:endParaRPr lang="nl-NL" sz="1300"/>
          </a:p>
          <a:p>
            <a:pPr>
              <a:spcBef>
                <a:spcPct val="50000"/>
              </a:spcBef>
            </a:pPr>
            <a:r>
              <a:rPr lang="nl-NL" sz="1300"/>
              <a:t/>
            </a:r>
            <a:br>
              <a:rPr lang="nl-NL" sz="1300"/>
            </a:br>
            <a:r>
              <a:rPr lang="nl-NL" sz="1300">
                <a:cs typeface="Arial" pitchFamily="34" charset="0"/>
              </a:rPr>
              <a:t>Behalve dat de slogan en de muziek pakkend moeten zijn, is de manier hoe je filmt erg belangrijk. Het product moet goed te zien zijn, want daar gaat het immers om.  Enkele belangrijke instellingen van de camera zijn: de afstand, het standpunt van de camera en het perspectief (door wiens ogen kijk je, wie houdt de camera vast?).</a:t>
            </a:r>
            <a:endParaRPr lang="nl-NL" sz="1300"/>
          </a:p>
          <a:p>
            <a:pPr>
              <a:spcBef>
                <a:spcPct val="50000"/>
              </a:spcBef>
            </a:pPr>
            <a:r>
              <a:rPr lang="nl-NL" sz="1300">
                <a:cs typeface="Arial" pitchFamily="34" charset="0"/>
              </a:rPr>
              <a:t> </a:t>
            </a:r>
            <a:r>
              <a:rPr lang="nl-NL" sz="1300"/>
              <a:t/>
            </a:r>
            <a:br>
              <a:rPr lang="nl-NL" sz="1300"/>
            </a:br>
            <a:r>
              <a:rPr lang="nl-NL" sz="1300" u="sng">
                <a:cs typeface="Arial" pitchFamily="34" charset="0"/>
              </a:rPr>
              <a:t>Tip: gebruik deze camera afstanden:</a:t>
            </a:r>
            <a:endParaRPr lang="nl-NL" sz="1300"/>
          </a:p>
          <a:p>
            <a:pPr>
              <a:spcBef>
                <a:spcPct val="50000"/>
              </a:spcBef>
            </a:pPr>
            <a:endParaRPr lang="en-US" sz="1300"/>
          </a:p>
          <a:p>
            <a:pPr>
              <a:spcBef>
                <a:spcPct val="50000"/>
              </a:spcBef>
            </a:pPr>
            <a:endParaRPr lang="en-US" sz="1300"/>
          </a:p>
          <a:p>
            <a:pPr>
              <a:spcBef>
                <a:spcPct val="50000"/>
              </a:spcBef>
            </a:pPr>
            <a:endParaRPr lang="en-US" sz="1300"/>
          </a:p>
          <a:p>
            <a:pPr>
              <a:spcBef>
                <a:spcPct val="50000"/>
              </a:spcBef>
            </a:pPr>
            <a:endParaRPr lang="en-US" sz="1300"/>
          </a:p>
          <a:p>
            <a:pPr>
              <a:spcBef>
                <a:spcPct val="50000"/>
              </a:spcBef>
            </a:pPr>
            <a:endParaRPr lang="en-US" sz="1300"/>
          </a:p>
          <a:p>
            <a:pPr>
              <a:spcBef>
                <a:spcPct val="50000"/>
              </a:spcBef>
            </a:pPr>
            <a:endParaRPr lang="en-US" sz="1300"/>
          </a:p>
          <a:p>
            <a:pPr>
              <a:spcBef>
                <a:spcPct val="50000"/>
              </a:spcBef>
            </a:pPr>
            <a:endParaRPr lang="en-US" sz="1300"/>
          </a:p>
          <a:p>
            <a:pPr>
              <a:spcBef>
                <a:spcPct val="50000"/>
              </a:spcBef>
            </a:pPr>
            <a:endParaRPr lang="en-US" sz="1300"/>
          </a:p>
          <a:p>
            <a:pPr>
              <a:spcBef>
                <a:spcPct val="50000"/>
              </a:spcBef>
            </a:pPr>
            <a:endParaRPr lang="en-US" sz="1300"/>
          </a:p>
          <a:p>
            <a:pPr>
              <a:spcBef>
                <a:spcPct val="50000"/>
              </a:spcBef>
            </a:pPr>
            <a:r>
              <a:rPr lang="nl-NL" sz="1300" b="1">
                <a:cs typeface="Arial" pitchFamily="34" charset="0"/>
              </a:rPr>
              <a:t> </a:t>
            </a:r>
            <a:r>
              <a:rPr lang="nl-NL" sz="1300">
                <a:cs typeface="Arial" pitchFamily="34" charset="0"/>
              </a:rPr>
              <a:t>Doe het inzoomen en uitzoomen heel voorzichtig en langzaam!</a:t>
            </a:r>
            <a:endParaRPr lang="nl-NL" sz="1300">
              <a:latin typeface="Kids" charset="0"/>
            </a:endParaRPr>
          </a:p>
          <a:p>
            <a:pPr>
              <a:spcBef>
                <a:spcPct val="50000"/>
              </a:spcBef>
            </a:pPr>
            <a:r>
              <a:rPr lang="nl-NL" sz="1300">
                <a:cs typeface="Arial" pitchFamily="34" charset="0"/>
              </a:rPr>
              <a:t> </a:t>
            </a:r>
            <a:endParaRPr lang="nl-NL" sz="1300"/>
          </a:p>
          <a:p>
            <a:pPr>
              <a:spcBef>
                <a:spcPct val="50000"/>
              </a:spcBef>
            </a:pPr>
            <a:endParaRPr lang="nl-NL" sz="1300"/>
          </a:p>
        </p:txBody>
      </p:sp>
      <p:sp>
        <p:nvSpPr>
          <p:cNvPr id="3" name="Rectangle 2"/>
          <p:cNvSpPr>
            <a:spLocks noChangeArrowheads="1"/>
          </p:cNvSpPr>
          <p:nvPr/>
        </p:nvSpPr>
        <p:spPr bwMode="auto">
          <a:xfrm>
            <a:off x="4343400" y="3657600"/>
            <a:ext cx="2362200" cy="462307"/>
          </a:xfrm>
          <a:prstGeom prst="rect">
            <a:avLst/>
          </a:prstGeom>
          <a:noFill/>
          <a:ln w="9525">
            <a:noFill/>
            <a:miter lim="800000"/>
            <a:headEnd/>
            <a:tailEnd/>
          </a:ln>
        </p:spPr>
        <p:txBody>
          <a:bodyPr lIns="92075" tIns="46038" rIns="92075" bIns="46038">
            <a:spAutoFit/>
          </a:bodyPr>
          <a:lstStyle/>
          <a:p>
            <a:pPr>
              <a:spcBef>
                <a:spcPct val="50000"/>
              </a:spcBef>
            </a:pPr>
            <a:endParaRPr lang="nl-NL" sz="2400">
              <a:latin typeface="Times New Roman" pitchFamily="18" charset="0"/>
            </a:endParaRPr>
          </a:p>
        </p:txBody>
      </p:sp>
      <p:pic>
        <p:nvPicPr>
          <p:cNvPr id="4" name="Picture 3">
            <a:hlinkClick r:id="" action="ppaction://noaction"/>
          </p:cNvPr>
          <p:cNvPicPr>
            <a:picLocks noChangeArrowheads="1"/>
          </p:cNvPicPr>
          <p:nvPr/>
        </p:nvPicPr>
        <p:blipFill>
          <a:blip r:embed="rId2" cstate="print"/>
          <a:srcRect/>
          <a:stretch>
            <a:fillRect/>
          </a:stretch>
        </p:blipFill>
        <p:spPr bwMode="auto">
          <a:xfrm>
            <a:off x="8301038" y="223838"/>
            <a:ext cx="492125" cy="415925"/>
          </a:xfrm>
          <a:prstGeom prst="rect">
            <a:avLst/>
          </a:prstGeom>
          <a:noFill/>
          <a:ln w="9525">
            <a:noFill/>
            <a:miter lim="800000"/>
            <a:headEnd/>
            <a:tailEnd/>
          </a:ln>
        </p:spPr>
      </p:pic>
      <p:sp>
        <p:nvSpPr>
          <p:cNvPr id="5" name="Rectangle 4"/>
          <p:cNvSpPr>
            <a:spLocks noChangeArrowheads="1"/>
          </p:cNvSpPr>
          <p:nvPr/>
        </p:nvSpPr>
        <p:spPr bwMode="auto">
          <a:xfrm>
            <a:off x="8077200" y="609600"/>
            <a:ext cx="1066800" cy="246863"/>
          </a:xfrm>
          <a:prstGeom prst="rect">
            <a:avLst/>
          </a:prstGeom>
          <a:noFill/>
          <a:ln w="9525">
            <a:noFill/>
            <a:miter lim="800000"/>
            <a:headEnd/>
            <a:tailEnd/>
          </a:ln>
        </p:spPr>
        <p:txBody>
          <a:bodyPr lIns="92075" tIns="46038" rIns="92075" bIns="46038">
            <a:spAutoFit/>
          </a:bodyPr>
          <a:lstStyle/>
          <a:p>
            <a:pPr>
              <a:spcBef>
                <a:spcPct val="50000"/>
              </a:spcBef>
            </a:pPr>
            <a:r>
              <a:rPr lang="nl-NL" sz="1000"/>
              <a:t>  </a:t>
            </a:r>
            <a:r>
              <a:rPr lang="en-US" sz="1000"/>
              <a:t>    terug</a:t>
            </a:r>
            <a:endParaRPr lang="nl-NL" sz="1000"/>
          </a:p>
        </p:txBody>
      </p:sp>
      <p:sp>
        <p:nvSpPr>
          <p:cNvPr id="6" name="Text Box 6"/>
          <p:cNvSpPr txBox="1">
            <a:spLocks noChangeArrowheads="1"/>
          </p:cNvSpPr>
          <p:nvPr/>
        </p:nvSpPr>
        <p:spPr bwMode="auto">
          <a:xfrm>
            <a:off x="5257800" y="2438400"/>
            <a:ext cx="4267200" cy="457200"/>
          </a:xfrm>
          <a:prstGeom prst="rect">
            <a:avLst/>
          </a:prstGeom>
          <a:noFill/>
          <a:ln w="12700">
            <a:noFill/>
            <a:miter lim="800000"/>
            <a:headEnd type="none" w="sm" len="sm"/>
            <a:tailEnd type="none" w="sm" len="sm"/>
          </a:ln>
        </p:spPr>
        <p:txBody>
          <a:bodyPr>
            <a:spAutoFit/>
          </a:bodyPr>
          <a:lstStyle/>
          <a:p>
            <a:pPr algn="ctr">
              <a:spcBef>
                <a:spcPct val="50000"/>
              </a:spcBef>
            </a:pPr>
            <a:endParaRPr lang="nl-NL" sz="2400"/>
          </a:p>
        </p:txBody>
      </p:sp>
      <p:sp>
        <p:nvSpPr>
          <p:cNvPr id="7" name="AutoShape 7" descr="http://www.artactueel.nl/Exposities/realisme/Hans%20Parlevliet_bestanden/Stilleven%20met%20peren.jpg"/>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endParaRPr lang="nl-NL"/>
          </a:p>
        </p:txBody>
      </p:sp>
      <p:sp>
        <p:nvSpPr>
          <p:cNvPr id="8" name="AutoShape 8" descr="http://www.exto.nl/gallery/dbimages/1184/1184-p-1764.jpg"/>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endParaRPr lang="nl-NL"/>
          </a:p>
        </p:txBody>
      </p:sp>
      <p:sp>
        <p:nvSpPr>
          <p:cNvPr id="9" name="Text Box 10"/>
          <p:cNvSpPr txBox="1">
            <a:spLocks noChangeArrowheads="1"/>
          </p:cNvSpPr>
          <p:nvPr/>
        </p:nvSpPr>
        <p:spPr bwMode="auto">
          <a:xfrm>
            <a:off x="7467600" y="4038600"/>
            <a:ext cx="1676400" cy="369332"/>
          </a:xfrm>
          <a:prstGeom prst="rect">
            <a:avLst/>
          </a:prstGeom>
          <a:noFill/>
          <a:ln w="12700">
            <a:noFill/>
            <a:miter lim="800000"/>
            <a:headEnd type="none" w="sm" len="sm"/>
            <a:tailEnd type="none" w="sm" len="sm"/>
          </a:ln>
        </p:spPr>
        <p:txBody>
          <a:bodyPr>
            <a:spAutoFit/>
          </a:bodyPr>
          <a:lstStyle/>
          <a:p>
            <a:pPr>
              <a:spcBef>
                <a:spcPct val="50000"/>
              </a:spcBef>
            </a:pPr>
            <a:endParaRPr lang="nl-NL"/>
          </a:p>
        </p:txBody>
      </p:sp>
      <p:sp>
        <p:nvSpPr>
          <p:cNvPr id="10" name="Rectangle 18"/>
          <p:cNvSpPr>
            <a:spLocks noChangeArrowheads="1"/>
          </p:cNvSpPr>
          <p:nvPr/>
        </p:nvSpPr>
        <p:spPr bwMode="auto">
          <a:xfrm>
            <a:off x="3586163" y="2652713"/>
            <a:ext cx="9144000" cy="369332"/>
          </a:xfrm>
          <a:prstGeom prst="rect">
            <a:avLst/>
          </a:prstGeom>
          <a:noFill/>
          <a:ln w="12700">
            <a:noFill/>
            <a:miter lim="800000"/>
            <a:headEnd type="none" w="sm" len="sm"/>
            <a:tailEnd type="none" w="sm" len="sm"/>
          </a:ln>
        </p:spPr>
        <p:txBody>
          <a:bodyPr>
            <a:spAutoFit/>
          </a:bodyPr>
          <a:lstStyle/>
          <a:p>
            <a:endParaRPr lang="nl-NL"/>
          </a:p>
        </p:txBody>
      </p:sp>
      <p:pic>
        <p:nvPicPr>
          <p:cNvPr id="11" name="Picture 17" descr="filmtvreclame4"/>
          <p:cNvPicPr>
            <a:picLocks noChangeAspect="1" noChangeArrowheads="1"/>
          </p:cNvPicPr>
          <p:nvPr/>
        </p:nvPicPr>
        <p:blipFill>
          <a:blip r:embed="rId3" cstate="print"/>
          <a:srcRect/>
          <a:stretch>
            <a:fillRect/>
          </a:stretch>
        </p:blipFill>
        <p:spPr bwMode="auto">
          <a:xfrm>
            <a:off x="6553200" y="4038600"/>
            <a:ext cx="1981200" cy="1560513"/>
          </a:xfrm>
          <a:prstGeom prst="rect">
            <a:avLst/>
          </a:prstGeom>
          <a:noFill/>
          <a:ln w="9525">
            <a:noFill/>
            <a:miter lim="800000"/>
            <a:headEnd/>
            <a:tailEnd/>
          </a:ln>
        </p:spPr>
      </p:pic>
      <p:sp>
        <p:nvSpPr>
          <p:cNvPr id="12" name="Rectangle 20"/>
          <p:cNvSpPr>
            <a:spLocks noChangeArrowheads="1"/>
          </p:cNvSpPr>
          <p:nvPr/>
        </p:nvSpPr>
        <p:spPr bwMode="auto">
          <a:xfrm>
            <a:off x="3586163" y="2652713"/>
            <a:ext cx="9144000" cy="369332"/>
          </a:xfrm>
          <a:prstGeom prst="rect">
            <a:avLst/>
          </a:prstGeom>
          <a:noFill/>
          <a:ln w="12700">
            <a:noFill/>
            <a:miter lim="800000"/>
            <a:headEnd type="none" w="sm" len="sm"/>
            <a:tailEnd type="none" w="sm" len="sm"/>
          </a:ln>
        </p:spPr>
        <p:txBody>
          <a:bodyPr>
            <a:spAutoFit/>
          </a:bodyPr>
          <a:lstStyle/>
          <a:p>
            <a:endParaRPr lang="nl-NL"/>
          </a:p>
        </p:txBody>
      </p:sp>
      <p:pic>
        <p:nvPicPr>
          <p:cNvPr id="13" name="Picture 19" descr="filmtvreclame3"/>
          <p:cNvPicPr>
            <a:picLocks noChangeAspect="1" noChangeArrowheads="1"/>
          </p:cNvPicPr>
          <p:nvPr/>
        </p:nvPicPr>
        <p:blipFill>
          <a:blip r:embed="rId4" cstate="print"/>
          <a:srcRect/>
          <a:stretch>
            <a:fillRect/>
          </a:stretch>
        </p:blipFill>
        <p:spPr bwMode="auto">
          <a:xfrm>
            <a:off x="762000" y="4038600"/>
            <a:ext cx="1971675" cy="1552575"/>
          </a:xfrm>
          <a:prstGeom prst="rect">
            <a:avLst/>
          </a:prstGeom>
          <a:noFill/>
          <a:ln w="9525">
            <a:noFill/>
            <a:miter lim="800000"/>
            <a:headEnd/>
            <a:tailEnd/>
          </a:ln>
        </p:spPr>
      </p:pic>
      <p:sp>
        <p:nvSpPr>
          <p:cNvPr id="14" name="Rectangle 22"/>
          <p:cNvSpPr>
            <a:spLocks noChangeArrowheads="1"/>
          </p:cNvSpPr>
          <p:nvPr/>
        </p:nvSpPr>
        <p:spPr bwMode="auto">
          <a:xfrm>
            <a:off x="3538538" y="2647950"/>
            <a:ext cx="9144000" cy="369332"/>
          </a:xfrm>
          <a:prstGeom prst="rect">
            <a:avLst/>
          </a:prstGeom>
          <a:noFill/>
          <a:ln w="12700">
            <a:noFill/>
            <a:miter lim="800000"/>
            <a:headEnd type="none" w="sm" len="sm"/>
            <a:tailEnd type="none" w="sm" len="sm"/>
          </a:ln>
        </p:spPr>
        <p:txBody>
          <a:bodyPr>
            <a:spAutoFit/>
          </a:bodyPr>
          <a:lstStyle/>
          <a:p>
            <a:endParaRPr lang="nl-NL"/>
          </a:p>
        </p:txBody>
      </p:sp>
      <p:pic>
        <p:nvPicPr>
          <p:cNvPr id="15" name="Picture 21" descr="filmtvreclame5"/>
          <p:cNvPicPr>
            <a:picLocks noChangeAspect="1" noChangeArrowheads="1"/>
          </p:cNvPicPr>
          <p:nvPr/>
        </p:nvPicPr>
        <p:blipFill>
          <a:blip r:embed="rId5" cstate="print"/>
          <a:srcRect/>
          <a:stretch>
            <a:fillRect/>
          </a:stretch>
        </p:blipFill>
        <p:spPr bwMode="auto">
          <a:xfrm>
            <a:off x="3581400" y="4038600"/>
            <a:ext cx="2066925" cy="1562100"/>
          </a:xfrm>
          <a:prstGeom prst="rect">
            <a:avLst/>
          </a:prstGeom>
          <a:noFill/>
          <a:ln w="9525">
            <a:noFill/>
            <a:miter lim="800000"/>
            <a:headEnd/>
            <a:tailEnd/>
          </a:ln>
        </p:spPr>
      </p:pic>
      <p:sp>
        <p:nvSpPr>
          <p:cNvPr id="16" name="Text Box 23"/>
          <p:cNvSpPr txBox="1">
            <a:spLocks noChangeArrowheads="1"/>
          </p:cNvSpPr>
          <p:nvPr/>
        </p:nvSpPr>
        <p:spPr bwMode="auto">
          <a:xfrm>
            <a:off x="-92075" y="4708525"/>
            <a:ext cx="3216275" cy="369332"/>
          </a:xfrm>
          <a:prstGeom prst="rect">
            <a:avLst/>
          </a:prstGeom>
          <a:noFill/>
          <a:ln w="12700">
            <a:noFill/>
            <a:miter lim="800000"/>
            <a:headEnd type="none" w="sm" len="sm"/>
            <a:tailEnd type="none" w="sm" len="sm"/>
          </a:ln>
        </p:spPr>
        <p:txBody>
          <a:bodyPr>
            <a:spAutoFit/>
          </a:bodyPr>
          <a:lstStyle/>
          <a:p>
            <a:endParaRPr lang="nl-NL"/>
          </a:p>
        </p:txBody>
      </p:sp>
      <p:sp>
        <p:nvSpPr>
          <p:cNvPr id="17" name="Text Box 24"/>
          <p:cNvSpPr txBox="1">
            <a:spLocks noChangeArrowheads="1"/>
          </p:cNvSpPr>
          <p:nvPr/>
        </p:nvSpPr>
        <p:spPr bwMode="auto">
          <a:xfrm>
            <a:off x="304800" y="5562600"/>
            <a:ext cx="2743200" cy="1007968"/>
          </a:xfrm>
          <a:prstGeom prst="rect">
            <a:avLst/>
          </a:prstGeom>
          <a:noFill/>
          <a:ln w="12700">
            <a:noFill/>
            <a:miter lim="800000"/>
            <a:headEnd type="none" w="sm" len="sm"/>
            <a:tailEnd type="none" w="sm" len="sm"/>
          </a:ln>
        </p:spPr>
        <p:txBody>
          <a:bodyPr>
            <a:spAutoFit/>
          </a:bodyPr>
          <a:lstStyle/>
          <a:p>
            <a:pPr algn="ctr">
              <a:spcBef>
                <a:spcPct val="50000"/>
              </a:spcBef>
            </a:pPr>
            <a:r>
              <a:rPr lang="nl-NL" sz="1300" b="1" u="sng">
                <a:cs typeface="Arial" pitchFamily="34" charset="0"/>
              </a:rPr>
              <a:t>Totaalshot:</a:t>
            </a:r>
            <a:r>
              <a:rPr lang="nl-NL" sz="1300">
                <a:cs typeface="Arial" pitchFamily="34" charset="0"/>
              </a:rPr>
              <a:t>  </a:t>
            </a:r>
            <a:endParaRPr lang="nl-NL" sz="1300"/>
          </a:p>
          <a:p>
            <a:pPr algn="ctr">
              <a:spcBef>
                <a:spcPct val="50000"/>
              </a:spcBef>
            </a:pPr>
            <a:r>
              <a:rPr lang="nl-NL" sz="1300">
                <a:cs typeface="Arial" pitchFamily="34" charset="0"/>
              </a:rPr>
              <a:t>het totaal beeld van je commercial.</a:t>
            </a:r>
            <a:endParaRPr lang="nl-NL" sz="1300"/>
          </a:p>
          <a:p>
            <a:pPr>
              <a:spcBef>
                <a:spcPct val="50000"/>
              </a:spcBef>
            </a:pPr>
            <a:endParaRPr lang="nl-NL"/>
          </a:p>
        </p:txBody>
      </p:sp>
      <p:sp>
        <p:nvSpPr>
          <p:cNvPr id="18" name="Text Box 26"/>
          <p:cNvSpPr txBox="1">
            <a:spLocks noChangeArrowheads="1"/>
          </p:cNvSpPr>
          <p:nvPr/>
        </p:nvSpPr>
        <p:spPr bwMode="auto">
          <a:xfrm>
            <a:off x="3048000" y="5562600"/>
            <a:ext cx="3124200" cy="1208023"/>
          </a:xfrm>
          <a:prstGeom prst="rect">
            <a:avLst/>
          </a:prstGeom>
          <a:noFill/>
          <a:ln w="12700">
            <a:noFill/>
            <a:miter lim="800000"/>
            <a:headEnd type="none" w="sm" len="sm"/>
            <a:tailEnd type="none" w="sm" len="sm"/>
          </a:ln>
        </p:spPr>
        <p:txBody>
          <a:bodyPr>
            <a:spAutoFit/>
          </a:bodyPr>
          <a:lstStyle/>
          <a:p>
            <a:pPr algn="ctr">
              <a:spcBef>
                <a:spcPct val="50000"/>
              </a:spcBef>
            </a:pPr>
            <a:r>
              <a:rPr lang="nl-NL" sz="1300" b="1" u="sng">
                <a:cs typeface="Arial" pitchFamily="34" charset="0"/>
              </a:rPr>
              <a:t>Mediumshot:</a:t>
            </a:r>
            <a:r>
              <a:rPr lang="nl-NL" sz="1300">
                <a:cs typeface="Arial" pitchFamily="34" charset="0"/>
              </a:rPr>
              <a:t> </a:t>
            </a:r>
            <a:endParaRPr lang="nl-NL" sz="1300"/>
          </a:p>
          <a:p>
            <a:pPr algn="ctr">
              <a:spcBef>
                <a:spcPct val="50000"/>
              </a:spcBef>
            </a:pPr>
            <a:r>
              <a:rPr lang="nl-NL" sz="1300">
                <a:cs typeface="Arial" pitchFamily="34" charset="0"/>
              </a:rPr>
              <a:t>het voor de helft inzoomen van de commercial.</a:t>
            </a:r>
            <a:r>
              <a:rPr lang="en-US" sz="1300">
                <a:cs typeface="Arial" pitchFamily="34" charset="0"/>
              </a:rPr>
              <a:t> </a:t>
            </a:r>
            <a:endParaRPr lang="nl-NL" sz="1300"/>
          </a:p>
          <a:p>
            <a:pPr>
              <a:spcBef>
                <a:spcPct val="50000"/>
              </a:spcBef>
            </a:pPr>
            <a:endParaRPr lang="nl-NL"/>
          </a:p>
        </p:txBody>
      </p:sp>
      <p:sp>
        <p:nvSpPr>
          <p:cNvPr id="19" name="Text Box 27"/>
          <p:cNvSpPr txBox="1">
            <a:spLocks noChangeArrowheads="1"/>
          </p:cNvSpPr>
          <p:nvPr/>
        </p:nvSpPr>
        <p:spPr bwMode="auto">
          <a:xfrm>
            <a:off x="5943600" y="5562600"/>
            <a:ext cx="3368675" cy="882650"/>
          </a:xfrm>
          <a:prstGeom prst="rect">
            <a:avLst/>
          </a:prstGeom>
          <a:noFill/>
          <a:ln w="12700">
            <a:noFill/>
            <a:miter lim="800000"/>
            <a:headEnd type="none" w="sm" len="sm"/>
            <a:tailEnd type="none" w="sm" len="sm"/>
          </a:ln>
        </p:spPr>
        <p:txBody>
          <a:bodyPr>
            <a:spAutoFit/>
          </a:bodyPr>
          <a:lstStyle/>
          <a:p>
            <a:pPr algn="ctr">
              <a:spcBef>
                <a:spcPct val="50000"/>
              </a:spcBef>
            </a:pPr>
            <a:r>
              <a:rPr lang="nl-NL" sz="1300" b="1" u="sng">
                <a:cs typeface="Arial" pitchFamily="34" charset="0"/>
              </a:rPr>
              <a:t>Close-up:</a:t>
            </a:r>
            <a:endParaRPr lang="nl-NL" sz="1300" u="sng"/>
          </a:p>
          <a:p>
            <a:pPr algn="ctr">
              <a:spcBef>
                <a:spcPct val="50000"/>
              </a:spcBef>
            </a:pPr>
            <a:r>
              <a:rPr lang="nl-NL" sz="1300">
                <a:cs typeface="Arial" pitchFamily="34" charset="0"/>
              </a:rPr>
              <a:t>alleen het product heb je in beeld.</a:t>
            </a:r>
            <a:endParaRPr lang="nl-NL" sz="1300"/>
          </a:p>
          <a:p>
            <a:endParaRPr lang="nl-NL"/>
          </a:p>
        </p:txBody>
      </p:sp>
      <p:pic>
        <p:nvPicPr>
          <p:cNvPr id="20" name="Picture 28"/>
          <p:cNvPicPr>
            <a:picLocks noChangeAspect="1" noChangeArrowheads="1"/>
          </p:cNvPicPr>
          <p:nvPr/>
        </p:nvPicPr>
        <p:blipFill>
          <a:blip r:embed="rId6" cstate="print"/>
          <a:srcRect/>
          <a:stretch>
            <a:fillRect/>
          </a:stretch>
        </p:blipFill>
        <p:spPr bwMode="auto">
          <a:xfrm>
            <a:off x="2819400" y="0"/>
            <a:ext cx="3463925" cy="312738"/>
          </a:xfrm>
          <a:prstGeom prst="rect">
            <a:avLst/>
          </a:prstGeom>
          <a:noFill/>
          <a:ln w="12700">
            <a:noFill/>
            <a:miter lim="800000"/>
            <a:headEnd type="none" w="sm" len="sm"/>
            <a:tailEnd type="none" w="sm" len="sm"/>
          </a:ln>
        </p:spPr>
      </p:pic>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193</Words>
  <Application>Microsoft Office PowerPoint</Application>
  <PresentationFormat>Diavoorstelling (4:3)</PresentationFormat>
  <Paragraphs>29</Paragraphs>
  <Slides>2</Slides>
  <Notes>0</Notes>
  <HiddenSlides>0</HiddenSlides>
  <MMClips>0</MMClips>
  <ScaleCrop>false</ScaleCrop>
  <HeadingPairs>
    <vt:vector size="4" baseType="variant">
      <vt:variant>
        <vt:lpstr>Thema</vt:lpstr>
      </vt:variant>
      <vt:variant>
        <vt:i4>1</vt:i4>
      </vt:variant>
      <vt:variant>
        <vt:lpstr>Diatitels</vt:lpstr>
      </vt:variant>
      <vt:variant>
        <vt:i4>2</vt:i4>
      </vt:variant>
    </vt:vector>
  </HeadingPairs>
  <TitlesOfParts>
    <vt:vector size="3" baseType="lpstr">
      <vt:lpstr>Office-thema</vt:lpstr>
      <vt:lpstr>Dia 1</vt:lpstr>
      <vt:lpstr>Dia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Eigenaar</dc:creator>
  <cp:lastModifiedBy>Eigenaar</cp:lastModifiedBy>
  <cp:revision>1</cp:revision>
  <dcterms:created xsi:type="dcterms:W3CDTF">2013-10-04T08:20:04Z</dcterms:created>
  <dcterms:modified xsi:type="dcterms:W3CDTF">2013-10-04T08:20:53Z</dcterms:modified>
</cp:coreProperties>
</file>