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114" y="-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9793E057-1A7D-4C89-BA8A-9F8A45DBD807}"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BD563C54-78CA-4A37-AB42-F0EE2A31D9D5}"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9793E057-1A7D-4C89-BA8A-9F8A45DBD807}"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BD563C54-78CA-4A37-AB42-F0EE2A31D9D5}"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9793E057-1A7D-4C89-BA8A-9F8A45DBD807}"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BD563C54-78CA-4A37-AB42-F0EE2A31D9D5}"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9793E057-1A7D-4C89-BA8A-9F8A45DBD807}"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BD563C54-78CA-4A37-AB42-F0EE2A31D9D5}"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9793E057-1A7D-4C89-BA8A-9F8A45DBD807}"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BD563C54-78CA-4A37-AB42-F0EE2A31D9D5}" type="slidenum">
              <a:rPr lang="nl-NL" smtClean="0"/>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9793E057-1A7D-4C89-BA8A-9F8A45DBD807}"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BD563C54-78CA-4A37-AB42-F0EE2A31D9D5}"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9793E057-1A7D-4C89-BA8A-9F8A45DBD807}" type="datetimeFigureOut">
              <a:rPr lang="nl-NL" smtClean="0"/>
              <a:t>4-10-2013</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BD563C54-78CA-4A37-AB42-F0EE2A31D9D5}"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9793E057-1A7D-4C89-BA8A-9F8A45DBD807}" type="datetimeFigureOut">
              <a:rPr lang="nl-NL" smtClean="0"/>
              <a:t>4-10-2013</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BD563C54-78CA-4A37-AB42-F0EE2A31D9D5}"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9793E057-1A7D-4C89-BA8A-9F8A45DBD807}" type="datetimeFigureOut">
              <a:rPr lang="nl-NL" smtClean="0"/>
              <a:t>4-10-2013</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BD563C54-78CA-4A37-AB42-F0EE2A31D9D5}"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9793E057-1A7D-4C89-BA8A-9F8A45DBD807}"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BD563C54-78CA-4A37-AB42-F0EE2A31D9D5}"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9793E057-1A7D-4C89-BA8A-9F8A45DBD807}"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BD563C54-78CA-4A37-AB42-F0EE2A31D9D5}"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93E057-1A7D-4C89-BA8A-9F8A45DBD807}" type="datetimeFigureOut">
              <a:rPr lang="nl-NL" smtClean="0"/>
              <a:t>4-10-2013</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563C54-78CA-4A37-AB42-F0EE2A31D9D5}"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5"/>
          <p:cNvPicPr>
            <a:picLocks noChangeAspect="1" noChangeArrowheads="1"/>
          </p:cNvPicPr>
          <p:nvPr/>
        </p:nvPicPr>
        <p:blipFill>
          <a:blip r:embed="rId2" cstate="print"/>
          <a:srcRect/>
          <a:stretch>
            <a:fillRect/>
          </a:stretch>
        </p:blipFill>
        <p:spPr bwMode="auto">
          <a:xfrm>
            <a:off x="4419600" y="3306763"/>
            <a:ext cx="4724400" cy="3551237"/>
          </a:xfrm>
          <a:prstGeom prst="rect">
            <a:avLst/>
          </a:prstGeom>
          <a:noFill/>
          <a:ln w="12700">
            <a:noFill/>
            <a:miter lim="800000"/>
            <a:headEnd type="none" w="sm" len="sm"/>
            <a:tailEnd type="none" w="sm" len="sm"/>
          </a:ln>
        </p:spPr>
      </p:pic>
      <p:sp>
        <p:nvSpPr>
          <p:cNvPr id="5" name="Text Box 2"/>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6" name="AutoShape 3"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7" name="AutoShape 4"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8" name="Text Box 5"/>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9" name="Rectangle 6"/>
          <p:cNvSpPr>
            <a:spLocks noChangeArrowheads="1"/>
          </p:cNvSpPr>
          <p:nvPr/>
        </p:nvSpPr>
        <p:spPr bwMode="auto">
          <a:xfrm>
            <a:off x="5715000" y="3581400"/>
            <a:ext cx="3048000" cy="1524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pic>
        <p:nvPicPr>
          <p:cNvPr id="10" name="Picture 7">
            <a:hlinkClick r:id="" action="ppaction://noaction"/>
          </p:cNvPr>
          <p:cNvPicPr>
            <a:picLocks noChangeArrowheads="1"/>
          </p:cNvPicPr>
          <p:nvPr/>
        </p:nvPicPr>
        <p:blipFill>
          <a:blip r:embed="rId3" cstate="print"/>
          <a:srcRect/>
          <a:stretch>
            <a:fillRect/>
          </a:stretch>
        </p:blipFill>
        <p:spPr bwMode="auto">
          <a:xfrm>
            <a:off x="8382000" y="152400"/>
            <a:ext cx="492125" cy="415925"/>
          </a:xfrm>
          <a:prstGeom prst="rect">
            <a:avLst/>
          </a:prstGeom>
          <a:solidFill>
            <a:schemeClr val="bg1"/>
          </a:solidFill>
          <a:ln w="9525">
            <a:solidFill>
              <a:schemeClr val="bg1"/>
            </a:solidFill>
            <a:miter lim="800000"/>
            <a:headEnd/>
            <a:tailEnd/>
          </a:ln>
        </p:spPr>
      </p:pic>
      <p:sp>
        <p:nvSpPr>
          <p:cNvPr id="11" name="Rectangle 8"/>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12" name="Rectangle 9"/>
          <p:cNvSpPr>
            <a:spLocks noChangeArrowheads="1"/>
          </p:cNvSpPr>
          <p:nvPr/>
        </p:nvSpPr>
        <p:spPr bwMode="auto">
          <a:xfrm>
            <a:off x="2938463" y="220980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3" name="Rectangle 10"/>
          <p:cNvSpPr>
            <a:spLocks noChangeArrowheads="1"/>
          </p:cNvSpPr>
          <p:nvPr/>
        </p:nvSpPr>
        <p:spPr bwMode="auto">
          <a:xfrm>
            <a:off x="2952750" y="221456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4" name="Rectangle 12"/>
          <p:cNvSpPr>
            <a:spLocks noChangeArrowheads="1"/>
          </p:cNvSpPr>
          <p:nvPr/>
        </p:nvSpPr>
        <p:spPr bwMode="auto">
          <a:xfrm>
            <a:off x="3019425" y="23431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5" name="Rectangle 13"/>
          <p:cNvSpPr>
            <a:spLocks noChangeArrowheads="1"/>
          </p:cNvSpPr>
          <p:nvPr/>
        </p:nvSpPr>
        <p:spPr bwMode="auto">
          <a:xfrm>
            <a:off x="2200275" y="1647825"/>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6" name="AutoShape 14">
            <a:hlinkClick r:id="" action="ppaction://hlinkshowjump?jump=nextslide" highlightClick="1"/>
          </p:cNvPr>
          <p:cNvSpPr>
            <a:spLocks noChangeArrowheads="1"/>
          </p:cNvSpPr>
          <p:nvPr/>
        </p:nvSpPr>
        <p:spPr bwMode="auto">
          <a:xfrm>
            <a:off x="7696200" y="152400"/>
            <a:ext cx="533400" cy="381000"/>
          </a:xfrm>
          <a:prstGeom prst="actionButtonForwardNext">
            <a:avLst/>
          </a:prstGeom>
          <a:solidFill>
            <a:schemeClr val="bg1"/>
          </a:solidFill>
          <a:ln w="12700">
            <a:solidFill>
              <a:srgbClr val="FFFFFF"/>
            </a:solidFill>
            <a:miter lim="800000"/>
            <a:headEnd type="none" w="sm" len="sm"/>
            <a:tailEnd type="none" w="sm" len="sm"/>
          </a:ln>
        </p:spPr>
        <p:txBody>
          <a:bodyPr wrap="none" anchor="ctr"/>
          <a:lstStyle/>
          <a:p>
            <a:endParaRPr lang="nl-NL"/>
          </a:p>
        </p:txBody>
      </p:sp>
      <p:sp>
        <p:nvSpPr>
          <p:cNvPr id="17" name="Rectangle 15">
            <a:hlinkClick r:id="" action="ppaction://hlinkshowjump?jump=nextslide"/>
          </p:cNvPr>
          <p:cNvSpPr>
            <a:spLocks noChangeArrowheads="1"/>
          </p:cNvSpPr>
          <p:nvPr/>
        </p:nvSpPr>
        <p:spPr bwMode="auto">
          <a:xfrm>
            <a:off x="7620000" y="533400"/>
            <a:ext cx="762000" cy="631584"/>
          </a:xfrm>
          <a:prstGeom prst="rect">
            <a:avLst/>
          </a:prstGeom>
          <a:noFill/>
          <a:ln w="9525">
            <a:noFill/>
            <a:miter lim="800000"/>
            <a:headEnd/>
            <a:tailEnd/>
          </a:ln>
        </p:spPr>
        <p:txBody>
          <a:bodyPr lIns="92075" tIns="46038" rIns="92075" bIns="46038">
            <a:spAutoFit/>
          </a:bodyPr>
          <a:lstStyle/>
          <a:p>
            <a:pPr>
              <a:spcBef>
                <a:spcPct val="50000"/>
              </a:spcBef>
            </a:pPr>
            <a:r>
              <a:rPr lang="en-US" sz="1000"/>
              <a:t>volgende                                      bladzijde                           </a:t>
            </a:r>
          </a:p>
          <a:p>
            <a:pPr>
              <a:spcBef>
                <a:spcPct val="50000"/>
              </a:spcBef>
            </a:pPr>
            <a:endParaRPr lang="nl-NL" sz="1000"/>
          </a:p>
        </p:txBody>
      </p:sp>
      <p:sp>
        <p:nvSpPr>
          <p:cNvPr id="18" name="Rectangle 16"/>
          <p:cNvSpPr>
            <a:spLocks noChangeArrowheads="1"/>
          </p:cNvSpPr>
          <p:nvPr/>
        </p:nvSpPr>
        <p:spPr bwMode="auto">
          <a:xfrm>
            <a:off x="3343275" y="17335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9" name="Rectangle 17"/>
          <p:cNvSpPr>
            <a:spLocks noChangeArrowheads="1"/>
          </p:cNvSpPr>
          <p:nvPr/>
        </p:nvSpPr>
        <p:spPr bwMode="auto">
          <a:xfrm>
            <a:off x="2095500" y="495300"/>
            <a:ext cx="9144000" cy="369332"/>
          </a:xfrm>
          <a:prstGeom prst="rect">
            <a:avLst/>
          </a:prstGeom>
          <a:noFill/>
          <a:ln w="12700">
            <a:noFill/>
            <a:miter lim="800000"/>
            <a:headEnd type="none" w="sm" len="sm"/>
            <a:tailEnd type="none" w="sm" len="sm"/>
          </a:ln>
        </p:spPr>
        <p:txBody>
          <a:bodyPr>
            <a:spAutoFit/>
          </a:bodyPr>
          <a:lstStyle/>
          <a:p>
            <a:endParaRPr lang="nl-NL"/>
          </a:p>
        </p:txBody>
      </p:sp>
      <p:pic>
        <p:nvPicPr>
          <p:cNvPr id="20" name="Picture 19"/>
          <p:cNvPicPr>
            <a:picLocks noChangeAspect="1" noChangeArrowheads="1"/>
          </p:cNvPicPr>
          <p:nvPr/>
        </p:nvPicPr>
        <p:blipFill>
          <a:blip r:embed="rId4" cstate="print"/>
          <a:srcRect/>
          <a:stretch>
            <a:fillRect/>
          </a:stretch>
        </p:blipFill>
        <p:spPr bwMode="auto">
          <a:xfrm>
            <a:off x="2438400" y="0"/>
            <a:ext cx="4311650" cy="858838"/>
          </a:xfrm>
          <a:prstGeom prst="rect">
            <a:avLst/>
          </a:prstGeom>
          <a:noFill/>
          <a:ln w="12700">
            <a:noFill/>
            <a:miter lim="800000"/>
            <a:headEnd type="none" w="sm" len="sm"/>
            <a:tailEnd type="none" w="sm" len="sm"/>
          </a:ln>
        </p:spPr>
      </p:pic>
      <p:sp>
        <p:nvSpPr>
          <p:cNvPr id="21" name="Text Box 20"/>
          <p:cNvSpPr txBox="1">
            <a:spLocks noChangeArrowheads="1"/>
          </p:cNvSpPr>
          <p:nvPr/>
        </p:nvSpPr>
        <p:spPr bwMode="auto">
          <a:xfrm>
            <a:off x="228600" y="1143000"/>
            <a:ext cx="8915400" cy="5942013"/>
          </a:xfrm>
          <a:prstGeom prst="rect">
            <a:avLst/>
          </a:prstGeom>
          <a:noFill/>
          <a:ln w="12700">
            <a:noFill/>
            <a:miter lim="800000"/>
            <a:headEnd type="none" w="sm" len="sm"/>
            <a:tailEnd type="none" w="sm" len="sm"/>
          </a:ln>
        </p:spPr>
        <p:txBody>
          <a:bodyPr>
            <a:spAutoFit/>
          </a:bodyPr>
          <a:lstStyle/>
          <a:p>
            <a:pPr>
              <a:spcBef>
                <a:spcPct val="50000"/>
              </a:spcBef>
            </a:pPr>
            <a:r>
              <a:rPr lang="nl-NL" sz="1400" b="1" u="sng" dirty="0">
                <a:cs typeface="Arial" pitchFamily="34" charset="0"/>
              </a:rPr>
              <a:t>Wat heb je nodig?</a:t>
            </a:r>
            <a:r>
              <a:rPr lang="en-US" sz="1400" b="1" u="sng" dirty="0">
                <a:cs typeface="Arial" pitchFamily="34" charset="0"/>
              </a:rPr>
              <a:t/>
            </a:r>
            <a:br>
              <a:rPr lang="en-US" sz="1400" b="1" u="sng" dirty="0">
                <a:cs typeface="Arial" pitchFamily="34" charset="0"/>
              </a:rPr>
            </a:br>
            <a:r>
              <a:rPr lang="nl-NL" sz="1400" dirty="0">
                <a:cs typeface="Arial" pitchFamily="34" charset="0"/>
              </a:rPr>
              <a:t>Een fototoestel met rolletje of een digitale camera, pen en papier.</a:t>
            </a:r>
            <a:r>
              <a:rPr lang="en-US" sz="1400" dirty="0">
                <a:cs typeface="Arial" pitchFamily="34" charset="0"/>
              </a:rPr>
              <a:t/>
            </a:r>
            <a:br>
              <a:rPr lang="en-US" sz="1400" dirty="0">
                <a:cs typeface="Arial" pitchFamily="34" charset="0"/>
              </a:rPr>
            </a:br>
            <a:r>
              <a:rPr lang="en-US" sz="1400" dirty="0">
                <a:cs typeface="Arial" pitchFamily="34" charset="0"/>
              </a:rPr>
              <a:t/>
            </a:r>
            <a:br>
              <a:rPr lang="en-US" sz="1400" dirty="0">
                <a:cs typeface="Arial" pitchFamily="34" charset="0"/>
              </a:rPr>
            </a:br>
            <a:r>
              <a:rPr lang="nl-NL" sz="1400" b="1" u="sng" dirty="0">
                <a:cs typeface="Arial" pitchFamily="34" charset="0"/>
              </a:rPr>
              <a:t>Wat moet je doen?</a:t>
            </a:r>
            <a:r>
              <a:rPr lang="en-US" sz="1400" b="1" u="sng" dirty="0">
                <a:cs typeface="Arial" pitchFamily="34" charset="0"/>
              </a:rPr>
              <a:t/>
            </a:r>
            <a:br>
              <a:rPr lang="en-US" sz="1400" b="1" u="sng" dirty="0">
                <a:cs typeface="Arial" pitchFamily="34" charset="0"/>
              </a:rPr>
            </a:br>
            <a:r>
              <a:rPr lang="nl-NL" sz="1400" dirty="0">
                <a:cs typeface="Arial" pitchFamily="34" charset="0"/>
              </a:rPr>
              <a:t>Fotografeer twaalf verschillende gebouwen. Je zorgt ervoor dat je nieuwe en oude gebouwen gaat fotograferen. </a:t>
            </a:r>
            <a:r>
              <a:rPr lang="en-US" sz="1400" dirty="0">
                <a:cs typeface="Arial" pitchFamily="34" charset="0"/>
              </a:rPr>
              <a:t/>
            </a:r>
            <a:br>
              <a:rPr lang="en-US" sz="1400" dirty="0">
                <a:cs typeface="Arial" pitchFamily="34" charset="0"/>
              </a:rPr>
            </a:br>
            <a:r>
              <a:rPr lang="en-US" sz="1400" dirty="0">
                <a:cs typeface="Arial" pitchFamily="34" charset="0"/>
              </a:rPr>
              <a:t/>
            </a:r>
            <a:br>
              <a:rPr lang="en-US" sz="1400" dirty="0">
                <a:cs typeface="Arial" pitchFamily="34" charset="0"/>
              </a:rPr>
            </a:br>
            <a:r>
              <a:rPr lang="nl-NL" sz="1400" b="1" u="sng" dirty="0">
                <a:cs typeface="Arial" pitchFamily="34" charset="0"/>
              </a:rPr>
              <a:t>Hoe ga je te werk?</a:t>
            </a:r>
            <a:r>
              <a:rPr lang="en-US" sz="1400" b="1" u="sng" dirty="0">
                <a:cs typeface="Arial" pitchFamily="34" charset="0"/>
              </a:rPr>
              <a:t/>
            </a:r>
            <a:br>
              <a:rPr lang="en-US" sz="1400" b="1" u="sng" dirty="0">
                <a:cs typeface="Arial" pitchFamily="34" charset="0"/>
              </a:rPr>
            </a:br>
            <a:r>
              <a:rPr lang="nl-NL" sz="1400" dirty="0">
                <a:cs typeface="Arial" pitchFamily="34" charset="0"/>
              </a:rPr>
              <a:t>Loop rond, kijk goed en fotografeer. Neem altijd een foto van het hele gebouw en een foto van een detail.</a:t>
            </a:r>
            <a:r>
              <a:rPr lang="en-US" sz="1400" dirty="0">
                <a:cs typeface="Arial" pitchFamily="34" charset="0"/>
              </a:rPr>
              <a:t/>
            </a:r>
            <a:br>
              <a:rPr lang="en-US" sz="1400" dirty="0">
                <a:cs typeface="Arial" pitchFamily="34" charset="0"/>
              </a:rPr>
            </a:br>
            <a:r>
              <a:rPr lang="nl-NL" sz="1400" dirty="0">
                <a:cs typeface="Arial" pitchFamily="34" charset="0"/>
              </a:rPr>
              <a:t>Soms is de deur apart vormgegeven of zijn er verschillende soorten materialen gebruikt. Misschien vallen de bijzondere versieringen op. Maak van deze details ook foto’s.</a:t>
            </a:r>
            <a:r>
              <a:rPr lang="nl-NL" sz="1400" b="1" dirty="0">
                <a:cs typeface="Arial" pitchFamily="34" charset="0"/>
              </a:rPr>
              <a:t> </a:t>
            </a:r>
            <a:endParaRPr lang="nl-NL" sz="1400" dirty="0">
              <a:latin typeface="Univers" charset="0"/>
            </a:endParaRPr>
          </a:p>
          <a:p>
            <a:pPr>
              <a:spcBef>
                <a:spcPct val="50000"/>
              </a:spcBef>
            </a:pPr>
            <a:r>
              <a:rPr lang="nl-NL" sz="1400" u="sng" dirty="0">
                <a:cs typeface="Arial" pitchFamily="34" charset="0"/>
              </a:rPr>
              <a:t>Maak het schema af:</a:t>
            </a:r>
            <a:r>
              <a:rPr lang="nl-NL" sz="1400" b="1" dirty="0">
                <a:cs typeface="Arial" pitchFamily="34" charset="0"/>
              </a:rPr>
              <a:t> </a:t>
            </a:r>
            <a:endParaRPr lang="nl-NL" sz="1400" dirty="0">
              <a:latin typeface="Univers" charset="0"/>
            </a:endParaRPr>
          </a:p>
          <a:p>
            <a:pPr>
              <a:spcBef>
                <a:spcPct val="50000"/>
              </a:spcBef>
            </a:pPr>
            <a:r>
              <a:rPr lang="nl-NL" sz="1400" b="1" dirty="0">
                <a:cs typeface="Arial" pitchFamily="34" charset="0"/>
              </a:rPr>
              <a:t>soort gebouw	                                 detail</a:t>
            </a:r>
            <a:endParaRPr lang="nl-NL" sz="1400" dirty="0">
              <a:latin typeface="Univers" charset="0"/>
            </a:endParaRPr>
          </a:p>
          <a:p>
            <a:pPr>
              <a:spcBef>
                <a:spcPct val="50000"/>
              </a:spcBef>
            </a:pPr>
            <a:r>
              <a:rPr lang="nl-NL" sz="1400" dirty="0">
                <a:cs typeface="Arial" pitchFamily="34" charset="0"/>
              </a:rPr>
              <a:t>Foto 1:(appartementengebouw)                    balkon in vorm van schip		</a:t>
            </a:r>
            <a:endParaRPr lang="nl-NL" sz="1400" dirty="0">
              <a:latin typeface="Univers" charset="0"/>
            </a:endParaRPr>
          </a:p>
          <a:p>
            <a:pPr>
              <a:spcBef>
                <a:spcPct val="50000"/>
              </a:spcBef>
            </a:pPr>
            <a:r>
              <a:rPr lang="nl-NL" sz="1400" dirty="0">
                <a:cs typeface="Arial" pitchFamily="34" charset="0"/>
              </a:rPr>
              <a:t>Foto 2:                                                           foto 3: 			</a:t>
            </a:r>
            <a:endParaRPr lang="nl-NL" sz="1400" dirty="0">
              <a:latin typeface="Univers" charset="0"/>
            </a:endParaRPr>
          </a:p>
          <a:p>
            <a:pPr>
              <a:spcBef>
                <a:spcPct val="50000"/>
              </a:spcBef>
            </a:pPr>
            <a:r>
              <a:rPr lang="en-US" sz="1400" dirty="0">
                <a:cs typeface="Arial" pitchFamily="34" charset="0"/>
              </a:rPr>
              <a:t/>
            </a:r>
            <a:br>
              <a:rPr lang="en-US" sz="1400" dirty="0">
                <a:cs typeface="Arial" pitchFamily="34" charset="0"/>
              </a:rPr>
            </a:br>
            <a:r>
              <a:rPr lang="nl-NL" sz="1400" dirty="0">
                <a:cs typeface="Arial" pitchFamily="34" charset="0"/>
              </a:rPr>
              <a:t>Nummer t/m 12.</a:t>
            </a:r>
            <a:r>
              <a:rPr lang="en-US" sz="1400" dirty="0">
                <a:cs typeface="Arial" pitchFamily="34" charset="0"/>
              </a:rPr>
              <a:t/>
            </a:r>
            <a:br>
              <a:rPr lang="en-US" sz="1400" dirty="0">
                <a:cs typeface="Arial" pitchFamily="34" charset="0"/>
              </a:rPr>
            </a:br>
            <a:r>
              <a:rPr lang="nl-NL" sz="1400" dirty="0">
                <a:cs typeface="Arial" pitchFamily="34" charset="0"/>
              </a:rPr>
              <a:t> </a:t>
            </a:r>
            <a:endParaRPr lang="nl-NL" sz="1400" dirty="0">
              <a:latin typeface="Univers" charset="0"/>
            </a:endParaRPr>
          </a:p>
          <a:p>
            <a:pPr>
              <a:spcBef>
                <a:spcPct val="50000"/>
              </a:spcBef>
            </a:pPr>
            <a:r>
              <a:rPr lang="nl-NL" sz="1400" b="1" u="sng" dirty="0">
                <a:cs typeface="Arial" pitchFamily="34" charset="0"/>
              </a:rPr>
              <a:t>Wat moet je inleveren?</a:t>
            </a:r>
            <a:r>
              <a:rPr lang="en-US" sz="1400" b="1" u="sng" dirty="0">
                <a:cs typeface="Arial" pitchFamily="34" charset="0"/>
              </a:rPr>
              <a:t/>
            </a:r>
            <a:br>
              <a:rPr lang="en-US" sz="1400" b="1" u="sng" dirty="0">
                <a:cs typeface="Arial" pitchFamily="34" charset="0"/>
              </a:rPr>
            </a:br>
            <a:r>
              <a:rPr lang="nl-NL" sz="1400" dirty="0">
                <a:cs typeface="Arial" pitchFamily="34" charset="0"/>
              </a:rPr>
              <a:t>-Doe de foto’s in een mapje of plak ze netjes op.</a:t>
            </a:r>
            <a:r>
              <a:rPr lang="en-US" sz="1400" dirty="0">
                <a:cs typeface="Arial" pitchFamily="34" charset="0"/>
              </a:rPr>
              <a:t/>
            </a:r>
            <a:br>
              <a:rPr lang="en-US" sz="1400" dirty="0">
                <a:cs typeface="Arial" pitchFamily="34" charset="0"/>
              </a:rPr>
            </a:br>
            <a:r>
              <a:rPr lang="nl-NL" sz="1400" dirty="0">
                <a:cs typeface="Arial" pitchFamily="34" charset="0"/>
              </a:rPr>
              <a:t>-Zet de foto’s in chronologische volgorde. Dus van oud  naar nieuw. </a:t>
            </a:r>
            <a:r>
              <a:rPr lang="en-US" sz="1400" dirty="0">
                <a:cs typeface="Arial" pitchFamily="34" charset="0"/>
              </a:rPr>
              <a:t/>
            </a:r>
            <a:br>
              <a:rPr lang="en-US" sz="1400" dirty="0">
                <a:cs typeface="Arial" pitchFamily="34" charset="0"/>
              </a:rPr>
            </a:br>
            <a:r>
              <a:rPr lang="nl-NL" sz="1400" dirty="0">
                <a:cs typeface="Arial" pitchFamily="34" charset="0"/>
              </a:rPr>
              <a:t>-Nummer de foto’s van 1 t/m 12!</a:t>
            </a:r>
            <a:r>
              <a:rPr lang="en-US" sz="1400" dirty="0">
                <a:cs typeface="Arial" pitchFamily="34" charset="0"/>
              </a:rPr>
              <a:t/>
            </a:r>
            <a:br>
              <a:rPr lang="en-US" sz="1400" dirty="0">
                <a:cs typeface="Arial" pitchFamily="34" charset="0"/>
              </a:rPr>
            </a:br>
            <a:r>
              <a:rPr lang="nl-NL" sz="1400" dirty="0">
                <a:cs typeface="Arial" pitchFamily="34" charset="0"/>
              </a:rPr>
              <a:t>-Maak een schema net zoals hierboven! </a:t>
            </a:r>
            <a:endParaRPr lang="nl-NL" sz="1400" dirty="0">
              <a:latin typeface="Univers" charset="0"/>
            </a:endParaRPr>
          </a:p>
          <a:p>
            <a:pPr>
              <a:spcBef>
                <a:spcPct val="50000"/>
              </a:spcBef>
            </a:pPr>
            <a:endParaRPr lang="nl-NL" sz="1400" dirty="0"/>
          </a:p>
        </p:txBody>
      </p:sp>
      <p:sp>
        <p:nvSpPr>
          <p:cNvPr id="22" name="Line 21"/>
          <p:cNvSpPr>
            <a:spLocks noChangeShapeType="1"/>
          </p:cNvSpPr>
          <p:nvPr/>
        </p:nvSpPr>
        <p:spPr bwMode="auto">
          <a:xfrm>
            <a:off x="304800" y="4267200"/>
            <a:ext cx="5486400" cy="0"/>
          </a:xfrm>
          <a:prstGeom prst="line">
            <a:avLst/>
          </a:prstGeom>
          <a:noFill/>
          <a:ln w="12700">
            <a:solidFill>
              <a:srgbClr val="CCFFFF"/>
            </a:solidFill>
            <a:round/>
            <a:headEnd type="none" w="sm" len="sm"/>
            <a:tailEnd type="none" w="sm" len="sm"/>
          </a:ln>
        </p:spPr>
        <p:txBody>
          <a:bodyPr/>
          <a:lstStyle/>
          <a:p>
            <a:endParaRPr lang="nl-NL"/>
          </a:p>
        </p:txBody>
      </p:sp>
      <p:sp>
        <p:nvSpPr>
          <p:cNvPr id="23" name="Line 22"/>
          <p:cNvSpPr>
            <a:spLocks noChangeShapeType="1"/>
          </p:cNvSpPr>
          <p:nvPr/>
        </p:nvSpPr>
        <p:spPr bwMode="auto">
          <a:xfrm>
            <a:off x="304800" y="4572000"/>
            <a:ext cx="5486400" cy="0"/>
          </a:xfrm>
          <a:prstGeom prst="line">
            <a:avLst/>
          </a:prstGeom>
          <a:noFill/>
          <a:ln w="12700">
            <a:solidFill>
              <a:srgbClr val="CCFFFF"/>
            </a:solidFill>
            <a:round/>
            <a:headEnd type="none" w="sm" len="sm"/>
            <a:tailEnd type="none" w="sm" len="sm"/>
          </a:ln>
        </p:spPr>
        <p:txBody>
          <a:bodyPr/>
          <a:lstStyle/>
          <a:p>
            <a:endParaRPr lang="nl-NL"/>
          </a:p>
        </p:txBody>
      </p:sp>
      <p:sp>
        <p:nvSpPr>
          <p:cNvPr id="24" name="Line 23"/>
          <p:cNvSpPr>
            <a:spLocks noChangeShapeType="1"/>
          </p:cNvSpPr>
          <p:nvPr/>
        </p:nvSpPr>
        <p:spPr bwMode="auto">
          <a:xfrm>
            <a:off x="304800" y="4876800"/>
            <a:ext cx="5486400" cy="0"/>
          </a:xfrm>
          <a:prstGeom prst="line">
            <a:avLst/>
          </a:prstGeom>
          <a:noFill/>
          <a:ln w="12700">
            <a:solidFill>
              <a:srgbClr val="CCFFFF"/>
            </a:solidFill>
            <a:round/>
            <a:headEnd type="none" w="sm" len="sm"/>
            <a:tailEnd type="none" w="sm" len="sm"/>
          </a:ln>
        </p:spPr>
        <p:txBody>
          <a:bodyPr/>
          <a:lstStyle/>
          <a:p>
            <a:endParaRPr lang="nl-NL"/>
          </a:p>
        </p:txBody>
      </p:sp>
      <p:sp>
        <p:nvSpPr>
          <p:cNvPr id="25" name="Line 24"/>
          <p:cNvSpPr>
            <a:spLocks noChangeShapeType="1"/>
          </p:cNvSpPr>
          <p:nvPr/>
        </p:nvSpPr>
        <p:spPr bwMode="auto">
          <a:xfrm>
            <a:off x="3733800" y="4038600"/>
            <a:ext cx="0" cy="1219200"/>
          </a:xfrm>
          <a:prstGeom prst="line">
            <a:avLst/>
          </a:prstGeom>
          <a:noFill/>
          <a:ln w="12700">
            <a:solidFill>
              <a:srgbClr val="CCFFFF"/>
            </a:solidFill>
            <a:round/>
            <a:headEnd type="none" w="sm" len="sm"/>
            <a:tailEnd type="none" w="sm" len="sm"/>
          </a:ln>
        </p:spPr>
        <p:txBody>
          <a:bodyPr/>
          <a:lstStyle/>
          <a:p>
            <a:endParaRPr lang="nl-NL"/>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0"/>
          <p:cNvPicPr>
            <a:picLocks noChangeAspect="1" noChangeArrowheads="1"/>
          </p:cNvPicPr>
          <p:nvPr/>
        </p:nvPicPr>
        <p:blipFill>
          <a:blip r:embed="rId2" cstate="print"/>
          <a:srcRect/>
          <a:stretch>
            <a:fillRect/>
          </a:stretch>
        </p:blipFill>
        <p:spPr bwMode="auto">
          <a:xfrm>
            <a:off x="0" y="3429000"/>
            <a:ext cx="9144000" cy="3429000"/>
          </a:xfrm>
          <a:prstGeom prst="rect">
            <a:avLst/>
          </a:prstGeom>
          <a:noFill/>
          <a:ln w="12700">
            <a:noFill/>
            <a:miter lim="800000"/>
            <a:headEnd type="none" w="sm" len="sm"/>
            <a:tailEnd type="none" w="sm" len="sm"/>
          </a:ln>
        </p:spPr>
      </p:pic>
      <p:sp>
        <p:nvSpPr>
          <p:cNvPr id="3" name="Rectangle 2"/>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sp>
        <p:nvSpPr>
          <p:cNvPr id="4" name="Text Box 5"/>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5" name="AutoShape 6"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6" name="AutoShape 7"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7" name="Text Box 8"/>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8" name="Rectangle 9"/>
          <p:cNvSpPr>
            <a:spLocks noChangeArrowheads="1"/>
          </p:cNvSpPr>
          <p:nvPr/>
        </p:nvSpPr>
        <p:spPr bwMode="auto">
          <a:xfrm>
            <a:off x="3309938" y="2338388"/>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9" name="Rectangle 10"/>
          <p:cNvSpPr>
            <a:spLocks noChangeArrowheads="1"/>
          </p:cNvSpPr>
          <p:nvPr/>
        </p:nvSpPr>
        <p:spPr bwMode="auto">
          <a:xfrm>
            <a:off x="3586163" y="2652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0" name="Rectangle 11"/>
          <p:cNvSpPr>
            <a:spLocks noChangeArrowheads="1"/>
          </p:cNvSpPr>
          <p:nvPr/>
        </p:nvSpPr>
        <p:spPr bwMode="auto">
          <a:xfrm>
            <a:off x="3586163" y="2652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1" name="Rectangle 12"/>
          <p:cNvSpPr>
            <a:spLocks noChangeArrowheads="1"/>
          </p:cNvSpPr>
          <p:nvPr/>
        </p:nvSpPr>
        <p:spPr bwMode="auto">
          <a:xfrm>
            <a:off x="3538538" y="26479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2" name="Rectangle 13"/>
          <p:cNvSpPr>
            <a:spLocks noChangeArrowheads="1"/>
          </p:cNvSpPr>
          <p:nvPr/>
        </p:nvSpPr>
        <p:spPr bwMode="auto">
          <a:xfrm>
            <a:off x="3014663" y="938213"/>
            <a:ext cx="9144000" cy="369332"/>
          </a:xfrm>
          <a:prstGeom prst="rect">
            <a:avLst/>
          </a:prstGeom>
          <a:noFill/>
          <a:ln w="12700">
            <a:noFill/>
            <a:miter lim="800000"/>
            <a:headEnd type="none" w="sm" len="sm"/>
            <a:tailEnd type="none" w="sm" len="sm"/>
          </a:ln>
        </p:spPr>
        <p:txBody>
          <a:bodyPr>
            <a:spAutoFit/>
          </a:bodyPr>
          <a:lstStyle/>
          <a:p>
            <a:endParaRPr lang="nl-NL"/>
          </a:p>
        </p:txBody>
      </p:sp>
      <p:pic>
        <p:nvPicPr>
          <p:cNvPr id="13" name="Picture 16">
            <a:hlinkClick r:id="" action="ppaction://hlinkshowjump?jump=previousslide"/>
          </p:cNvPr>
          <p:cNvPicPr>
            <a:picLocks noChangeArrowheads="1"/>
          </p:cNvPicPr>
          <p:nvPr/>
        </p:nvPicPr>
        <p:blipFill>
          <a:blip r:embed="rId3" cstate="print"/>
          <a:srcRect/>
          <a:stretch>
            <a:fillRect/>
          </a:stretch>
        </p:blipFill>
        <p:spPr bwMode="auto">
          <a:xfrm>
            <a:off x="8382000" y="152400"/>
            <a:ext cx="492125" cy="415925"/>
          </a:xfrm>
          <a:prstGeom prst="rect">
            <a:avLst/>
          </a:prstGeom>
          <a:noFill/>
          <a:ln w="9525">
            <a:noFill/>
            <a:miter lim="800000"/>
            <a:headEnd/>
            <a:tailEnd/>
          </a:ln>
        </p:spPr>
      </p:pic>
      <p:sp>
        <p:nvSpPr>
          <p:cNvPr id="14" name="Rectangle 17"/>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pic>
        <p:nvPicPr>
          <p:cNvPr id="15" name="Picture 18"/>
          <p:cNvPicPr>
            <a:picLocks noChangeAspect="1" noChangeArrowheads="1"/>
          </p:cNvPicPr>
          <p:nvPr/>
        </p:nvPicPr>
        <p:blipFill>
          <a:blip r:embed="rId4" cstate="print"/>
          <a:srcRect/>
          <a:stretch>
            <a:fillRect/>
          </a:stretch>
        </p:blipFill>
        <p:spPr bwMode="auto">
          <a:xfrm>
            <a:off x="2667000" y="0"/>
            <a:ext cx="3902075" cy="877888"/>
          </a:xfrm>
          <a:prstGeom prst="rect">
            <a:avLst/>
          </a:prstGeom>
          <a:noFill/>
          <a:ln w="12700">
            <a:noFill/>
            <a:miter lim="800000"/>
            <a:headEnd type="none" w="sm" len="sm"/>
            <a:tailEnd type="none" w="sm" len="sm"/>
          </a:ln>
        </p:spPr>
      </p:pic>
      <p:sp>
        <p:nvSpPr>
          <p:cNvPr id="16" name="Text Box 19"/>
          <p:cNvSpPr txBox="1">
            <a:spLocks noChangeArrowheads="1"/>
          </p:cNvSpPr>
          <p:nvPr/>
        </p:nvSpPr>
        <p:spPr bwMode="auto">
          <a:xfrm>
            <a:off x="152400" y="1219200"/>
            <a:ext cx="8991600" cy="2462213"/>
          </a:xfrm>
          <a:prstGeom prst="rect">
            <a:avLst/>
          </a:prstGeom>
          <a:noFill/>
          <a:ln w="12700">
            <a:noFill/>
            <a:miter lim="800000"/>
            <a:headEnd type="none" w="sm" len="sm"/>
            <a:tailEnd type="none" w="sm" len="sm"/>
          </a:ln>
        </p:spPr>
        <p:txBody>
          <a:bodyPr>
            <a:spAutoFit/>
          </a:bodyPr>
          <a:lstStyle/>
          <a:p>
            <a:pPr>
              <a:spcBef>
                <a:spcPct val="50000"/>
              </a:spcBef>
            </a:pPr>
            <a:r>
              <a:rPr lang="nl-NL" sz="1400">
                <a:cs typeface="Arial" pitchFamily="34" charset="0"/>
              </a:rPr>
              <a:t>Je weet hoe je met een fotocamera om moet gaan. Maar nu komt het moeilijkste en het meest creatieve gedeelte pas, namelijk: wat ga je fotograferen en hoe kun je ervoor zorgen dat het mooie foto’s worden?</a:t>
            </a:r>
            <a:r>
              <a:rPr lang="en-US" sz="1400">
                <a:cs typeface="Arial" pitchFamily="34" charset="0"/>
              </a:rPr>
              <a:t/>
            </a:r>
            <a:br>
              <a:rPr lang="en-US" sz="1400">
                <a:cs typeface="Arial" pitchFamily="34" charset="0"/>
              </a:rPr>
            </a:br>
            <a:r>
              <a:rPr lang="nl-NL" sz="1400">
                <a:cs typeface="Arial" pitchFamily="34" charset="0"/>
              </a:rPr>
              <a:t> </a:t>
            </a:r>
            <a:endParaRPr lang="nl-NL" sz="1400">
              <a:latin typeface="Univers" charset="0"/>
            </a:endParaRPr>
          </a:p>
          <a:p>
            <a:pPr>
              <a:spcBef>
                <a:spcPct val="50000"/>
              </a:spcBef>
            </a:pPr>
            <a:r>
              <a:rPr lang="nl-NL" sz="1400">
                <a:cs typeface="Arial" pitchFamily="34" charset="0"/>
              </a:rPr>
              <a:t>Door de fotocamera te draaien (horizontaal of verticaal)  krijg je een staande of liggende foto. Kijk eens door een leeg diaraampje en ga zo eens je omgeving verkennen. Probeer dit raampje zowel in de breedte als in de lengte te houden.  Je zult steeds moeten kiezen wat je wel of niet weg moet laten. </a:t>
            </a:r>
            <a:r>
              <a:rPr lang="en-US" sz="1400">
                <a:cs typeface="Arial" pitchFamily="34" charset="0"/>
              </a:rPr>
              <a:t/>
            </a:r>
            <a:br>
              <a:rPr lang="en-US" sz="1400">
                <a:cs typeface="Arial" pitchFamily="34" charset="0"/>
              </a:rPr>
            </a:br>
            <a:r>
              <a:rPr lang="en-US" sz="1400">
                <a:cs typeface="Arial" pitchFamily="34" charset="0"/>
              </a:rPr>
              <a:t/>
            </a:r>
            <a:br>
              <a:rPr lang="en-US" sz="1400">
                <a:cs typeface="Arial" pitchFamily="34" charset="0"/>
              </a:rPr>
            </a:br>
            <a:r>
              <a:rPr lang="nl-NL" sz="1400">
                <a:cs typeface="Arial" pitchFamily="34" charset="0"/>
              </a:rPr>
              <a:t>Om details te fotograferen, heb je eigenlijk  een zoomlens nodig,  maar zonder zoomlens kan</a:t>
            </a:r>
            <a:r>
              <a:rPr lang="en-US" sz="1400">
                <a:cs typeface="Arial" pitchFamily="34" charset="0"/>
              </a:rPr>
              <a:t> </a:t>
            </a:r>
            <a:r>
              <a:rPr lang="nl-NL" sz="1400">
                <a:cs typeface="Arial" pitchFamily="34" charset="0"/>
              </a:rPr>
              <a:t>ook.  </a:t>
            </a:r>
            <a:r>
              <a:rPr lang="en-US" sz="1400">
                <a:cs typeface="Arial" pitchFamily="34" charset="0"/>
              </a:rPr>
              <a:t/>
            </a:r>
            <a:br>
              <a:rPr lang="en-US" sz="1400">
                <a:cs typeface="Arial" pitchFamily="34" charset="0"/>
              </a:rPr>
            </a:br>
            <a:r>
              <a:rPr lang="nl-NL" sz="1400">
                <a:cs typeface="Arial" pitchFamily="34" charset="0"/>
              </a:rPr>
              <a:t>In plaats van het hele gebouw  in beeld te nemen, neem je maar een gedeelte van het gebouw in beeld.</a:t>
            </a:r>
            <a:endParaRPr lang="nl-NL" sz="1400">
              <a:latin typeface="Univers" charset="0"/>
            </a:endParaRPr>
          </a:p>
          <a:p>
            <a:pPr>
              <a:spcBef>
                <a:spcPct val="50000"/>
              </a:spcBef>
            </a:pPr>
            <a:endParaRPr lang="nl-NL" sz="1400"/>
          </a:p>
        </p:txBody>
      </p:sp>
    </p:spTree>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52</Words>
  <Application>Microsoft Office PowerPoint</Application>
  <PresentationFormat>Diavoorstelling (4:3)</PresentationFormat>
  <Paragraphs>12</Paragraphs>
  <Slides>2</Slides>
  <Notes>0</Notes>
  <HiddenSlides>0</HiddenSlides>
  <MMClips>0</MMClips>
  <ScaleCrop>false</ScaleCrop>
  <HeadingPairs>
    <vt:vector size="4" baseType="variant">
      <vt:variant>
        <vt:lpstr>Thema</vt:lpstr>
      </vt:variant>
      <vt:variant>
        <vt:i4>1</vt:i4>
      </vt:variant>
      <vt:variant>
        <vt:lpstr>Diatitels</vt:lpstr>
      </vt:variant>
      <vt:variant>
        <vt:i4>2</vt:i4>
      </vt:variant>
    </vt:vector>
  </HeadingPairs>
  <TitlesOfParts>
    <vt:vector size="3" baseType="lpstr">
      <vt:lpstr>Office-thema</vt:lpstr>
      <vt:lpstr>Dia 1</vt:lpstr>
      <vt:lpstr>Dia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Eigenaar</dc:creator>
  <cp:lastModifiedBy>Eigenaar</cp:lastModifiedBy>
  <cp:revision>1</cp:revision>
  <dcterms:created xsi:type="dcterms:W3CDTF">2013-10-04T11:28:54Z</dcterms:created>
  <dcterms:modified xsi:type="dcterms:W3CDTF">2013-10-04T11:29:49Z</dcterms:modified>
</cp:coreProperties>
</file>