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5BC3658-ACDF-4EE4-B662-D4711DB89C1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5BC3658-ACDF-4EE4-B662-D4711DB89C1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45BC3658-ACDF-4EE4-B662-D4711DB89C1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5BC3658-ACDF-4EE4-B662-D4711DB89C1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5BC3658-ACDF-4EE4-B662-D4711DB89C1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45BC3658-ACDF-4EE4-B662-D4711DB89C1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FF6A2FE4-A05D-4056-83FA-DF9303DB34DA}"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3658-ACDF-4EE4-B662-D4711DB89C1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6A2FE4-A05D-4056-83FA-DF9303DB34DA}"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p:cNvPicPr>
            <a:picLocks noChangeAspect="1" noChangeArrowheads="1"/>
          </p:cNvPicPr>
          <p:nvPr/>
        </p:nvPicPr>
        <p:blipFill>
          <a:blip r:embed="rId2" cstate="print"/>
          <a:srcRect/>
          <a:stretch>
            <a:fillRect/>
          </a:stretch>
        </p:blipFill>
        <p:spPr bwMode="auto">
          <a:xfrm>
            <a:off x="5029200" y="3649663"/>
            <a:ext cx="4114800" cy="3208337"/>
          </a:xfrm>
          <a:prstGeom prst="rect">
            <a:avLst/>
          </a:prstGeom>
          <a:noFill/>
          <a:ln w="12700">
            <a:noFill/>
            <a:miter lim="800000"/>
            <a:headEnd type="none" w="sm" len="sm"/>
            <a:tailEnd type="none" w="sm" len="sm"/>
          </a:ln>
        </p:spPr>
      </p:pic>
      <p:sp>
        <p:nvSpPr>
          <p:cNvPr id="5"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0"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0" name="Picture 21"/>
          <p:cNvPicPr>
            <a:picLocks noChangeAspect="1" noChangeArrowheads="1"/>
          </p:cNvPicPr>
          <p:nvPr/>
        </p:nvPicPr>
        <p:blipFill>
          <a:blip r:embed="rId4" cstate="print"/>
          <a:srcRect/>
          <a:stretch>
            <a:fillRect/>
          </a:stretch>
        </p:blipFill>
        <p:spPr bwMode="auto">
          <a:xfrm>
            <a:off x="2438400" y="0"/>
            <a:ext cx="4283075" cy="898525"/>
          </a:xfrm>
          <a:prstGeom prst="rect">
            <a:avLst/>
          </a:prstGeom>
          <a:noFill/>
          <a:ln w="12700">
            <a:noFill/>
            <a:miter lim="800000"/>
            <a:headEnd type="none" w="sm" len="sm"/>
            <a:tailEnd type="none" w="sm" len="sm"/>
          </a:ln>
        </p:spPr>
      </p:pic>
      <p:sp>
        <p:nvSpPr>
          <p:cNvPr id="21" name="Text Box 22"/>
          <p:cNvSpPr txBox="1">
            <a:spLocks noChangeArrowheads="1"/>
          </p:cNvSpPr>
          <p:nvPr/>
        </p:nvSpPr>
        <p:spPr bwMode="auto">
          <a:xfrm>
            <a:off x="228600" y="1066800"/>
            <a:ext cx="8686800" cy="5262979"/>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heb je nodig?</a:t>
            </a:r>
            <a:r>
              <a:rPr lang="en-US" sz="1400" b="1" u="sng" dirty="0">
                <a:cs typeface="Arial" pitchFamily="34" charset="0"/>
              </a:rPr>
              <a:t/>
            </a:r>
            <a:br>
              <a:rPr lang="en-US" sz="1400" b="1" u="sng" dirty="0">
                <a:cs typeface="Arial" pitchFamily="34" charset="0"/>
              </a:rPr>
            </a:br>
            <a:r>
              <a:rPr lang="nl-NL" sz="1400" dirty="0">
                <a:cs typeface="Arial" pitchFamily="34" charset="0"/>
              </a:rPr>
              <a:t>Tekenmateriaal.</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Wat ga je doen?</a:t>
            </a:r>
            <a:r>
              <a:rPr lang="en-US" sz="1400" b="1" u="sng" dirty="0">
                <a:cs typeface="Arial" pitchFamily="34" charset="0"/>
              </a:rPr>
              <a:t/>
            </a:r>
            <a:br>
              <a:rPr lang="en-US" sz="1400" b="1" u="sng" dirty="0">
                <a:cs typeface="Arial" pitchFamily="34" charset="0"/>
              </a:rPr>
            </a:br>
            <a:r>
              <a:rPr lang="nl-NL" sz="1400" dirty="0">
                <a:cs typeface="Arial" pitchFamily="34" charset="0"/>
              </a:rPr>
              <a:t>Je gaat je eigen droomhuis tekenen. Jij bent de architect van je eigen paleis. Teken het droomhuis inclusief tuin en eventueel zwembad. </a:t>
            </a:r>
            <a:r>
              <a:rPr lang="en-US" sz="1400" dirty="0">
                <a:cs typeface="Arial" pitchFamily="34" charset="0"/>
              </a:rPr>
              <a:t/>
            </a:r>
            <a:br>
              <a:rPr lang="en-US" sz="1400" dirty="0">
                <a:cs typeface="Arial" pitchFamily="34" charset="0"/>
              </a:rPr>
            </a:br>
            <a:r>
              <a:rPr lang="en-US" sz="1400" dirty="0">
                <a:cs typeface="Arial" pitchFamily="34" charset="0"/>
              </a:rPr>
              <a:t/>
            </a:r>
            <a:br>
              <a:rPr lang="en-US" sz="1400" dirty="0">
                <a:cs typeface="Arial" pitchFamily="34" charset="0"/>
              </a:rPr>
            </a:br>
            <a:r>
              <a:rPr lang="nl-NL" sz="1400" b="1" u="sng" dirty="0">
                <a:cs typeface="Arial" pitchFamily="34" charset="0"/>
              </a:rPr>
              <a:t>Hoe ga je te werk?</a:t>
            </a:r>
            <a:r>
              <a:rPr lang="en-US" sz="1400" b="1" u="sng" dirty="0">
                <a:cs typeface="Arial" pitchFamily="34" charset="0"/>
              </a:rPr>
              <a:t/>
            </a:r>
            <a:br>
              <a:rPr lang="en-US" sz="1400" b="1" u="sng" dirty="0">
                <a:cs typeface="Arial" pitchFamily="34" charset="0"/>
              </a:rPr>
            </a:br>
            <a:r>
              <a:rPr lang="nl-NL" sz="1400" dirty="0">
                <a:cs typeface="Arial" pitchFamily="34" charset="0"/>
              </a:rPr>
              <a:t>Ga eerst op zoek naar droompaleizen en verzamel er informatie over. Zoek naar bouwwerken die zo indrukwekkend en fantastisch zijn, dat ze droompaleizen genoemd kunnen worden. Eerst ga je schetsen maken daarna ga je pas tekenen.</a:t>
            </a:r>
            <a:r>
              <a:rPr lang="en-US" sz="1400" dirty="0">
                <a:cs typeface="Arial" pitchFamily="34" charset="0"/>
              </a:rPr>
              <a:t> </a:t>
            </a:r>
            <a:r>
              <a:rPr lang="nl-NL" sz="1400" dirty="0">
                <a:cs typeface="Arial" pitchFamily="34" charset="0"/>
              </a:rPr>
              <a:t>Maak de tekening in </a:t>
            </a:r>
            <a:r>
              <a:rPr lang="nl-NL" sz="1400" dirty="0" err="1">
                <a:cs typeface="Arial" pitchFamily="34" charset="0"/>
              </a:rPr>
              <a:t>eenpuntsperspectief</a:t>
            </a:r>
            <a:r>
              <a:rPr lang="nl-NL" sz="1400" dirty="0">
                <a:cs typeface="Arial" pitchFamily="34" charset="0"/>
              </a:rPr>
              <a:t>. Hoe je dat moet doen lees je op de achterkant van deze leskaart. Je tekent dus de voorkant maar ook de zijkant!</a:t>
            </a:r>
            <a:r>
              <a:rPr lang="en-US" sz="1400" dirty="0">
                <a:cs typeface="Arial" pitchFamily="34" charset="0"/>
              </a:rPr>
              <a:t/>
            </a:r>
            <a:br>
              <a:rPr lang="en-US" sz="1400" dirty="0">
                <a:cs typeface="Arial" pitchFamily="34" charset="0"/>
              </a:rPr>
            </a:br>
            <a:r>
              <a:rPr lang="nl-NL" sz="1400" dirty="0">
                <a:cs typeface="Arial" pitchFamily="34" charset="0"/>
              </a:rPr>
              <a:t>Je kunt kiezen om het huis in verschillende vormen te tekenen. </a:t>
            </a:r>
          </a:p>
          <a:p>
            <a:pPr>
              <a:spcBef>
                <a:spcPct val="50000"/>
              </a:spcBef>
            </a:pPr>
            <a:r>
              <a:rPr lang="nl-NL" sz="1400" dirty="0" smtClean="0">
                <a:cs typeface="Arial" pitchFamily="34" charset="0"/>
              </a:rPr>
              <a:t>Rond</a:t>
            </a:r>
            <a:r>
              <a:rPr lang="nl-NL" sz="1400" dirty="0">
                <a:cs typeface="Arial" pitchFamily="34" charset="0"/>
              </a:rPr>
              <a:t>, zoals de torens van een kasteel, of een </a:t>
            </a:r>
            <a:r>
              <a:rPr lang="nl-NL" sz="1400" dirty="0" smtClean="0">
                <a:cs typeface="Arial" pitchFamily="34" charset="0"/>
              </a:rPr>
              <a:t>combinatie. </a:t>
            </a:r>
            <a:r>
              <a:rPr lang="en-US" sz="1400" b="1" dirty="0">
                <a:cs typeface="Arial" pitchFamily="34" charset="0"/>
              </a:rPr>
              <a:t/>
            </a:r>
            <a:br>
              <a:rPr lang="en-US" sz="1400" b="1" dirty="0">
                <a:cs typeface="Arial" pitchFamily="34" charset="0"/>
              </a:rPr>
            </a:br>
            <a:r>
              <a:rPr lang="nl-NL" sz="1400" b="1" dirty="0">
                <a:cs typeface="Arial" pitchFamily="34" charset="0"/>
              </a:rPr>
              <a:t>Denk ook aan de ramen en deuren!</a:t>
            </a:r>
            <a:r>
              <a:rPr lang="en-US" sz="1400" b="1" dirty="0">
                <a:cs typeface="Arial" pitchFamily="34" charset="0"/>
              </a:rPr>
              <a:t/>
            </a:r>
            <a:br>
              <a:rPr lang="en-US" sz="1400" b="1" dirty="0">
                <a:cs typeface="Arial" pitchFamily="34" charset="0"/>
              </a:rPr>
            </a:br>
            <a:r>
              <a:rPr lang="en-US" sz="1400" b="1" dirty="0">
                <a:cs typeface="Arial" pitchFamily="34" charset="0"/>
              </a:rPr>
              <a:t/>
            </a:r>
            <a:br>
              <a:rPr lang="en-US" sz="1400" b="1" dirty="0">
                <a:cs typeface="Arial" pitchFamily="34" charset="0"/>
              </a:rPr>
            </a:br>
            <a:r>
              <a:rPr lang="nl-NL" sz="1400" b="1" dirty="0">
                <a:cs typeface="Arial" pitchFamily="34" charset="0"/>
              </a:rPr>
              <a:t>Een bouwsel is nog geen bouwkunst. Maar wat dan wel?</a:t>
            </a:r>
            <a:r>
              <a:rPr lang="en-US" sz="1400" dirty="0">
                <a:cs typeface="Arial" pitchFamily="34" charset="0"/>
              </a:rPr>
              <a:t/>
            </a:r>
            <a:br>
              <a:rPr lang="en-US" sz="1400" dirty="0">
                <a:cs typeface="Arial" pitchFamily="34" charset="0"/>
              </a:rPr>
            </a:br>
            <a:r>
              <a:rPr lang="nl-NL" sz="1400" dirty="0">
                <a:cs typeface="Arial" pitchFamily="34" charset="0"/>
              </a:rPr>
              <a:t>Goed gekozen materiaal en een fraaie vorm geven een </a:t>
            </a:r>
            <a:r>
              <a:rPr lang="en-US" sz="1400" dirty="0">
                <a:cs typeface="Arial" pitchFamily="34" charset="0"/>
              </a:rPr>
              <a:t/>
            </a:r>
            <a:br>
              <a:rPr lang="en-US" sz="1400" dirty="0">
                <a:cs typeface="Arial" pitchFamily="34" charset="0"/>
              </a:rPr>
            </a:br>
            <a:r>
              <a:rPr lang="nl-NL" sz="1400" dirty="0">
                <a:cs typeface="Arial" pitchFamily="34" charset="0"/>
              </a:rPr>
              <a:t>gebouw uitstraling. Als deze twee ook nog goed passen </a:t>
            </a:r>
            <a:r>
              <a:rPr lang="en-US" sz="1400" dirty="0">
                <a:cs typeface="Arial" pitchFamily="34" charset="0"/>
              </a:rPr>
              <a:t/>
            </a:r>
            <a:br>
              <a:rPr lang="en-US" sz="1400" dirty="0">
                <a:cs typeface="Arial" pitchFamily="34" charset="0"/>
              </a:rPr>
            </a:br>
            <a:r>
              <a:rPr lang="nl-NL" sz="1400" dirty="0">
                <a:cs typeface="Arial" pitchFamily="34" charset="0"/>
              </a:rPr>
              <a:t>bij de functie van het gebouw, noemen we dat </a:t>
            </a:r>
            <a:r>
              <a:rPr lang="nl-NL" sz="1400" i="1" dirty="0">
                <a:cs typeface="Arial" pitchFamily="34" charset="0"/>
              </a:rPr>
              <a:t>architectuur</a:t>
            </a:r>
            <a:r>
              <a:rPr lang="nl-NL" sz="1400" dirty="0">
                <a:cs typeface="Arial" pitchFamily="34" charset="0"/>
              </a:rPr>
              <a:t>, </a:t>
            </a:r>
            <a:r>
              <a:rPr lang="en-US" sz="1400" dirty="0">
                <a:cs typeface="Arial" pitchFamily="34" charset="0"/>
              </a:rPr>
              <a:t/>
            </a:r>
            <a:br>
              <a:rPr lang="en-US" sz="1400" dirty="0">
                <a:cs typeface="Arial" pitchFamily="34" charset="0"/>
              </a:rPr>
            </a:br>
            <a:r>
              <a:rPr lang="nl-NL" sz="1400" dirty="0">
                <a:cs typeface="Arial" pitchFamily="34" charset="0"/>
              </a:rPr>
              <a:t>bouwkunst dus. Het gebouw heeft dan iets extra: kwaliteit </a:t>
            </a:r>
            <a:r>
              <a:rPr lang="en-US" sz="1400" dirty="0">
                <a:cs typeface="Arial" pitchFamily="34" charset="0"/>
              </a:rPr>
              <a:t/>
            </a:r>
            <a:br>
              <a:rPr lang="en-US" sz="1400" dirty="0">
                <a:cs typeface="Arial" pitchFamily="34" charset="0"/>
              </a:rPr>
            </a:br>
            <a:r>
              <a:rPr lang="nl-NL" sz="1400" dirty="0">
                <a:cs typeface="Arial" pitchFamily="34" charset="0"/>
              </a:rPr>
              <a:t>en schoonheid.</a:t>
            </a:r>
            <a:endParaRPr lang="nl-NL" sz="1400" dirty="0"/>
          </a:p>
          <a:p>
            <a:pPr>
              <a:spcBef>
                <a:spcPct val="50000"/>
              </a:spcBef>
            </a:pPr>
            <a:endParaRPr lang="nl-NL" sz="1400" dirty="0"/>
          </a:p>
        </p:txBody>
      </p:sp>
      <p:sp>
        <p:nvSpPr>
          <p:cNvPr id="22" name="Rectangle 24"/>
          <p:cNvSpPr>
            <a:spLocks noChangeArrowheads="1"/>
          </p:cNvSpPr>
          <p:nvPr/>
        </p:nvSpPr>
        <p:spPr bwMode="auto">
          <a:xfrm>
            <a:off x="2109788" y="15668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3" name="AutoShape 26">
            <a:hlinkClick r:id="" action="ppaction://noaction" highlightClick="1"/>
          </p:cNvPr>
          <p:cNvSpPr>
            <a:spLocks noChangeArrowheads="1"/>
          </p:cNvSpPr>
          <p:nvPr/>
        </p:nvSpPr>
        <p:spPr bwMode="auto">
          <a:xfrm>
            <a:off x="70104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4" name="Rectangle 27">
            <a:hlinkClick r:id="" action="ppaction://hlinkshowjump?jump=nextslide"/>
          </p:cNvPr>
          <p:cNvSpPr>
            <a:spLocks noChangeArrowheads="1"/>
          </p:cNvSpPr>
          <p:nvPr/>
        </p:nvSpPr>
        <p:spPr bwMode="auto">
          <a:xfrm>
            <a:off x="6858000" y="533400"/>
            <a:ext cx="762000" cy="477696"/>
          </a:xfrm>
          <a:prstGeom prst="rect">
            <a:avLst/>
          </a:prstGeom>
          <a:noFill/>
          <a:ln w="9525">
            <a:noFill/>
            <a:miter lim="800000"/>
            <a:headEnd/>
            <a:tailEnd/>
          </a:ln>
        </p:spPr>
        <p:txBody>
          <a:bodyPr lIns="92075" tIns="46038" rIns="92075" bIns="46038">
            <a:spAutoFit/>
          </a:bodyPr>
          <a:lstStyle/>
          <a:p>
            <a:pPr>
              <a:spcBef>
                <a:spcPct val="50000"/>
              </a:spcBef>
            </a:pPr>
            <a:r>
              <a:rPr lang="en-US" sz="1000"/>
              <a:t>     theorie                                                 </a:t>
            </a:r>
          </a:p>
          <a:p>
            <a:pPr>
              <a:spcBef>
                <a:spcPct val="50000"/>
              </a:spcBef>
            </a:pPr>
            <a:endParaRPr lang="nl-NL"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8"/>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9"/>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3"/>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4"/>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5" name="Rectangle 15"/>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6" name="Picture 19"/>
          <p:cNvPicPr>
            <a:picLocks noChangeAspect="1" noChangeArrowheads="1"/>
          </p:cNvPicPr>
          <p:nvPr/>
        </p:nvPicPr>
        <p:blipFill>
          <a:blip r:embed="rId3" cstate="print"/>
          <a:srcRect/>
          <a:stretch>
            <a:fillRect/>
          </a:stretch>
        </p:blipFill>
        <p:spPr bwMode="auto">
          <a:xfrm>
            <a:off x="2438400" y="0"/>
            <a:ext cx="4097338" cy="887413"/>
          </a:xfrm>
          <a:prstGeom prst="rect">
            <a:avLst/>
          </a:prstGeom>
          <a:noFill/>
          <a:ln w="12700">
            <a:noFill/>
            <a:miter lim="800000"/>
            <a:headEnd type="none" w="sm" len="sm"/>
            <a:tailEnd type="none" w="sm" len="sm"/>
          </a:ln>
        </p:spPr>
      </p:pic>
      <p:sp>
        <p:nvSpPr>
          <p:cNvPr id="17" name="Text Box 20"/>
          <p:cNvSpPr txBox="1">
            <a:spLocks noChangeArrowheads="1"/>
          </p:cNvSpPr>
          <p:nvPr/>
        </p:nvSpPr>
        <p:spPr bwMode="auto">
          <a:xfrm>
            <a:off x="228600" y="1295400"/>
            <a:ext cx="8610600" cy="2569934"/>
          </a:xfrm>
          <a:prstGeom prst="rect">
            <a:avLst/>
          </a:prstGeom>
          <a:noFill/>
          <a:ln w="12700">
            <a:noFill/>
            <a:miter lim="800000"/>
            <a:headEnd type="none" w="sm" len="sm"/>
            <a:tailEnd type="none" w="sm" len="sm"/>
          </a:ln>
        </p:spPr>
        <p:txBody>
          <a:bodyPr>
            <a:spAutoFit/>
          </a:bodyPr>
          <a:lstStyle/>
          <a:p>
            <a:pPr>
              <a:spcBef>
                <a:spcPct val="50000"/>
              </a:spcBef>
            </a:pPr>
            <a:r>
              <a:rPr lang="nl-NL" sz="1400" b="1">
                <a:cs typeface="Arial" pitchFamily="34" charset="0"/>
              </a:rPr>
              <a:t>Bouwkunstenaars</a:t>
            </a:r>
            <a:r>
              <a:rPr lang="en-US" sz="1400" b="1">
                <a:cs typeface="Arial" pitchFamily="34" charset="0"/>
              </a:rPr>
              <a:t/>
            </a:r>
            <a:br>
              <a:rPr lang="en-US" sz="1400" b="1">
                <a:cs typeface="Arial" pitchFamily="34" charset="0"/>
              </a:rPr>
            </a:br>
            <a:r>
              <a:rPr lang="nl-NL" sz="1400">
                <a:cs typeface="Arial" pitchFamily="34" charset="0"/>
              </a:rPr>
              <a:t>De </a:t>
            </a:r>
            <a:r>
              <a:rPr lang="nl-NL" sz="1400" b="1">
                <a:cs typeface="Arial" pitchFamily="34" charset="0"/>
              </a:rPr>
              <a:t>architect </a:t>
            </a:r>
            <a:r>
              <a:rPr lang="nl-NL" sz="1400">
                <a:cs typeface="Arial" pitchFamily="34" charset="0"/>
              </a:rPr>
              <a:t>is de ontwerper van een gebouw. Het is zijn taak om het  gebouw die vorm te geven die past bij de functie van het gebouw. Ook moet hij geschikte materialen kiezen. Als vorm en materiaal goed passen bij de functie van het gebouw, spreken we van een </a:t>
            </a:r>
            <a:r>
              <a:rPr lang="nl-NL" sz="1400" b="1">
                <a:cs typeface="Arial" pitchFamily="34" charset="0"/>
              </a:rPr>
              <a:t>functioneel ontwerp</a:t>
            </a:r>
            <a:r>
              <a:rPr lang="nl-NL" sz="1400">
                <a:cs typeface="Arial" pitchFamily="34" charset="0"/>
              </a:rPr>
              <a:t>.</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is perspectief?</a:t>
            </a:r>
            <a:r>
              <a:rPr lang="en-US" sz="1400" b="1" u="sng">
                <a:cs typeface="Arial" pitchFamily="34" charset="0"/>
              </a:rPr>
              <a:t/>
            </a:r>
            <a:br>
              <a:rPr lang="en-US" sz="1400" b="1" u="sng">
                <a:cs typeface="Arial" pitchFamily="34" charset="0"/>
              </a:rPr>
            </a:br>
            <a:r>
              <a:rPr lang="nl-NL" sz="1400">
                <a:cs typeface="Arial" pitchFamily="34" charset="0"/>
              </a:rPr>
              <a:t>Perspectief is een vorm van ruimtesuggestie. Deze ruimte wordt gemaakt door middel van lijnen die naar een of meerdere verdwijnpunten gaan op de horizon.</a:t>
            </a:r>
            <a:r>
              <a:rPr lang="en-US" sz="1400">
                <a:cs typeface="Arial" pitchFamily="34" charset="0"/>
              </a:rPr>
              <a:t/>
            </a:r>
            <a:br>
              <a:rPr lang="en-US" sz="1400">
                <a:cs typeface="Arial" pitchFamily="34" charset="0"/>
              </a:rPr>
            </a:br>
            <a:r>
              <a:rPr lang="nl-NL" sz="1400">
                <a:cs typeface="Arial" pitchFamily="34" charset="0"/>
              </a:rPr>
              <a:t>Je hebt een lijnperspectief met </a:t>
            </a:r>
            <a:r>
              <a:rPr lang="nl-NL" sz="1400" u="sng">
                <a:cs typeface="Arial" pitchFamily="34" charset="0"/>
              </a:rPr>
              <a:t>één verdwijnpunt</a:t>
            </a:r>
            <a:r>
              <a:rPr lang="nl-NL" sz="1400">
                <a:cs typeface="Arial" pitchFamily="34" charset="0"/>
              </a:rPr>
              <a:t>: </a:t>
            </a:r>
            <a:r>
              <a:rPr lang="nl-NL" sz="1400" b="1">
                <a:cs typeface="Arial" pitchFamily="34" charset="0"/>
              </a:rPr>
              <a:t>éénpuntsperspectief.</a:t>
            </a:r>
            <a:r>
              <a:rPr lang="en-US" sz="1400" b="1">
                <a:cs typeface="Arial" pitchFamily="34" charset="0"/>
              </a:rPr>
              <a:t/>
            </a:r>
            <a:br>
              <a:rPr lang="en-US" sz="1400" b="1">
                <a:cs typeface="Arial" pitchFamily="34" charset="0"/>
              </a:rPr>
            </a:br>
            <a:r>
              <a:rPr lang="nl-NL" sz="1400">
                <a:cs typeface="Arial" pitchFamily="34" charset="0"/>
              </a:rPr>
              <a:t>En je hebt een lijnperspectief met </a:t>
            </a:r>
            <a:r>
              <a:rPr lang="nl-NL" sz="1400" u="sng">
                <a:cs typeface="Arial" pitchFamily="34" charset="0"/>
              </a:rPr>
              <a:t>twee verdwijnpunten</a:t>
            </a:r>
            <a:r>
              <a:rPr lang="nl-NL" sz="1400">
                <a:cs typeface="Arial" pitchFamily="34" charset="0"/>
              </a:rPr>
              <a:t>: </a:t>
            </a:r>
            <a:r>
              <a:rPr lang="nl-NL" sz="1400" b="1">
                <a:cs typeface="Arial" pitchFamily="34" charset="0"/>
              </a:rPr>
              <a:t>tweepuntsperspectief.</a:t>
            </a:r>
            <a:endParaRPr lang="nl-NL" sz="1400"/>
          </a:p>
          <a:p>
            <a:pPr>
              <a:spcBef>
                <a:spcPct val="50000"/>
              </a:spcBef>
            </a:pPr>
            <a:endParaRPr lang="nl-NL" sz="1400"/>
          </a:p>
        </p:txBody>
      </p:sp>
      <p:sp>
        <p:nvSpPr>
          <p:cNvPr id="18" name="Rectangle 22"/>
          <p:cNvSpPr>
            <a:spLocks noChangeArrowheads="1"/>
          </p:cNvSpPr>
          <p:nvPr/>
        </p:nvSpPr>
        <p:spPr bwMode="auto">
          <a:xfrm>
            <a:off x="3109913" y="26289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9" name="Picture 21" descr="pers1"/>
          <p:cNvPicPr>
            <a:picLocks noChangeAspect="1" noChangeArrowheads="1"/>
          </p:cNvPicPr>
          <p:nvPr/>
        </p:nvPicPr>
        <p:blipFill>
          <a:blip r:embed="rId4" cstate="print"/>
          <a:srcRect/>
          <a:stretch>
            <a:fillRect/>
          </a:stretch>
        </p:blipFill>
        <p:spPr bwMode="auto">
          <a:xfrm>
            <a:off x="990600" y="3733800"/>
            <a:ext cx="2924175" cy="1600200"/>
          </a:xfrm>
          <a:prstGeom prst="rect">
            <a:avLst/>
          </a:prstGeom>
          <a:noFill/>
          <a:ln w="9525">
            <a:noFill/>
            <a:miter lim="800000"/>
            <a:headEnd/>
            <a:tailEnd/>
          </a:ln>
        </p:spPr>
      </p:pic>
      <p:sp>
        <p:nvSpPr>
          <p:cNvPr id="20" name="Rectangle 24"/>
          <p:cNvSpPr>
            <a:spLocks noChangeArrowheads="1"/>
          </p:cNvSpPr>
          <p:nvPr/>
        </p:nvSpPr>
        <p:spPr bwMode="auto">
          <a:xfrm>
            <a:off x="2747963" y="272415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1" name="Picture 23" descr="pers2"/>
          <p:cNvPicPr>
            <a:picLocks noChangeAspect="1" noChangeArrowheads="1"/>
          </p:cNvPicPr>
          <p:nvPr/>
        </p:nvPicPr>
        <p:blipFill>
          <a:blip r:embed="rId5" cstate="print"/>
          <a:srcRect/>
          <a:stretch>
            <a:fillRect/>
          </a:stretch>
        </p:blipFill>
        <p:spPr bwMode="auto">
          <a:xfrm>
            <a:off x="4038600" y="3733800"/>
            <a:ext cx="4181475" cy="1616075"/>
          </a:xfrm>
          <a:prstGeom prst="rect">
            <a:avLst/>
          </a:prstGeom>
          <a:noFill/>
          <a:ln w="9525">
            <a:noFill/>
            <a:miter lim="800000"/>
            <a:headEnd/>
            <a:tailEnd/>
          </a:ln>
        </p:spPr>
      </p:pic>
      <p:sp>
        <p:nvSpPr>
          <p:cNvPr id="22" name="Text Box 25"/>
          <p:cNvSpPr txBox="1">
            <a:spLocks noChangeArrowheads="1"/>
          </p:cNvSpPr>
          <p:nvPr/>
        </p:nvSpPr>
        <p:spPr bwMode="auto">
          <a:xfrm>
            <a:off x="1371600" y="5410200"/>
            <a:ext cx="2590800" cy="369332"/>
          </a:xfrm>
          <a:prstGeom prst="rect">
            <a:avLst/>
          </a:prstGeom>
          <a:noFill/>
          <a:ln w="12700">
            <a:noFill/>
            <a:miter lim="800000"/>
            <a:headEnd type="none" w="sm" len="sm"/>
            <a:tailEnd type="none" w="sm" len="sm"/>
          </a:ln>
        </p:spPr>
        <p:txBody>
          <a:bodyPr>
            <a:spAutoFit/>
          </a:bodyPr>
          <a:lstStyle/>
          <a:p>
            <a:pPr>
              <a:spcBef>
                <a:spcPct val="50000"/>
              </a:spcBef>
            </a:pPr>
            <a:r>
              <a:rPr lang="en-US"/>
              <a:t>éénpuntsperspectief</a:t>
            </a:r>
            <a:endParaRPr lang="nl-NL"/>
          </a:p>
        </p:txBody>
      </p:sp>
      <p:sp>
        <p:nvSpPr>
          <p:cNvPr id="23" name="Text Box 26"/>
          <p:cNvSpPr txBox="1">
            <a:spLocks noChangeArrowheads="1"/>
          </p:cNvSpPr>
          <p:nvPr/>
        </p:nvSpPr>
        <p:spPr bwMode="auto">
          <a:xfrm>
            <a:off x="5029200" y="5486400"/>
            <a:ext cx="3962400" cy="369332"/>
          </a:xfrm>
          <a:prstGeom prst="rect">
            <a:avLst/>
          </a:prstGeom>
          <a:noFill/>
          <a:ln w="12700">
            <a:noFill/>
            <a:miter lim="800000"/>
            <a:headEnd type="none" w="sm" len="sm"/>
            <a:tailEnd type="none" w="sm" len="sm"/>
          </a:ln>
        </p:spPr>
        <p:txBody>
          <a:bodyPr>
            <a:spAutoFit/>
          </a:bodyPr>
          <a:lstStyle/>
          <a:p>
            <a:pPr>
              <a:spcBef>
                <a:spcPct val="50000"/>
              </a:spcBef>
            </a:pPr>
            <a:r>
              <a:rPr lang="en-US"/>
              <a:t>tweepuntsperspectief</a:t>
            </a:r>
            <a:endParaRPr lang="nl-NL"/>
          </a:p>
        </p:txBody>
      </p:sp>
      <p:sp>
        <p:nvSpPr>
          <p:cNvPr id="24" name="Text Box 27"/>
          <p:cNvSpPr txBox="1">
            <a:spLocks noChangeArrowheads="1"/>
          </p:cNvSpPr>
          <p:nvPr/>
        </p:nvSpPr>
        <p:spPr bwMode="auto">
          <a:xfrm>
            <a:off x="304800" y="5867400"/>
            <a:ext cx="5410200" cy="846386"/>
          </a:xfrm>
          <a:prstGeom prst="rect">
            <a:avLst/>
          </a:prstGeom>
          <a:noFill/>
          <a:ln w="12700">
            <a:noFill/>
            <a:miter lim="800000"/>
            <a:headEnd type="none" w="sm" len="sm"/>
            <a:tailEnd type="none" w="sm" len="sm"/>
          </a:ln>
        </p:spPr>
        <p:txBody>
          <a:bodyPr>
            <a:spAutoFit/>
          </a:bodyPr>
          <a:lstStyle/>
          <a:p>
            <a:pPr>
              <a:spcBef>
                <a:spcPct val="50000"/>
              </a:spcBef>
            </a:pPr>
            <a:r>
              <a:rPr lang="en-US" sz="1400"/>
              <a:t>Hoe maak je een tweepuntsperspectief tekening?</a:t>
            </a:r>
            <a:br>
              <a:rPr lang="en-US" sz="1400"/>
            </a:br>
            <a:r>
              <a:rPr lang="en-US" sz="1400"/>
              <a:t>Klik </a:t>
            </a:r>
            <a:r>
              <a:rPr lang="en-US" sz="1400">
                <a:hlinkClick r:id="" action="ppaction://noaction"/>
              </a:rPr>
              <a:t>hier</a:t>
            </a:r>
            <a:r>
              <a:rPr lang="en-US" sz="1400"/>
              <a:t> voor een stap voor stap uitleg.</a:t>
            </a:r>
          </a:p>
          <a:p>
            <a:pPr>
              <a:spcBef>
                <a:spcPct val="50000"/>
              </a:spcBef>
            </a:pPr>
            <a:endParaRPr lang="nl-NL" sz="1400"/>
          </a:p>
        </p:txBody>
      </p:sp>
      <p:sp>
        <p:nvSpPr>
          <p:cNvPr id="25" name="AutoShape 28">
            <a:hlinkClick r:id="" action="ppaction://noaction"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6" name="Rectangle 29">
            <a:hlinkClick r:id="" action="ppaction://hlinkshowjump?jump=nextslide"/>
          </p:cNvPr>
          <p:cNvSpPr>
            <a:spLocks noChangeArrowheads="1"/>
          </p:cNvSpPr>
          <p:nvPr/>
        </p:nvSpPr>
        <p:spPr bwMode="auto">
          <a:xfrm>
            <a:off x="7543800" y="533400"/>
            <a:ext cx="762000" cy="477696"/>
          </a:xfrm>
          <a:prstGeom prst="rect">
            <a:avLst/>
          </a:prstGeom>
          <a:noFill/>
          <a:ln w="9525">
            <a:noFill/>
            <a:miter lim="800000"/>
            <a:headEnd/>
            <a:tailEnd/>
          </a:ln>
        </p:spPr>
        <p:txBody>
          <a:bodyPr lIns="92075" tIns="46038" rIns="92075" bIns="46038">
            <a:spAutoFit/>
          </a:bodyPr>
          <a:lstStyle/>
          <a:p>
            <a:pPr>
              <a:spcBef>
                <a:spcPct val="50000"/>
              </a:spcBef>
            </a:pPr>
            <a:r>
              <a:rPr lang="en-US" sz="1000"/>
              <a:t>   theorie                                                 </a:t>
            </a:r>
          </a:p>
          <a:p>
            <a:pPr>
              <a:spcBef>
                <a:spcPct val="50000"/>
              </a:spcBef>
            </a:pPr>
            <a:endParaRPr lang="nl-NL" sz="100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Words>
  <Application>Microsoft Office PowerPoint</Application>
  <PresentationFormat>Diavoorstelling (4:3)</PresentationFormat>
  <Paragraphs>11</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2013-10-04T11:23:37Z</dcterms:created>
  <dcterms:modified xsi:type="dcterms:W3CDTF">2013-10-04T11:25:37Z</dcterms:modified>
</cp:coreProperties>
</file>