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D9A0CC64-94FB-47AB-9E36-A3A04E8AFD27}" type="datetimeFigureOut">
              <a:rPr lang="nl-NL" smtClean="0"/>
              <a:pPr/>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8355C44-D245-4201-BC59-EC50AB8AED4D}"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9A0CC64-94FB-47AB-9E36-A3A04E8AFD27}" type="datetimeFigureOut">
              <a:rPr lang="nl-NL" smtClean="0"/>
              <a:pPr/>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8355C44-D245-4201-BC59-EC50AB8AED4D}"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9A0CC64-94FB-47AB-9E36-A3A04E8AFD27}" type="datetimeFigureOut">
              <a:rPr lang="nl-NL" smtClean="0"/>
              <a:pPr/>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8355C44-D245-4201-BC59-EC50AB8AED4D}"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9A0CC64-94FB-47AB-9E36-A3A04E8AFD27}" type="datetimeFigureOut">
              <a:rPr lang="nl-NL" smtClean="0"/>
              <a:pPr/>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8355C44-D245-4201-BC59-EC50AB8AED4D}"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D9A0CC64-94FB-47AB-9E36-A3A04E8AFD27}" type="datetimeFigureOut">
              <a:rPr lang="nl-NL" smtClean="0"/>
              <a:pPr/>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8355C44-D245-4201-BC59-EC50AB8AED4D}"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D9A0CC64-94FB-47AB-9E36-A3A04E8AFD27}" type="datetimeFigureOut">
              <a:rPr lang="nl-NL" smtClean="0"/>
              <a:pPr/>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8355C44-D245-4201-BC59-EC50AB8AED4D}"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D9A0CC64-94FB-47AB-9E36-A3A04E8AFD27}" type="datetimeFigureOut">
              <a:rPr lang="nl-NL" smtClean="0"/>
              <a:pPr/>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48355C44-D245-4201-BC59-EC50AB8AED4D}"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D9A0CC64-94FB-47AB-9E36-A3A04E8AFD27}" type="datetimeFigureOut">
              <a:rPr lang="nl-NL" smtClean="0"/>
              <a:pPr/>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48355C44-D245-4201-BC59-EC50AB8AED4D}"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9A0CC64-94FB-47AB-9E36-A3A04E8AFD27}" type="datetimeFigureOut">
              <a:rPr lang="nl-NL" smtClean="0"/>
              <a:pPr/>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48355C44-D245-4201-BC59-EC50AB8AED4D}"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9A0CC64-94FB-47AB-9E36-A3A04E8AFD27}" type="datetimeFigureOut">
              <a:rPr lang="nl-NL" smtClean="0"/>
              <a:pPr/>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8355C44-D245-4201-BC59-EC50AB8AED4D}"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9A0CC64-94FB-47AB-9E36-A3A04E8AFD27}" type="datetimeFigureOut">
              <a:rPr lang="nl-NL" smtClean="0"/>
              <a:pPr/>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8355C44-D245-4201-BC59-EC50AB8AED4D}"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A0CC64-94FB-47AB-9E36-A3A04E8AFD27}" type="datetimeFigureOut">
              <a:rPr lang="nl-NL" smtClean="0"/>
              <a:pPr/>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355C44-D245-4201-BC59-EC50AB8AED4D}"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8"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9" name="Picture 7">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0"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1"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1"/>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4"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Rectangle 15">
            <a:hlinkClick r:id="" action="ppaction://hlinkshowjump?jump=nextslide"/>
          </p:cNvPr>
          <p:cNvSpPr>
            <a:spLocks noChangeArrowheads="1"/>
          </p:cNvSpPr>
          <p:nvPr/>
        </p:nvSpPr>
        <p:spPr bwMode="auto">
          <a:xfrm>
            <a:off x="7620000" y="533400"/>
            <a:ext cx="914400" cy="477696"/>
          </a:xfrm>
          <a:prstGeom prst="rect">
            <a:avLst/>
          </a:prstGeom>
          <a:noFill/>
          <a:ln w="9525">
            <a:noFill/>
            <a:miter lim="800000"/>
            <a:headEnd/>
            <a:tailEnd/>
          </a:ln>
        </p:spPr>
        <p:txBody>
          <a:bodyPr lIns="92075" tIns="46038" rIns="92075" bIns="46038">
            <a:spAutoFit/>
          </a:bodyPr>
          <a:lstStyle/>
          <a:p>
            <a:pPr>
              <a:spcBef>
                <a:spcPct val="50000"/>
              </a:spcBef>
            </a:pPr>
            <a:r>
              <a:rPr lang="en-US" sz="1000"/>
              <a:t> voorbeeld                                          </a:t>
            </a:r>
          </a:p>
          <a:p>
            <a:pPr>
              <a:spcBef>
                <a:spcPct val="50000"/>
              </a:spcBef>
            </a:pPr>
            <a:endParaRPr lang="nl-NL" sz="1000"/>
          </a:p>
        </p:txBody>
      </p:sp>
      <p:sp>
        <p:nvSpPr>
          <p:cNvPr id="17"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8" name="Rectangle 18"/>
          <p:cNvSpPr>
            <a:spLocks noChangeArrowheads="1"/>
          </p:cNvSpPr>
          <p:nvPr/>
        </p:nvSpPr>
        <p:spPr bwMode="auto">
          <a:xfrm>
            <a:off x="3276600" y="17383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Rectangle 19"/>
          <p:cNvSpPr>
            <a:spLocks noChangeArrowheads="1"/>
          </p:cNvSpPr>
          <p:nvPr/>
        </p:nvSpPr>
        <p:spPr bwMode="auto">
          <a:xfrm>
            <a:off x="3276600"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0" name="Text Box 20"/>
          <p:cNvSpPr txBox="1">
            <a:spLocks noChangeArrowheads="1"/>
          </p:cNvSpPr>
          <p:nvPr/>
        </p:nvSpPr>
        <p:spPr bwMode="auto">
          <a:xfrm>
            <a:off x="152400" y="1219200"/>
            <a:ext cx="88392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21" name="Picture 25"/>
          <p:cNvPicPr>
            <a:picLocks noChangeAspect="1" noChangeArrowheads="1"/>
          </p:cNvPicPr>
          <p:nvPr/>
        </p:nvPicPr>
        <p:blipFill>
          <a:blip r:embed="rId3" cstate="print"/>
          <a:srcRect/>
          <a:stretch>
            <a:fillRect/>
          </a:stretch>
        </p:blipFill>
        <p:spPr bwMode="auto">
          <a:xfrm>
            <a:off x="2438400" y="0"/>
            <a:ext cx="4224338" cy="868363"/>
          </a:xfrm>
          <a:prstGeom prst="rect">
            <a:avLst/>
          </a:prstGeom>
          <a:noFill/>
          <a:ln w="12700">
            <a:noFill/>
            <a:miter lim="800000"/>
            <a:headEnd type="none" w="sm" len="sm"/>
            <a:tailEnd type="none" w="sm" len="sm"/>
          </a:ln>
        </p:spPr>
      </p:pic>
      <p:sp>
        <p:nvSpPr>
          <p:cNvPr id="22" name="Text Box 26"/>
          <p:cNvSpPr txBox="1">
            <a:spLocks noChangeArrowheads="1"/>
          </p:cNvSpPr>
          <p:nvPr/>
        </p:nvSpPr>
        <p:spPr bwMode="auto">
          <a:xfrm>
            <a:off x="228600" y="1066800"/>
            <a:ext cx="8763000" cy="4939814"/>
          </a:xfrm>
          <a:prstGeom prst="rect">
            <a:avLst/>
          </a:prstGeom>
          <a:noFill/>
          <a:ln w="12700">
            <a:noFill/>
            <a:miter lim="800000"/>
            <a:headEnd type="none" w="sm" len="sm"/>
            <a:tailEnd type="none" w="sm" len="sm"/>
          </a:ln>
        </p:spPr>
        <p:txBody>
          <a:bodyPr>
            <a:spAutoFit/>
          </a:bodyPr>
          <a:lstStyle/>
          <a:p>
            <a:pPr>
              <a:spcBef>
                <a:spcPct val="50000"/>
              </a:spcBef>
            </a:pPr>
            <a:r>
              <a:rPr lang="nl-NL" sz="1400" b="1">
                <a:cs typeface="Arial" pitchFamily="34" charset="0"/>
              </a:rPr>
              <a:t>Naar welke muziek luister jij graag? </a:t>
            </a:r>
            <a:r>
              <a:rPr lang="en-GB" sz="1400" b="1">
                <a:cs typeface="Arial" pitchFamily="34" charset="0"/>
              </a:rPr>
              <a:t>Hard rock, house, techno of………..</a:t>
            </a:r>
            <a:br>
              <a:rPr lang="en-GB" sz="1400" b="1">
                <a:cs typeface="Arial" pitchFamily="34" charset="0"/>
              </a:rPr>
            </a:br>
            <a:r>
              <a:rPr lang="nl-NL" sz="1400">
                <a:cs typeface="Arial" pitchFamily="34" charset="0"/>
              </a:rPr>
              <a:t>Stel je voor: jij mag de cd-hoes ontwerpen voor een cd van je favoriete band of artiest. Welke band of artiest vind jij zo goed dat je er wel een cd-hoes voor zou willen ontwerpen?</a:t>
            </a:r>
            <a:br>
              <a:rPr lang="nl-NL" sz="1400">
                <a:cs typeface="Arial" pitchFamily="34" charset="0"/>
              </a:rPr>
            </a:br>
            <a:r>
              <a:rPr lang="nl-NL" sz="1400">
                <a:cs typeface="Arial" pitchFamily="34" charset="0"/>
              </a:rPr>
              <a:t/>
            </a:r>
            <a:br>
              <a:rPr lang="nl-NL" sz="1400">
                <a:cs typeface="Arial" pitchFamily="34" charset="0"/>
              </a:rPr>
            </a:br>
            <a:r>
              <a:rPr lang="nl-NL" sz="1400" b="1" u="sng">
                <a:cs typeface="Arial" pitchFamily="34" charset="0"/>
              </a:rPr>
              <a:t>Wat heb je nodig?</a:t>
            </a:r>
            <a:br>
              <a:rPr lang="nl-NL" sz="1400" b="1" u="sng">
                <a:cs typeface="Arial" pitchFamily="34" charset="0"/>
              </a:rPr>
            </a:br>
            <a:r>
              <a:rPr lang="nl-NL" sz="1400" b="1">
                <a:cs typeface="Arial" pitchFamily="34" charset="0"/>
              </a:rPr>
              <a:t>Computer en eventueel een computerprogramma waarmee je cd-hoesjes kunt maken. </a:t>
            </a:r>
            <a:br>
              <a:rPr lang="nl-NL" sz="1400" b="1">
                <a:cs typeface="Arial" pitchFamily="34" charset="0"/>
              </a:rPr>
            </a:br>
            <a:r>
              <a:rPr lang="nl-NL" sz="1400" b="1">
                <a:cs typeface="Arial" pitchFamily="34" charset="0"/>
              </a:rPr>
              <a:t/>
            </a:r>
            <a:br>
              <a:rPr lang="nl-NL" sz="1400" b="1">
                <a:cs typeface="Arial" pitchFamily="34" charset="0"/>
              </a:rPr>
            </a:br>
            <a:r>
              <a:rPr lang="nl-NL" sz="1400" b="1" u="sng">
                <a:cs typeface="Arial" pitchFamily="34" charset="0"/>
              </a:rPr>
              <a:t>Wat ga je doen?</a:t>
            </a:r>
            <a:br>
              <a:rPr lang="nl-NL" sz="1400" b="1" u="sng">
                <a:cs typeface="Arial" pitchFamily="34" charset="0"/>
              </a:rPr>
            </a:br>
            <a:r>
              <a:rPr lang="nl-NL" sz="1400">
                <a:cs typeface="Arial" pitchFamily="34" charset="0"/>
              </a:rPr>
              <a:t>Je gaat </a:t>
            </a:r>
            <a:r>
              <a:rPr lang="nl-NL" sz="1400" i="1">
                <a:cs typeface="Arial" pitchFamily="34" charset="0"/>
              </a:rPr>
              <a:t>de voorkant</a:t>
            </a:r>
            <a:r>
              <a:rPr lang="nl-NL" sz="1400">
                <a:cs typeface="Arial" pitchFamily="34" charset="0"/>
              </a:rPr>
              <a:t> en de achterkant van een cd-hoes ontwerpen. Je mag de artiest of band zelf kiezen. Zorg ervoor dat het een flitsende cd-hoes wordt. Deze opdracht maak je op de computer. </a:t>
            </a:r>
            <a:br>
              <a:rPr lang="nl-NL" sz="1400">
                <a:cs typeface="Arial" pitchFamily="34" charset="0"/>
              </a:rPr>
            </a:br>
            <a:r>
              <a:rPr lang="nl-NL" sz="1400">
                <a:cs typeface="Arial" pitchFamily="34" charset="0"/>
              </a:rPr>
              <a:t>Als je geen computerprogramma hebt om cd-hoesjes te  maken, maak het dan met MS Word. </a:t>
            </a:r>
            <a:br>
              <a:rPr lang="nl-NL" sz="1400">
                <a:cs typeface="Arial" pitchFamily="34" charset="0"/>
              </a:rPr>
            </a:br>
            <a:r>
              <a:rPr lang="nl-NL" sz="1400" b="1">
                <a:cs typeface="Arial" pitchFamily="34" charset="0"/>
              </a:rPr>
              <a:t>Plaatjes moet je dan inscannen of van internet halen.</a:t>
            </a:r>
            <a:br>
              <a:rPr lang="nl-NL" sz="1400" b="1">
                <a:cs typeface="Arial" pitchFamily="34" charset="0"/>
              </a:rPr>
            </a:br>
            <a:r>
              <a:rPr lang="nl-NL" sz="1400" b="1">
                <a:cs typeface="Arial" pitchFamily="34" charset="0"/>
              </a:rPr>
              <a:t/>
            </a:r>
            <a:br>
              <a:rPr lang="nl-NL" sz="1400" b="1">
                <a:cs typeface="Arial" pitchFamily="34" charset="0"/>
              </a:rPr>
            </a:br>
            <a:r>
              <a:rPr lang="nl-NL" sz="1400" b="1" u="sng">
                <a:cs typeface="Arial" pitchFamily="34" charset="0"/>
              </a:rPr>
              <a:t>Hoe ga je te werk?</a:t>
            </a:r>
            <a:br>
              <a:rPr lang="nl-NL" sz="1400" b="1" u="sng">
                <a:cs typeface="Arial" pitchFamily="34" charset="0"/>
              </a:rPr>
            </a:br>
            <a:r>
              <a:rPr lang="nl-NL" sz="1400">
                <a:cs typeface="Arial" pitchFamily="34" charset="0"/>
              </a:rPr>
              <a:t>Voordat je op de computer aan de slag gaat, ga je eerst wat ideeën op papier zetten. Maak een aantal schetsen en kijk waar de afbeelding en de tekst moeten komen te staan. De  liedjes komen op de achterkant van de cd te staan. </a:t>
            </a:r>
            <a:r>
              <a:rPr lang="nl-NL" sz="1400" b="1">
                <a:cs typeface="Arial" pitchFamily="34" charset="0"/>
              </a:rPr>
              <a:t>De cd-hoes wordt 12 cm x 12 cm groot.</a:t>
            </a:r>
            <a:br>
              <a:rPr lang="nl-NL" sz="1400" b="1">
                <a:cs typeface="Arial" pitchFamily="34" charset="0"/>
              </a:rPr>
            </a:br>
            <a:r>
              <a:rPr lang="nl-NL" sz="1400">
                <a:cs typeface="Arial" pitchFamily="34" charset="0"/>
              </a:rPr>
              <a:t> </a:t>
            </a:r>
            <a:endParaRPr lang="nl-NL" sz="1400"/>
          </a:p>
          <a:p>
            <a:pPr>
              <a:spcBef>
                <a:spcPct val="50000"/>
              </a:spcBef>
            </a:pPr>
            <a:r>
              <a:rPr lang="nl-NL" sz="1400">
                <a:cs typeface="Arial" pitchFamily="34" charset="0"/>
              </a:rPr>
              <a:t>Zorg ervoor dat de cd-hoes opvalt door: </a:t>
            </a:r>
            <a:br>
              <a:rPr lang="nl-NL" sz="1400">
                <a:cs typeface="Arial" pitchFamily="34" charset="0"/>
              </a:rPr>
            </a:br>
            <a:r>
              <a:rPr lang="nl-NL" sz="1400" i="1">
                <a:cs typeface="Arial" pitchFamily="34" charset="0"/>
              </a:rPr>
              <a:t>-een mooie vlakverdeling </a:t>
            </a:r>
            <a:r>
              <a:rPr lang="nl-NL" sz="1400">
                <a:cs typeface="Arial" pitchFamily="34" charset="0"/>
              </a:rPr>
              <a:t>(hoe de verschillende onderdelen zijn geplaatst) </a:t>
            </a:r>
            <a:br>
              <a:rPr lang="nl-NL" sz="1400">
                <a:cs typeface="Arial" pitchFamily="34" charset="0"/>
              </a:rPr>
            </a:br>
            <a:r>
              <a:rPr lang="nl-NL" sz="1400" i="1">
                <a:cs typeface="Arial" pitchFamily="34" charset="0"/>
              </a:rPr>
              <a:t>-kleuren die opvallen</a:t>
            </a:r>
            <a:br>
              <a:rPr lang="nl-NL" sz="1400" i="1">
                <a:cs typeface="Arial" pitchFamily="34" charset="0"/>
              </a:rPr>
            </a:br>
            <a:r>
              <a:rPr lang="nl-NL" sz="1400" i="1">
                <a:cs typeface="Arial" pitchFamily="34" charset="0"/>
              </a:rPr>
              <a:t>-een duidelijk lettertype</a:t>
            </a:r>
          </a:p>
        </p:txBody>
      </p:sp>
      <p:pic>
        <p:nvPicPr>
          <p:cNvPr id="23" name="Picture 28" descr="http://abel.sohosted.com/gastenboeklycos/voorkant_de_stilte_voorbij.jpg"/>
          <p:cNvPicPr>
            <a:picLocks noChangeAspect="1" noChangeArrowheads="1"/>
          </p:cNvPicPr>
          <p:nvPr/>
        </p:nvPicPr>
        <p:blipFill>
          <a:blip r:embed="rId4" cstate="print"/>
          <a:srcRect/>
          <a:stretch>
            <a:fillRect/>
          </a:stretch>
        </p:blipFill>
        <p:spPr bwMode="auto">
          <a:xfrm>
            <a:off x="6629400" y="4643438"/>
            <a:ext cx="2286000" cy="2214562"/>
          </a:xfrm>
          <a:prstGeom prst="rect">
            <a:avLst/>
          </a:prstGeom>
          <a:noFill/>
          <a:ln w="9525">
            <a:noFill/>
            <a:miter lim="800000"/>
            <a:headEnd/>
            <a:tailEnd/>
          </a:ln>
        </p:spPr>
      </p:pic>
      <p:sp>
        <p:nvSpPr>
          <p:cNvPr id="24" name="AutoShape 29">
            <a:hlinkClick r:id="" action="ppaction://noaction" highlightClick="1"/>
          </p:cNvPr>
          <p:cNvSpPr>
            <a:spLocks noChangeArrowheads="1"/>
          </p:cNvSpPr>
          <p:nvPr/>
        </p:nvSpPr>
        <p:spPr bwMode="auto">
          <a:xfrm>
            <a:off x="7772400" y="152400"/>
            <a:ext cx="457200" cy="381000"/>
          </a:xfrm>
          <a:prstGeom prst="actionButtonDocumen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3"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4"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6"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7" name="Picture 7">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8"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9"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1"/>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2"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4" name="Rectangle 15">
            <a:hlinkClick r:id="" action="ppaction://hlinkshowjump?jump=nextslide"/>
          </p:cNvPr>
          <p:cNvSpPr>
            <a:spLocks noChangeArrowheads="1"/>
          </p:cNvSpPr>
          <p:nvPr/>
        </p:nvSpPr>
        <p:spPr bwMode="auto">
          <a:xfrm>
            <a:off x="7620000" y="533400"/>
            <a:ext cx="914400" cy="477696"/>
          </a:xfrm>
          <a:prstGeom prst="rect">
            <a:avLst/>
          </a:prstGeom>
          <a:noFill/>
          <a:ln w="9525">
            <a:noFill/>
            <a:miter lim="800000"/>
            <a:headEnd/>
            <a:tailEnd/>
          </a:ln>
        </p:spPr>
        <p:txBody>
          <a:bodyPr lIns="92075" tIns="46038" rIns="92075" bIns="46038">
            <a:spAutoFit/>
          </a:bodyPr>
          <a:lstStyle/>
          <a:p>
            <a:pPr>
              <a:spcBef>
                <a:spcPct val="50000"/>
              </a:spcBef>
            </a:pPr>
            <a:r>
              <a:rPr lang="en-US" sz="1000"/>
              <a:t> voorbeeld                                          </a:t>
            </a:r>
          </a:p>
          <a:p>
            <a:pPr>
              <a:spcBef>
                <a:spcPct val="50000"/>
              </a:spcBef>
            </a:pPr>
            <a:endParaRPr lang="nl-NL" sz="1000"/>
          </a:p>
        </p:txBody>
      </p:sp>
      <p:sp>
        <p:nvSpPr>
          <p:cNvPr id="15"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Rectangle 18"/>
          <p:cNvSpPr>
            <a:spLocks noChangeArrowheads="1"/>
          </p:cNvSpPr>
          <p:nvPr/>
        </p:nvSpPr>
        <p:spPr bwMode="auto">
          <a:xfrm>
            <a:off x="3276600" y="17383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7" name="Rectangle 19"/>
          <p:cNvSpPr>
            <a:spLocks noChangeArrowheads="1"/>
          </p:cNvSpPr>
          <p:nvPr/>
        </p:nvSpPr>
        <p:spPr bwMode="auto">
          <a:xfrm>
            <a:off x="3276600"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8" name="Text Box 20"/>
          <p:cNvSpPr txBox="1">
            <a:spLocks noChangeArrowheads="1"/>
          </p:cNvSpPr>
          <p:nvPr/>
        </p:nvSpPr>
        <p:spPr bwMode="auto">
          <a:xfrm>
            <a:off x="152400" y="1219200"/>
            <a:ext cx="88392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19" name="Picture 25"/>
          <p:cNvPicPr>
            <a:picLocks noChangeAspect="1" noChangeArrowheads="1"/>
          </p:cNvPicPr>
          <p:nvPr/>
        </p:nvPicPr>
        <p:blipFill>
          <a:blip r:embed="rId3" cstate="print"/>
          <a:srcRect/>
          <a:stretch>
            <a:fillRect/>
          </a:stretch>
        </p:blipFill>
        <p:spPr bwMode="auto">
          <a:xfrm>
            <a:off x="2438400" y="0"/>
            <a:ext cx="4224338" cy="868363"/>
          </a:xfrm>
          <a:prstGeom prst="rect">
            <a:avLst/>
          </a:prstGeom>
          <a:noFill/>
          <a:ln w="12700">
            <a:noFill/>
            <a:miter lim="800000"/>
            <a:headEnd type="none" w="sm" len="sm"/>
            <a:tailEnd type="none" w="sm" len="sm"/>
          </a:ln>
        </p:spPr>
      </p:pic>
      <p:sp>
        <p:nvSpPr>
          <p:cNvPr id="20" name="Text Box 26"/>
          <p:cNvSpPr txBox="1">
            <a:spLocks noChangeArrowheads="1"/>
          </p:cNvSpPr>
          <p:nvPr/>
        </p:nvSpPr>
        <p:spPr bwMode="auto">
          <a:xfrm>
            <a:off x="228600" y="1066800"/>
            <a:ext cx="8763000" cy="4939814"/>
          </a:xfrm>
          <a:prstGeom prst="rect">
            <a:avLst/>
          </a:prstGeom>
          <a:noFill/>
          <a:ln w="12700">
            <a:noFill/>
            <a:miter lim="800000"/>
            <a:headEnd type="none" w="sm" len="sm"/>
            <a:tailEnd type="none" w="sm" len="sm"/>
          </a:ln>
        </p:spPr>
        <p:txBody>
          <a:bodyPr>
            <a:spAutoFit/>
          </a:bodyPr>
          <a:lstStyle/>
          <a:p>
            <a:pPr>
              <a:spcBef>
                <a:spcPct val="50000"/>
              </a:spcBef>
            </a:pPr>
            <a:r>
              <a:rPr lang="nl-NL" sz="1400" b="1">
                <a:cs typeface="Arial" pitchFamily="34" charset="0"/>
              </a:rPr>
              <a:t>Naar welke muziek luister jij graag? </a:t>
            </a:r>
            <a:r>
              <a:rPr lang="en-GB" sz="1400" b="1">
                <a:cs typeface="Arial" pitchFamily="34" charset="0"/>
              </a:rPr>
              <a:t>Hard rock, house, techno of………..</a:t>
            </a:r>
            <a:br>
              <a:rPr lang="en-GB" sz="1400" b="1">
                <a:cs typeface="Arial" pitchFamily="34" charset="0"/>
              </a:rPr>
            </a:br>
            <a:r>
              <a:rPr lang="nl-NL" sz="1400">
                <a:cs typeface="Arial" pitchFamily="34" charset="0"/>
              </a:rPr>
              <a:t>Stel je voor: jij mag de cd-hoes ontwerpen voor een cd van je favoriete band of artiest. Welke band of artiest vind jij zo goed dat je er wel een cd-hoes voor zou willen ontwerpen?</a:t>
            </a:r>
            <a:br>
              <a:rPr lang="nl-NL" sz="1400">
                <a:cs typeface="Arial" pitchFamily="34" charset="0"/>
              </a:rPr>
            </a:br>
            <a:r>
              <a:rPr lang="nl-NL" sz="1400">
                <a:cs typeface="Arial" pitchFamily="34" charset="0"/>
              </a:rPr>
              <a:t/>
            </a:r>
            <a:br>
              <a:rPr lang="nl-NL" sz="1400">
                <a:cs typeface="Arial" pitchFamily="34" charset="0"/>
              </a:rPr>
            </a:br>
            <a:r>
              <a:rPr lang="nl-NL" sz="1400" b="1" u="sng">
                <a:cs typeface="Arial" pitchFamily="34" charset="0"/>
              </a:rPr>
              <a:t>Wat heb je nodig?</a:t>
            </a:r>
            <a:br>
              <a:rPr lang="nl-NL" sz="1400" b="1" u="sng">
                <a:cs typeface="Arial" pitchFamily="34" charset="0"/>
              </a:rPr>
            </a:br>
            <a:r>
              <a:rPr lang="nl-NL" sz="1400" b="1">
                <a:cs typeface="Arial" pitchFamily="34" charset="0"/>
              </a:rPr>
              <a:t>Computer en eventueel een computerprogramma waarmee je cd-hoesjes kunt maken. </a:t>
            </a:r>
            <a:br>
              <a:rPr lang="nl-NL" sz="1400" b="1">
                <a:cs typeface="Arial" pitchFamily="34" charset="0"/>
              </a:rPr>
            </a:br>
            <a:r>
              <a:rPr lang="nl-NL" sz="1400" b="1">
                <a:cs typeface="Arial" pitchFamily="34" charset="0"/>
              </a:rPr>
              <a:t/>
            </a:r>
            <a:br>
              <a:rPr lang="nl-NL" sz="1400" b="1">
                <a:cs typeface="Arial" pitchFamily="34" charset="0"/>
              </a:rPr>
            </a:br>
            <a:r>
              <a:rPr lang="nl-NL" sz="1400" b="1" u="sng">
                <a:cs typeface="Arial" pitchFamily="34" charset="0"/>
              </a:rPr>
              <a:t>Wat ga je doen?</a:t>
            </a:r>
            <a:br>
              <a:rPr lang="nl-NL" sz="1400" b="1" u="sng">
                <a:cs typeface="Arial" pitchFamily="34" charset="0"/>
              </a:rPr>
            </a:br>
            <a:r>
              <a:rPr lang="nl-NL" sz="1400">
                <a:cs typeface="Arial" pitchFamily="34" charset="0"/>
              </a:rPr>
              <a:t>Je gaat </a:t>
            </a:r>
            <a:r>
              <a:rPr lang="nl-NL" sz="1400" i="1">
                <a:cs typeface="Arial" pitchFamily="34" charset="0"/>
              </a:rPr>
              <a:t>de voorkant</a:t>
            </a:r>
            <a:r>
              <a:rPr lang="nl-NL" sz="1400">
                <a:cs typeface="Arial" pitchFamily="34" charset="0"/>
              </a:rPr>
              <a:t> en de achterkant van een cd-hoes ontwerpen. Je mag de artiest of band zelf kiezen. Zorg ervoor dat het een flitsende cd-hoes wordt. Deze opdracht maak je op de computer. </a:t>
            </a:r>
            <a:br>
              <a:rPr lang="nl-NL" sz="1400">
                <a:cs typeface="Arial" pitchFamily="34" charset="0"/>
              </a:rPr>
            </a:br>
            <a:r>
              <a:rPr lang="nl-NL" sz="1400">
                <a:cs typeface="Arial" pitchFamily="34" charset="0"/>
              </a:rPr>
              <a:t>Als je geen computerprogramma hebt om cd-hoesjes te  maken, maak het dan met MS Word. </a:t>
            </a:r>
            <a:br>
              <a:rPr lang="nl-NL" sz="1400">
                <a:cs typeface="Arial" pitchFamily="34" charset="0"/>
              </a:rPr>
            </a:br>
            <a:r>
              <a:rPr lang="nl-NL" sz="1400" b="1">
                <a:cs typeface="Arial" pitchFamily="34" charset="0"/>
              </a:rPr>
              <a:t>Plaatjes moet je dan inscannen of van internet halen.</a:t>
            </a:r>
            <a:br>
              <a:rPr lang="nl-NL" sz="1400" b="1">
                <a:cs typeface="Arial" pitchFamily="34" charset="0"/>
              </a:rPr>
            </a:br>
            <a:r>
              <a:rPr lang="nl-NL" sz="1400" b="1">
                <a:cs typeface="Arial" pitchFamily="34" charset="0"/>
              </a:rPr>
              <a:t/>
            </a:r>
            <a:br>
              <a:rPr lang="nl-NL" sz="1400" b="1">
                <a:cs typeface="Arial" pitchFamily="34" charset="0"/>
              </a:rPr>
            </a:br>
            <a:r>
              <a:rPr lang="nl-NL" sz="1400" b="1" u="sng">
                <a:cs typeface="Arial" pitchFamily="34" charset="0"/>
              </a:rPr>
              <a:t>Hoe ga je te werk?</a:t>
            </a:r>
            <a:br>
              <a:rPr lang="nl-NL" sz="1400" b="1" u="sng">
                <a:cs typeface="Arial" pitchFamily="34" charset="0"/>
              </a:rPr>
            </a:br>
            <a:r>
              <a:rPr lang="nl-NL" sz="1400">
                <a:cs typeface="Arial" pitchFamily="34" charset="0"/>
              </a:rPr>
              <a:t>Voordat je op de computer aan de slag gaat, ga je eerst wat ideeën op papier zetten. Maak een aantal schetsen en kijk waar de afbeelding en de tekst moeten komen te staan. De  liedjes komen op de achterkant van de cd te staan. </a:t>
            </a:r>
            <a:r>
              <a:rPr lang="nl-NL" sz="1400" b="1">
                <a:cs typeface="Arial" pitchFamily="34" charset="0"/>
              </a:rPr>
              <a:t>De cd-hoes wordt 12 cm x 12 cm groot.</a:t>
            </a:r>
            <a:br>
              <a:rPr lang="nl-NL" sz="1400" b="1">
                <a:cs typeface="Arial" pitchFamily="34" charset="0"/>
              </a:rPr>
            </a:br>
            <a:r>
              <a:rPr lang="nl-NL" sz="1400">
                <a:cs typeface="Arial" pitchFamily="34" charset="0"/>
              </a:rPr>
              <a:t> </a:t>
            </a:r>
            <a:endParaRPr lang="nl-NL" sz="1400"/>
          </a:p>
          <a:p>
            <a:pPr>
              <a:spcBef>
                <a:spcPct val="50000"/>
              </a:spcBef>
            </a:pPr>
            <a:r>
              <a:rPr lang="nl-NL" sz="1400">
                <a:cs typeface="Arial" pitchFamily="34" charset="0"/>
              </a:rPr>
              <a:t>Zorg ervoor dat de cd-hoes opvalt door: </a:t>
            </a:r>
            <a:br>
              <a:rPr lang="nl-NL" sz="1400">
                <a:cs typeface="Arial" pitchFamily="34" charset="0"/>
              </a:rPr>
            </a:br>
            <a:r>
              <a:rPr lang="nl-NL" sz="1400" i="1">
                <a:cs typeface="Arial" pitchFamily="34" charset="0"/>
              </a:rPr>
              <a:t>-een mooie vlakverdeling </a:t>
            </a:r>
            <a:r>
              <a:rPr lang="nl-NL" sz="1400">
                <a:cs typeface="Arial" pitchFamily="34" charset="0"/>
              </a:rPr>
              <a:t>(hoe de verschillende onderdelen zijn geplaatst) </a:t>
            </a:r>
            <a:br>
              <a:rPr lang="nl-NL" sz="1400">
                <a:cs typeface="Arial" pitchFamily="34" charset="0"/>
              </a:rPr>
            </a:br>
            <a:r>
              <a:rPr lang="nl-NL" sz="1400" i="1">
                <a:cs typeface="Arial" pitchFamily="34" charset="0"/>
              </a:rPr>
              <a:t>-kleuren die opvallen</a:t>
            </a:r>
            <a:br>
              <a:rPr lang="nl-NL" sz="1400" i="1">
                <a:cs typeface="Arial" pitchFamily="34" charset="0"/>
              </a:rPr>
            </a:br>
            <a:r>
              <a:rPr lang="nl-NL" sz="1400" i="1">
                <a:cs typeface="Arial" pitchFamily="34" charset="0"/>
              </a:rPr>
              <a:t>-een duidelijk lettertype</a:t>
            </a:r>
          </a:p>
        </p:txBody>
      </p:sp>
      <p:pic>
        <p:nvPicPr>
          <p:cNvPr id="21" name="Picture 28" descr="http://abel.sohosted.com/gastenboeklycos/voorkant_de_stilte_voorbij.jpg"/>
          <p:cNvPicPr>
            <a:picLocks noChangeAspect="1" noChangeArrowheads="1"/>
          </p:cNvPicPr>
          <p:nvPr/>
        </p:nvPicPr>
        <p:blipFill>
          <a:blip r:embed="rId4" cstate="print"/>
          <a:srcRect/>
          <a:stretch>
            <a:fillRect/>
          </a:stretch>
        </p:blipFill>
        <p:spPr bwMode="auto">
          <a:xfrm>
            <a:off x="6629400" y="4643438"/>
            <a:ext cx="2286000" cy="2214562"/>
          </a:xfrm>
          <a:prstGeom prst="rect">
            <a:avLst/>
          </a:prstGeom>
          <a:noFill/>
          <a:ln w="9525">
            <a:noFill/>
            <a:miter lim="800000"/>
            <a:headEnd/>
            <a:tailEnd/>
          </a:ln>
        </p:spPr>
      </p:pic>
      <p:sp>
        <p:nvSpPr>
          <p:cNvPr id="22" name="AutoShape 29">
            <a:hlinkClick r:id="" action="ppaction://noaction" highlightClick="1"/>
          </p:cNvPr>
          <p:cNvSpPr>
            <a:spLocks noChangeArrowheads="1"/>
          </p:cNvSpPr>
          <p:nvPr/>
        </p:nvSpPr>
        <p:spPr bwMode="auto">
          <a:xfrm>
            <a:off x="7772400" y="152400"/>
            <a:ext cx="457200" cy="381000"/>
          </a:xfrm>
          <a:prstGeom prst="actionButtonDocumen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641350"/>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6"/>
          <p:cNvSpPr txBox="1">
            <a:spLocks noChangeArrowheads="1"/>
          </p:cNvSpPr>
          <p:nvPr/>
        </p:nvSpPr>
        <p:spPr bwMode="auto">
          <a:xfrm>
            <a:off x="7772400" y="1066800"/>
            <a:ext cx="304800" cy="336550"/>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7"/>
          <p:cNvSpPr>
            <a:spLocks noChangeArrowheads="1"/>
          </p:cNvSpPr>
          <p:nvPr/>
        </p:nvSpPr>
        <p:spPr bwMode="auto">
          <a:xfrm>
            <a:off x="3309938" y="2338388"/>
            <a:ext cx="9144000" cy="0"/>
          </a:xfrm>
          <a:prstGeom prst="rect">
            <a:avLst/>
          </a:prstGeom>
          <a:noFill/>
          <a:ln w="12700">
            <a:noFill/>
            <a:miter lim="800000"/>
            <a:headEnd type="none" w="sm" len="sm"/>
            <a:tailEnd type="none" w="sm" len="sm"/>
          </a:ln>
        </p:spPr>
        <p:txBody>
          <a:bodyPr>
            <a:spAutoFit/>
          </a:bodyPr>
          <a:lstStyle/>
          <a:p>
            <a:endParaRPr lang="nl-NL"/>
          </a:p>
        </p:txBody>
      </p:sp>
      <p:sp>
        <p:nvSpPr>
          <p:cNvPr id="8" name="Rectangle 8"/>
          <p:cNvSpPr>
            <a:spLocks noChangeArrowheads="1"/>
          </p:cNvSpPr>
          <p:nvPr/>
        </p:nvSpPr>
        <p:spPr bwMode="auto">
          <a:xfrm>
            <a:off x="3586163" y="2652713"/>
            <a:ext cx="9144000" cy="0"/>
          </a:xfrm>
          <a:prstGeom prst="rect">
            <a:avLst/>
          </a:prstGeom>
          <a:noFill/>
          <a:ln w="12700">
            <a:noFill/>
            <a:miter lim="800000"/>
            <a:headEnd type="none" w="sm" len="sm"/>
            <a:tailEnd type="none" w="sm" len="sm"/>
          </a:ln>
        </p:spPr>
        <p:txBody>
          <a:bodyPr>
            <a:spAutoFit/>
          </a:bodyPr>
          <a:lstStyle/>
          <a:p>
            <a:endParaRPr lang="nl-NL"/>
          </a:p>
        </p:txBody>
      </p:sp>
      <p:sp>
        <p:nvSpPr>
          <p:cNvPr id="9" name="Rectangle 9"/>
          <p:cNvSpPr>
            <a:spLocks noChangeArrowheads="1"/>
          </p:cNvSpPr>
          <p:nvPr/>
        </p:nvSpPr>
        <p:spPr bwMode="auto">
          <a:xfrm>
            <a:off x="3586163" y="2652713"/>
            <a:ext cx="9144000" cy="0"/>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3538538" y="2647950"/>
            <a:ext cx="9144000" cy="0"/>
          </a:xfrm>
          <a:prstGeom prst="rect">
            <a:avLst/>
          </a:prstGeom>
          <a:noFill/>
          <a:ln w="12700">
            <a:noFill/>
            <a:miter lim="800000"/>
            <a:headEnd type="none" w="sm" len="sm"/>
            <a:tailEnd type="none" w="sm" len="sm"/>
          </a:ln>
        </p:spPr>
        <p:txBody>
          <a:bodyPr>
            <a:spAutoFit/>
          </a:bodyPr>
          <a:lstStyle/>
          <a:p>
            <a:endParaRPr lang="nl-NL"/>
          </a:p>
        </p:txBody>
      </p:sp>
      <p:sp>
        <p:nvSpPr>
          <p:cNvPr id="11" name="Rectangle 12"/>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2" name="Rectangle 13"/>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3" name="Picture 14">
            <a:hlinkClick r:id="" action="ppaction://hlinkshowjump?jump=previousslide"/>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4" name="Rectangle 15"/>
          <p:cNvSpPr>
            <a:spLocks noChangeArrowheads="1"/>
          </p:cNvSpPr>
          <p:nvPr/>
        </p:nvSpPr>
        <p:spPr bwMode="auto">
          <a:xfrm>
            <a:off x="8077200" y="533400"/>
            <a:ext cx="1066800" cy="244475"/>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pic>
        <p:nvPicPr>
          <p:cNvPr id="15" name="Picture 23"/>
          <p:cNvPicPr>
            <a:picLocks noChangeAspect="1" noChangeArrowheads="1"/>
          </p:cNvPicPr>
          <p:nvPr/>
        </p:nvPicPr>
        <p:blipFill>
          <a:blip r:embed="rId3" cstate="print"/>
          <a:srcRect/>
          <a:stretch>
            <a:fillRect/>
          </a:stretch>
        </p:blipFill>
        <p:spPr bwMode="auto">
          <a:xfrm>
            <a:off x="4648200" y="1455738"/>
            <a:ext cx="3786188" cy="3700462"/>
          </a:xfrm>
          <a:prstGeom prst="rect">
            <a:avLst/>
          </a:prstGeom>
          <a:noFill/>
          <a:ln w="12700">
            <a:noFill/>
            <a:miter lim="800000"/>
            <a:headEnd type="none" w="sm" len="sm"/>
            <a:tailEnd type="none" w="sm" len="sm"/>
          </a:ln>
        </p:spPr>
      </p:pic>
      <p:pic>
        <p:nvPicPr>
          <p:cNvPr id="16" name="Picture 24"/>
          <p:cNvPicPr>
            <a:picLocks noChangeAspect="1" noChangeArrowheads="1"/>
          </p:cNvPicPr>
          <p:nvPr/>
        </p:nvPicPr>
        <p:blipFill>
          <a:blip r:embed="rId4" cstate="print"/>
          <a:srcRect/>
          <a:stretch>
            <a:fillRect/>
          </a:stretch>
        </p:blipFill>
        <p:spPr bwMode="auto">
          <a:xfrm>
            <a:off x="914400" y="1458913"/>
            <a:ext cx="3746500" cy="3722687"/>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40</Words>
  <Application>Microsoft Office PowerPoint</Application>
  <PresentationFormat>Diavoorstelling (4:3)</PresentationFormat>
  <Paragraphs>9</Paragraphs>
  <Slides>3</Slides>
  <Notes>0</Notes>
  <HiddenSlides>0</HiddenSlides>
  <MMClips>0</MMClips>
  <ScaleCrop>false</ScaleCrop>
  <HeadingPairs>
    <vt:vector size="4" baseType="variant">
      <vt:variant>
        <vt:lpstr>Thema</vt:lpstr>
      </vt:variant>
      <vt:variant>
        <vt:i4>1</vt:i4>
      </vt:variant>
      <vt:variant>
        <vt:lpstr>Diatitels</vt:lpstr>
      </vt:variant>
      <vt:variant>
        <vt:i4>3</vt:i4>
      </vt:variant>
    </vt:vector>
  </HeadingPairs>
  <TitlesOfParts>
    <vt:vector size="4" baseType="lpstr">
      <vt:lpstr>Office-thema</vt:lpstr>
      <vt:lpstr>Dia 1</vt:lpstr>
      <vt:lpstr>Dia 2</vt:lpstr>
      <vt:lpstr>Dia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2</cp:revision>
  <dcterms:created xsi:type="dcterms:W3CDTF">2013-10-04T13:55:16Z</dcterms:created>
  <dcterms:modified xsi:type="dcterms:W3CDTF">2013-10-04T13:56:46Z</dcterms:modified>
</cp:coreProperties>
</file>