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02" y="-6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54AA286D-43FB-4D7B-9545-3F529A0FBC36}"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13CD482-B929-49ED-987D-5D4F0C5397AB}" type="slidenum">
              <a:rPr lang="nl-NL" smtClean="0"/>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54AA286D-43FB-4D7B-9545-3F529A0FBC36}"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13CD482-B929-49ED-987D-5D4F0C5397AB}" type="slidenum">
              <a:rPr lang="nl-NL" smtClean="0"/>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54AA286D-43FB-4D7B-9545-3F529A0FBC36}"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13CD482-B929-49ED-987D-5D4F0C5397AB}" type="slidenum">
              <a:rPr lang="nl-NL" smtClean="0"/>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54AA286D-43FB-4D7B-9545-3F529A0FBC36}"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13CD482-B929-49ED-987D-5D4F0C5397AB}" type="slidenum">
              <a:rPr lang="nl-NL" smtClean="0"/>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54AA286D-43FB-4D7B-9545-3F529A0FBC36}"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13CD482-B929-49ED-987D-5D4F0C5397AB}" type="slidenum">
              <a:rPr lang="nl-NL" smtClean="0"/>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54AA286D-43FB-4D7B-9545-3F529A0FBC36}"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13CD482-B929-49ED-987D-5D4F0C5397AB}" type="slidenum">
              <a:rPr lang="nl-NL" smtClean="0"/>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54AA286D-43FB-4D7B-9545-3F529A0FBC36}" type="datetimeFigureOut">
              <a:rPr lang="nl-NL" smtClean="0"/>
              <a:t>4-10-2013</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013CD482-B929-49ED-987D-5D4F0C5397AB}" type="slidenum">
              <a:rPr lang="nl-NL" smtClean="0"/>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54AA286D-43FB-4D7B-9545-3F529A0FBC36}" type="datetimeFigureOut">
              <a:rPr lang="nl-NL" smtClean="0"/>
              <a:t>4-10-2013</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013CD482-B929-49ED-987D-5D4F0C5397AB}" type="slidenum">
              <a:rPr lang="nl-NL" smtClean="0"/>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54AA286D-43FB-4D7B-9545-3F529A0FBC36}" type="datetimeFigureOut">
              <a:rPr lang="nl-NL" smtClean="0"/>
              <a:t>4-10-2013</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013CD482-B929-49ED-987D-5D4F0C5397AB}" type="slidenum">
              <a:rPr lang="nl-NL" smtClean="0"/>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54AA286D-43FB-4D7B-9545-3F529A0FBC36}"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13CD482-B929-49ED-987D-5D4F0C5397AB}" type="slidenum">
              <a:rPr lang="nl-NL" smtClean="0"/>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54AA286D-43FB-4D7B-9545-3F529A0FBC36}"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13CD482-B929-49ED-987D-5D4F0C5397AB}" type="slidenum">
              <a:rPr lang="nl-NL" smtClean="0"/>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AA286D-43FB-4D7B-9545-3F529A0FBC36}" type="datetimeFigureOut">
              <a:rPr lang="nl-NL" smtClean="0"/>
              <a:t>4-10-2013</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3CD482-B929-49ED-987D-5D4F0C5397AB}" type="slidenum">
              <a:rPr lang="nl-NL" smtClean="0"/>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gif"/><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wmf"/><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jpe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4343400" y="3657600"/>
            <a:ext cx="2362200" cy="462307"/>
          </a:xfrm>
          <a:prstGeom prst="rect">
            <a:avLst/>
          </a:prstGeom>
          <a:noFill/>
          <a:ln w="9525">
            <a:noFill/>
            <a:miter lim="800000"/>
            <a:headEnd/>
            <a:tailEnd/>
          </a:ln>
        </p:spPr>
        <p:txBody>
          <a:bodyPr lIns="92075" tIns="46038" rIns="92075" bIns="46038">
            <a:spAutoFit/>
          </a:bodyPr>
          <a:lstStyle/>
          <a:p>
            <a:pPr>
              <a:spcBef>
                <a:spcPct val="50000"/>
              </a:spcBef>
            </a:pPr>
            <a:endParaRPr lang="nl-NL" sz="2400">
              <a:latin typeface="Times New Roman" pitchFamily="18" charset="0"/>
            </a:endParaRPr>
          </a:p>
        </p:txBody>
      </p:sp>
      <p:sp>
        <p:nvSpPr>
          <p:cNvPr id="5" name="Rectangle 6">
            <a:hlinkClick r:id="" action="ppaction://noaction"/>
          </p:cNvPr>
          <p:cNvSpPr>
            <a:spLocks noChangeArrowheads="1"/>
          </p:cNvSpPr>
          <p:nvPr/>
        </p:nvSpPr>
        <p:spPr bwMode="auto">
          <a:xfrm>
            <a:off x="1657350" y="3667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6" name="Text Box 7"/>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7" name="AutoShape 8"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8" name="AutoShape 9"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9" name="Text Box 12"/>
          <p:cNvSpPr txBox="1">
            <a:spLocks noChangeArrowheads="1"/>
          </p:cNvSpPr>
          <p:nvPr/>
        </p:nvSpPr>
        <p:spPr bwMode="auto">
          <a:xfrm>
            <a:off x="7772400" y="1066800"/>
            <a:ext cx="3048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pic>
        <p:nvPicPr>
          <p:cNvPr id="10" name="Picture 17" descr="http://www.bewegend.web1000.com/Camera/4601.gif"/>
          <p:cNvPicPr>
            <a:picLocks noChangeAspect="1" noChangeArrowheads="1" noCrop="1"/>
          </p:cNvPicPr>
          <p:nvPr/>
        </p:nvPicPr>
        <p:blipFill>
          <a:blip r:embed="rId2" cstate="print"/>
          <a:srcRect/>
          <a:stretch>
            <a:fillRect/>
          </a:stretch>
        </p:blipFill>
        <p:spPr bwMode="auto">
          <a:xfrm>
            <a:off x="4191000" y="5686425"/>
            <a:ext cx="1828800" cy="1171575"/>
          </a:xfrm>
          <a:prstGeom prst="rect">
            <a:avLst/>
          </a:prstGeom>
          <a:noFill/>
          <a:ln w="9525">
            <a:noFill/>
            <a:miter lim="800000"/>
            <a:headEnd/>
            <a:tailEnd/>
          </a:ln>
        </p:spPr>
      </p:pic>
      <p:pic>
        <p:nvPicPr>
          <p:cNvPr id="11" name="Picture 18">
            <a:hlinkClick r:id="" action="ppaction://noaction"/>
          </p:cNvPr>
          <p:cNvPicPr>
            <a:picLocks noChangeArrowheads="1"/>
          </p:cNvPicPr>
          <p:nvPr/>
        </p:nvPicPr>
        <p:blipFill>
          <a:blip r:embed="rId3" cstate="print"/>
          <a:srcRect/>
          <a:stretch>
            <a:fillRect/>
          </a:stretch>
        </p:blipFill>
        <p:spPr bwMode="auto">
          <a:xfrm>
            <a:off x="8382000" y="152400"/>
            <a:ext cx="492125" cy="415925"/>
          </a:xfrm>
          <a:prstGeom prst="rect">
            <a:avLst/>
          </a:prstGeom>
          <a:solidFill>
            <a:schemeClr val="bg1"/>
          </a:solidFill>
          <a:ln w="9525">
            <a:solidFill>
              <a:schemeClr val="bg1"/>
            </a:solidFill>
            <a:miter lim="800000"/>
            <a:headEnd/>
            <a:tailEnd/>
          </a:ln>
        </p:spPr>
      </p:pic>
      <p:sp>
        <p:nvSpPr>
          <p:cNvPr id="12" name="Rectangle 19"/>
          <p:cNvSpPr>
            <a:spLocks noChangeArrowheads="1"/>
          </p:cNvSpPr>
          <p:nvPr/>
        </p:nvSpPr>
        <p:spPr bwMode="auto">
          <a:xfrm>
            <a:off x="8077200" y="5334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13" name="AutoShape 20">
            <a:hlinkClick r:id="" action="ppaction://hlinkshowjump?jump=nextslide" highlightClick="1"/>
          </p:cNvPr>
          <p:cNvSpPr>
            <a:spLocks noChangeArrowheads="1"/>
          </p:cNvSpPr>
          <p:nvPr/>
        </p:nvSpPr>
        <p:spPr bwMode="auto">
          <a:xfrm>
            <a:off x="7696200" y="152400"/>
            <a:ext cx="533400" cy="381000"/>
          </a:xfrm>
          <a:prstGeom prst="actionButtonForwardNext">
            <a:avLst/>
          </a:prstGeom>
          <a:solidFill>
            <a:schemeClr val="bg1"/>
          </a:solidFill>
          <a:ln w="12700">
            <a:solidFill>
              <a:srgbClr val="FFFFFF"/>
            </a:solidFill>
            <a:miter lim="800000"/>
            <a:headEnd type="none" w="sm" len="sm"/>
            <a:tailEnd type="none" w="sm" len="sm"/>
          </a:ln>
        </p:spPr>
        <p:txBody>
          <a:bodyPr wrap="none" anchor="ctr"/>
          <a:lstStyle/>
          <a:p>
            <a:endParaRPr lang="nl-NL"/>
          </a:p>
        </p:txBody>
      </p:sp>
      <p:sp>
        <p:nvSpPr>
          <p:cNvPr id="14" name="Rectangle 21">
            <a:hlinkClick r:id="" action="ppaction://hlinkshowjump?jump=nextslide"/>
          </p:cNvPr>
          <p:cNvSpPr>
            <a:spLocks noChangeArrowheads="1"/>
          </p:cNvSpPr>
          <p:nvPr/>
        </p:nvSpPr>
        <p:spPr bwMode="auto">
          <a:xfrm>
            <a:off x="7620000" y="533400"/>
            <a:ext cx="762000" cy="631584"/>
          </a:xfrm>
          <a:prstGeom prst="rect">
            <a:avLst/>
          </a:prstGeom>
          <a:noFill/>
          <a:ln w="9525">
            <a:noFill/>
            <a:miter lim="800000"/>
            <a:headEnd/>
            <a:tailEnd/>
          </a:ln>
        </p:spPr>
        <p:txBody>
          <a:bodyPr lIns="92075" tIns="46038" rIns="92075" bIns="46038">
            <a:spAutoFit/>
          </a:bodyPr>
          <a:lstStyle/>
          <a:p>
            <a:pPr>
              <a:spcBef>
                <a:spcPct val="50000"/>
              </a:spcBef>
            </a:pPr>
            <a:r>
              <a:rPr lang="en-US" sz="1000"/>
              <a:t>volgende                                      bladzijde                           </a:t>
            </a:r>
          </a:p>
          <a:p>
            <a:pPr>
              <a:spcBef>
                <a:spcPct val="50000"/>
              </a:spcBef>
            </a:pPr>
            <a:endParaRPr lang="nl-NL" sz="1000"/>
          </a:p>
        </p:txBody>
      </p:sp>
      <p:sp>
        <p:nvSpPr>
          <p:cNvPr id="15" name="Text Box 24"/>
          <p:cNvSpPr txBox="1">
            <a:spLocks noChangeArrowheads="1"/>
          </p:cNvSpPr>
          <p:nvPr/>
        </p:nvSpPr>
        <p:spPr bwMode="auto">
          <a:xfrm>
            <a:off x="228600" y="1905000"/>
            <a:ext cx="8686800" cy="3323987"/>
          </a:xfrm>
          <a:prstGeom prst="rect">
            <a:avLst/>
          </a:prstGeom>
          <a:noFill/>
          <a:ln w="12700">
            <a:noFill/>
            <a:miter lim="800000"/>
            <a:headEnd type="none" w="sm" len="sm"/>
            <a:tailEnd type="none" w="sm" len="sm"/>
          </a:ln>
        </p:spPr>
        <p:txBody>
          <a:bodyPr>
            <a:spAutoFit/>
          </a:bodyPr>
          <a:lstStyle/>
          <a:p>
            <a:pPr>
              <a:spcBef>
                <a:spcPct val="50000"/>
              </a:spcBef>
            </a:pPr>
            <a:r>
              <a:rPr lang="nl-NL" sz="1400" i="1">
                <a:cs typeface="Arial" pitchFamily="34" charset="0"/>
              </a:rPr>
              <a:t>Ben je naar een museum geweest? Of heb je een activiteit voor toegepaste kunst ondernomen? Dan is dit een geschikte opdracht om te maken</a:t>
            </a:r>
            <a:r>
              <a:rPr lang="en-US" sz="1400" i="1">
                <a:cs typeface="Arial" pitchFamily="34" charset="0"/>
              </a:rPr>
              <a:t>.</a:t>
            </a:r>
            <a:r>
              <a:rPr lang="nl-NL" sz="1400" i="1">
                <a:cs typeface="Arial" pitchFamily="34" charset="0"/>
              </a:rPr>
              <a:t> </a:t>
            </a:r>
            <a:endParaRPr lang="nl-NL" sz="1400"/>
          </a:p>
          <a:p>
            <a:pPr>
              <a:spcBef>
                <a:spcPct val="50000"/>
              </a:spcBef>
            </a:pPr>
            <a:r>
              <a:rPr lang="nl-NL" sz="1400">
                <a:cs typeface="Arial" pitchFamily="34" charset="0"/>
              </a:rPr>
              <a:t>Je kent het programma ‘Tussen Kunst en Kitsch’ vast wel.</a:t>
            </a:r>
            <a:r>
              <a:rPr lang="en-US" sz="1400">
                <a:cs typeface="Arial" pitchFamily="34" charset="0"/>
              </a:rPr>
              <a:t> </a:t>
            </a:r>
            <a:r>
              <a:rPr lang="nl-NL" sz="1400">
                <a:cs typeface="Arial" pitchFamily="34" charset="0"/>
              </a:rPr>
              <a:t>In dat programma worden o.a. schilderijen, oude sieraden, servies beken. Iedereen mag met zijn/haar spullen naar de studio komen en dat laten taxeren. </a:t>
            </a:r>
            <a:r>
              <a:rPr lang="en-US" sz="1400">
                <a:cs typeface="Arial" pitchFamily="34" charset="0"/>
              </a:rPr>
              <a:t>                                                    </a:t>
            </a:r>
            <a:r>
              <a:rPr lang="nl-NL" sz="1400">
                <a:cs typeface="Arial" pitchFamily="34" charset="0"/>
              </a:rPr>
              <a:t>Zo was er eens een man die een sloot uit stond te baggeren. Plotseling zag hij tussen de bagger iets glimmen. </a:t>
            </a:r>
            <a:r>
              <a:rPr lang="en-US" sz="1400">
                <a:cs typeface="Arial" pitchFamily="34" charset="0"/>
              </a:rPr>
              <a:t/>
            </a:r>
            <a:br>
              <a:rPr lang="en-US" sz="1400">
                <a:cs typeface="Arial" pitchFamily="34" charset="0"/>
              </a:rPr>
            </a:br>
            <a:r>
              <a:rPr lang="nl-NL" sz="1400">
                <a:cs typeface="Arial" pitchFamily="34" charset="0"/>
              </a:rPr>
              <a:t>Hij raapte het op en nam het mee naar huis en maakte het schoon. Het was een beker. In het programma ‘Tussen Kunst en Kitsch’ schatte ze de waarde van die beker op 25.000 euro. Het was een beker uit de Romeinse tijd.</a:t>
            </a:r>
            <a:r>
              <a:rPr lang="en-US" sz="1400">
                <a:cs typeface="Arial" pitchFamily="34" charset="0"/>
              </a:rPr>
              <a:t/>
            </a:r>
            <a:br>
              <a:rPr lang="en-US" sz="1400">
                <a:cs typeface="Arial" pitchFamily="34" charset="0"/>
              </a:rPr>
            </a:br>
            <a:r>
              <a:rPr lang="nl-NL" sz="1400" i="1"/>
              <a:t> </a:t>
            </a:r>
            <a:r>
              <a:rPr lang="nl-NL" sz="1400">
                <a:cs typeface="Arial" pitchFamily="34" charset="0"/>
              </a:rPr>
              <a:t> </a:t>
            </a:r>
            <a:r>
              <a:rPr lang="nl-NL" sz="1400"/>
              <a:t/>
            </a:r>
            <a:br>
              <a:rPr lang="nl-NL" sz="1400"/>
            </a:br>
            <a:r>
              <a:rPr lang="nl-NL" sz="1400" b="1" u="sng">
                <a:cs typeface="Arial" pitchFamily="34" charset="0"/>
              </a:rPr>
              <a:t>Wat heb je nodig?</a:t>
            </a:r>
            <a:r>
              <a:rPr lang="en-US" sz="1400" b="1" u="sng">
                <a:cs typeface="Arial" pitchFamily="34" charset="0"/>
              </a:rPr>
              <a:t>                                                                                                                                                                 </a:t>
            </a:r>
            <a:r>
              <a:rPr lang="nl-NL" sz="1400">
                <a:cs typeface="Arial" pitchFamily="34" charset="0"/>
              </a:rPr>
              <a:t>Een video camera met video band. Pen en papier voor het maken van een script.</a:t>
            </a:r>
            <a:r>
              <a:rPr lang="en-US" sz="1400">
                <a:cs typeface="Arial" pitchFamily="34" charset="0"/>
              </a:rPr>
              <a:t/>
            </a:r>
            <a:br>
              <a:rPr lang="en-US" sz="1400">
                <a:cs typeface="Arial" pitchFamily="34" charset="0"/>
              </a:rPr>
            </a:br>
            <a:endParaRPr lang="nl-NL" sz="1400"/>
          </a:p>
          <a:p>
            <a:pPr>
              <a:spcBef>
                <a:spcPct val="50000"/>
              </a:spcBef>
            </a:pPr>
            <a:r>
              <a:rPr lang="nl-NL" sz="1400" b="1" u="sng">
                <a:cs typeface="Arial" pitchFamily="34" charset="0"/>
              </a:rPr>
              <a:t>Wat moet je doen?</a:t>
            </a:r>
            <a:r>
              <a:rPr lang="en-US" sz="1400" b="1" u="sng">
                <a:cs typeface="Arial" pitchFamily="34" charset="0"/>
              </a:rPr>
              <a:t>                                                                                                                                                                     </a:t>
            </a:r>
            <a:r>
              <a:rPr lang="nl-NL" sz="1400"/>
              <a:t>Je gaat een tv-programma maken over toegepaste kunst. </a:t>
            </a:r>
            <a:r>
              <a:rPr lang="en-US" sz="1400"/>
              <a:t>                                                                                                              </a:t>
            </a:r>
            <a:r>
              <a:rPr lang="nl-NL" sz="1400"/>
              <a:t>Dat kan bijvoorbeeld het programma ‘Tussen Kunst en Kitsch’ zijn. </a:t>
            </a:r>
          </a:p>
        </p:txBody>
      </p:sp>
      <p:pic>
        <p:nvPicPr>
          <p:cNvPr id="16" name="Picture 25"/>
          <p:cNvPicPr>
            <a:picLocks noChangeAspect="1" noChangeArrowheads="1"/>
          </p:cNvPicPr>
          <p:nvPr/>
        </p:nvPicPr>
        <p:blipFill>
          <a:blip r:embed="rId4" cstate="print"/>
          <a:srcRect/>
          <a:stretch>
            <a:fillRect/>
          </a:stretch>
        </p:blipFill>
        <p:spPr bwMode="auto">
          <a:xfrm>
            <a:off x="6400800" y="5216525"/>
            <a:ext cx="2590800" cy="1641475"/>
          </a:xfrm>
          <a:prstGeom prst="rect">
            <a:avLst/>
          </a:prstGeom>
          <a:noFill/>
          <a:ln w="12700">
            <a:noFill/>
            <a:miter lim="800000"/>
            <a:headEnd type="none" w="sm" len="sm"/>
            <a:tailEnd type="none" w="sm" len="sm"/>
          </a:ln>
        </p:spPr>
      </p:pic>
      <p:pic>
        <p:nvPicPr>
          <p:cNvPr id="17" name="Picture 26"/>
          <p:cNvPicPr>
            <a:picLocks noChangeAspect="1" noChangeArrowheads="1"/>
          </p:cNvPicPr>
          <p:nvPr/>
        </p:nvPicPr>
        <p:blipFill>
          <a:blip r:embed="rId5" cstate="print"/>
          <a:srcRect/>
          <a:stretch>
            <a:fillRect/>
          </a:stretch>
        </p:blipFill>
        <p:spPr bwMode="auto">
          <a:xfrm>
            <a:off x="2590800" y="0"/>
            <a:ext cx="3979863" cy="1785938"/>
          </a:xfrm>
          <a:prstGeom prst="rect">
            <a:avLst/>
          </a:prstGeom>
          <a:noFill/>
          <a:ln w="12700">
            <a:noFill/>
            <a:miter lim="800000"/>
            <a:headEnd type="none" w="sm" len="sm"/>
            <a:tailEnd type="none" w="sm" len="sm"/>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0"/>
          <p:cNvSpPr txBox="1">
            <a:spLocks noChangeArrowheads="1"/>
          </p:cNvSpPr>
          <p:nvPr/>
        </p:nvSpPr>
        <p:spPr bwMode="auto">
          <a:xfrm>
            <a:off x="228600" y="762000"/>
            <a:ext cx="8915400" cy="3968750"/>
          </a:xfrm>
          <a:prstGeom prst="rect">
            <a:avLst/>
          </a:prstGeom>
          <a:noFill/>
          <a:ln w="12700">
            <a:noFill/>
            <a:miter lim="800000"/>
            <a:headEnd type="none" w="sm" len="sm"/>
            <a:tailEnd type="none" w="sm" len="sm"/>
          </a:ln>
        </p:spPr>
        <p:txBody>
          <a:bodyPr>
            <a:spAutoFit/>
          </a:bodyPr>
          <a:lstStyle/>
          <a:p>
            <a:pPr>
              <a:spcBef>
                <a:spcPct val="50000"/>
              </a:spcBef>
            </a:pPr>
            <a:r>
              <a:rPr lang="nl-NL" sz="1300" b="1" u="sng" dirty="0">
                <a:cs typeface="Arial" pitchFamily="34" charset="0"/>
              </a:rPr>
              <a:t>Hoe ga je te werk?</a:t>
            </a:r>
            <a:r>
              <a:rPr lang="en-US" sz="1300" b="1" u="sng" dirty="0">
                <a:cs typeface="Arial" pitchFamily="34" charset="0"/>
              </a:rPr>
              <a:t>                                                                                                                                                       </a:t>
            </a:r>
            <a:r>
              <a:rPr lang="nl-NL" sz="1300" dirty="0">
                <a:cs typeface="Arial" pitchFamily="34" charset="0"/>
              </a:rPr>
              <a:t>Eerst ga je overleggen welk voorwerp je gaat nemen. Je vertelt wat over het voorwerp dat je</a:t>
            </a:r>
            <a:r>
              <a:rPr lang="en-US" sz="1300" dirty="0">
                <a:cs typeface="Arial" pitchFamily="34" charset="0"/>
              </a:rPr>
              <a:t> </a:t>
            </a:r>
            <a:r>
              <a:rPr lang="nl-NL" sz="1300" dirty="0">
                <a:cs typeface="Arial" pitchFamily="34" charset="0"/>
              </a:rPr>
              <a:t>hebt uitgekozen. </a:t>
            </a:r>
            <a:r>
              <a:rPr lang="en-US" sz="1300" dirty="0">
                <a:cs typeface="Arial" pitchFamily="34" charset="0"/>
              </a:rPr>
              <a:t/>
            </a:r>
            <a:br>
              <a:rPr lang="en-US" sz="1300" dirty="0">
                <a:cs typeface="Arial" pitchFamily="34" charset="0"/>
              </a:rPr>
            </a:br>
            <a:r>
              <a:rPr lang="nl-NL" sz="1300" dirty="0">
                <a:cs typeface="Arial" pitchFamily="34" charset="0"/>
              </a:rPr>
              <a:t>Bedenk een origineel verhaal, hoe je aan het kunstwerk/schilderij etc. bent gekomen. </a:t>
            </a:r>
            <a:r>
              <a:rPr lang="en-US" sz="1300" dirty="0">
                <a:cs typeface="Arial" pitchFamily="34" charset="0"/>
              </a:rPr>
              <a:t/>
            </a:r>
            <a:br>
              <a:rPr lang="en-US" sz="1300" dirty="0">
                <a:cs typeface="Arial" pitchFamily="34" charset="0"/>
              </a:rPr>
            </a:br>
            <a:r>
              <a:rPr lang="nl-NL" sz="1300" dirty="0">
                <a:cs typeface="Arial" pitchFamily="34" charset="0"/>
              </a:rPr>
              <a:t>Iemand is de interviewer, iemand is diegene die met het kunstwerk komt, en de andere twee regelen de </a:t>
            </a:r>
            <a:r>
              <a:rPr lang="en-US" sz="1300" dirty="0">
                <a:cs typeface="Arial" pitchFamily="34" charset="0"/>
              </a:rPr>
              <a:t>                               </a:t>
            </a:r>
            <a:r>
              <a:rPr lang="nl-NL" sz="1300" dirty="0">
                <a:cs typeface="Arial" pitchFamily="34" charset="0"/>
              </a:rPr>
              <a:t>video-opnamen.</a:t>
            </a:r>
            <a:endParaRPr lang="en-US" sz="1300" dirty="0">
              <a:cs typeface="Arial" pitchFamily="34" charset="0"/>
            </a:endParaRPr>
          </a:p>
          <a:p>
            <a:pPr>
              <a:spcBef>
                <a:spcPct val="50000"/>
              </a:spcBef>
            </a:pPr>
            <a:endParaRPr lang="nl-NL" sz="1300" dirty="0">
              <a:latin typeface="Kids" charset="0"/>
            </a:endParaRPr>
          </a:p>
          <a:p>
            <a:pPr>
              <a:spcBef>
                <a:spcPct val="50000"/>
              </a:spcBef>
            </a:pPr>
            <a:r>
              <a:rPr lang="nl-NL" sz="1300" b="1" u="sng" dirty="0">
                <a:cs typeface="Arial" pitchFamily="34" charset="0"/>
              </a:rPr>
              <a:t>Waar moet je opletten?</a:t>
            </a:r>
            <a:r>
              <a:rPr lang="en-US" sz="1300" b="1" u="sng" dirty="0">
                <a:cs typeface="Arial" pitchFamily="34" charset="0"/>
              </a:rPr>
              <a:t/>
            </a:r>
            <a:br>
              <a:rPr lang="en-US" sz="1300" b="1" u="sng" dirty="0">
                <a:cs typeface="Arial" pitchFamily="34" charset="0"/>
              </a:rPr>
            </a:br>
            <a:r>
              <a:rPr lang="nl-NL" sz="1300" dirty="0">
                <a:cs typeface="Arial" pitchFamily="34" charset="0"/>
              </a:rPr>
              <a:t>·</a:t>
            </a:r>
            <a:r>
              <a:rPr lang="nl-NL" sz="1300" dirty="0"/>
              <a:t> </a:t>
            </a:r>
            <a:r>
              <a:rPr lang="nl-NL" sz="1300" dirty="0">
                <a:cs typeface="Arial" pitchFamily="34" charset="0"/>
              </a:rPr>
              <a:t>Het verhaal moet origineel zijn.</a:t>
            </a:r>
            <a:endParaRPr lang="nl-NL" sz="1300" dirty="0"/>
          </a:p>
          <a:p>
            <a:pPr>
              <a:spcBef>
                <a:spcPct val="50000"/>
              </a:spcBef>
            </a:pPr>
            <a:r>
              <a:rPr lang="nl-NL" sz="1300" dirty="0">
                <a:cs typeface="Arial" pitchFamily="34" charset="0"/>
              </a:rPr>
              <a:t>·</a:t>
            </a:r>
            <a:r>
              <a:rPr lang="nl-NL" sz="1300" dirty="0"/>
              <a:t> </a:t>
            </a:r>
            <a:r>
              <a:rPr lang="nl-NL" sz="1300" dirty="0">
                <a:cs typeface="Arial" pitchFamily="34" charset="0"/>
              </a:rPr>
              <a:t>Het kunstwerk moet ook goed uitgekozen zijn (toegepaste kunst).</a:t>
            </a:r>
            <a:endParaRPr lang="nl-NL" sz="1300" dirty="0"/>
          </a:p>
          <a:p>
            <a:pPr>
              <a:spcBef>
                <a:spcPct val="50000"/>
              </a:spcBef>
            </a:pPr>
            <a:r>
              <a:rPr lang="nl-NL" sz="1300" dirty="0">
                <a:cs typeface="Arial" pitchFamily="34" charset="0"/>
              </a:rPr>
              <a:t>·</a:t>
            </a:r>
            <a:r>
              <a:rPr lang="nl-NL" sz="1300" dirty="0"/>
              <a:t> </a:t>
            </a:r>
            <a:r>
              <a:rPr lang="nl-NL" sz="1300" dirty="0">
                <a:cs typeface="Arial" pitchFamily="34" charset="0"/>
              </a:rPr>
              <a:t>De gesprekken moeten goed verstaanbaar zijn.</a:t>
            </a:r>
            <a:endParaRPr lang="nl-NL" sz="1300" dirty="0"/>
          </a:p>
          <a:p>
            <a:pPr>
              <a:spcBef>
                <a:spcPct val="50000"/>
              </a:spcBef>
            </a:pPr>
            <a:r>
              <a:rPr lang="nl-NL" sz="1300" dirty="0">
                <a:cs typeface="Arial" pitchFamily="34" charset="0"/>
              </a:rPr>
              <a:t>·</a:t>
            </a:r>
            <a:r>
              <a:rPr lang="nl-NL" sz="1300" dirty="0"/>
              <a:t> </a:t>
            </a:r>
            <a:r>
              <a:rPr lang="nl-NL" sz="1300" dirty="0">
                <a:cs typeface="Arial" pitchFamily="34" charset="0"/>
              </a:rPr>
              <a:t>Gebruik verschillende cameraperspectieven. </a:t>
            </a:r>
            <a:endParaRPr lang="nl-NL" sz="1300" dirty="0"/>
          </a:p>
          <a:p>
            <a:pPr>
              <a:spcBef>
                <a:spcPct val="50000"/>
              </a:spcBef>
            </a:pPr>
            <a:r>
              <a:rPr lang="nl-NL" sz="1300" dirty="0">
                <a:cs typeface="Arial" pitchFamily="34" charset="0"/>
              </a:rPr>
              <a:t>·</a:t>
            </a:r>
            <a:r>
              <a:rPr lang="nl-NL" sz="1300" dirty="0"/>
              <a:t> </a:t>
            </a:r>
            <a:r>
              <a:rPr lang="nl-NL" sz="1300" dirty="0">
                <a:cs typeface="Arial" pitchFamily="34" charset="0"/>
              </a:rPr>
              <a:t>Gebruik camera-afstand.</a:t>
            </a:r>
            <a:endParaRPr lang="nl-NL" sz="1300" dirty="0"/>
          </a:p>
          <a:p>
            <a:pPr>
              <a:spcBef>
                <a:spcPct val="50000"/>
              </a:spcBef>
            </a:pPr>
            <a:r>
              <a:rPr lang="nl-NL" sz="1300" dirty="0">
                <a:cs typeface="Arial" pitchFamily="34" charset="0"/>
              </a:rPr>
              <a:t> </a:t>
            </a:r>
            <a:endParaRPr lang="nl-NL" sz="1300" dirty="0"/>
          </a:p>
          <a:p>
            <a:pPr>
              <a:spcBef>
                <a:spcPct val="50000"/>
              </a:spcBef>
            </a:pPr>
            <a:r>
              <a:rPr lang="nl-NL" sz="1300" b="1" u="sng" dirty="0">
                <a:cs typeface="Arial" pitchFamily="34" charset="0"/>
              </a:rPr>
              <a:t>Tip: gebruik camera afstanden:</a:t>
            </a:r>
            <a:endParaRPr lang="nl-NL" sz="1300" dirty="0"/>
          </a:p>
          <a:p>
            <a:pPr>
              <a:spcBef>
                <a:spcPct val="50000"/>
              </a:spcBef>
            </a:pPr>
            <a:endParaRPr lang="nl-NL" sz="1300" dirty="0"/>
          </a:p>
        </p:txBody>
      </p:sp>
      <p:pic>
        <p:nvPicPr>
          <p:cNvPr id="3" name="Picture 3">
            <a:hlinkClick r:id="" action="ppaction://hlinkshowjump?jump=previousslide"/>
          </p:cNvPr>
          <p:cNvPicPr>
            <a:picLocks noChangeArrowheads="1"/>
          </p:cNvPicPr>
          <p:nvPr/>
        </p:nvPicPr>
        <p:blipFill>
          <a:blip r:embed="rId2" cstate="print"/>
          <a:srcRect/>
          <a:stretch>
            <a:fillRect/>
          </a:stretch>
        </p:blipFill>
        <p:spPr bwMode="auto">
          <a:xfrm>
            <a:off x="8301038" y="223838"/>
            <a:ext cx="492125" cy="415925"/>
          </a:xfrm>
          <a:prstGeom prst="rect">
            <a:avLst/>
          </a:prstGeom>
          <a:noFill/>
          <a:ln w="9525">
            <a:noFill/>
            <a:miter lim="800000"/>
            <a:headEnd/>
            <a:tailEnd/>
          </a:ln>
        </p:spPr>
      </p:pic>
      <p:sp>
        <p:nvSpPr>
          <p:cNvPr id="4" name="Rectangle 4"/>
          <p:cNvSpPr>
            <a:spLocks noChangeArrowheads="1"/>
          </p:cNvSpPr>
          <p:nvPr/>
        </p:nvSpPr>
        <p:spPr bwMode="auto">
          <a:xfrm>
            <a:off x="8077200" y="6096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5" name="Rectangle 5">
            <a:hlinkClick r:id="" action="ppaction://noaction"/>
          </p:cNvPr>
          <p:cNvSpPr>
            <a:spLocks noChangeArrowheads="1"/>
          </p:cNvSpPr>
          <p:nvPr/>
        </p:nvSpPr>
        <p:spPr bwMode="auto">
          <a:xfrm>
            <a:off x="1657350" y="3667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6" name="Text Box 6"/>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7" name="AutoShape 7"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8" name="AutoShape 8"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9" name="Text Box 10"/>
          <p:cNvSpPr txBox="1">
            <a:spLocks noChangeArrowheads="1"/>
          </p:cNvSpPr>
          <p:nvPr/>
        </p:nvSpPr>
        <p:spPr bwMode="auto">
          <a:xfrm>
            <a:off x="7467600" y="4038600"/>
            <a:ext cx="16764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pic>
        <p:nvPicPr>
          <p:cNvPr id="10" name="Picture 15"/>
          <p:cNvPicPr>
            <a:picLocks noChangeAspect="1" noChangeArrowheads="1"/>
          </p:cNvPicPr>
          <p:nvPr/>
        </p:nvPicPr>
        <p:blipFill>
          <a:blip r:embed="rId3" cstate="print"/>
          <a:srcRect/>
          <a:stretch>
            <a:fillRect/>
          </a:stretch>
        </p:blipFill>
        <p:spPr bwMode="auto">
          <a:xfrm>
            <a:off x="304800" y="4386263"/>
            <a:ext cx="2590800" cy="2471737"/>
          </a:xfrm>
          <a:prstGeom prst="rect">
            <a:avLst/>
          </a:prstGeom>
          <a:noFill/>
          <a:ln w="12700">
            <a:noFill/>
            <a:miter lim="800000"/>
            <a:headEnd type="none" w="sm" len="sm"/>
            <a:tailEnd type="none" w="sm" len="sm"/>
          </a:ln>
        </p:spPr>
      </p:pic>
      <p:pic>
        <p:nvPicPr>
          <p:cNvPr id="11" name="Picture 16"/>
          <p:cNvPicPr>
            <a:picLocks noChangeAspect="1" noChangeArrowheads="1"/>
          </p:cNvPicPr>
          <p:nvPr/>
        </p:nvPicPr>
        <p:blipFill>
          <a:blip r:embed="rId4" cstate="print"/>
          <a:srcRect/>
          <a:stretch>
            <a:fillRect/>
          </a:stretch>
        </p:blipFill>
        <p:spPr bwMode="auto">
          <a:xfrm>
            <a:off x="3352800" y="4389438"/>
            <a:ext cx="2590800" cy="2468562"/>
          </a:xfrm>
          <a:prstGeom prst="rect">
            <a:avLst/>
          </a:prstGeom>
          <a:noFill/>
          <a:ln w="12700">
            <a:noFill/>
            <a:miter lim="800000"/>
            <a:headEnd type="none" w="sm" len="sm"/>
            <a:tailEnd type="none" w="sm" len="sm"/>
          </a:ln>
        </p:spPr>
      </p:pic>
      <p:pic>
        <p:nvPicPr>
          <p:cNvPr id="12" name="Picture 17"/>
          <p:cNvPicPr>
            <a:picLocks noChangeAspect="1" noChangeArrowheads="1"/>
          </p:cNvPicPr>
          <p:nvPr/>
        </p:nvPicPr>
        <p:blipFill>
          <a:blip r:embed="rId5" cstate="print"/>
          <a:srcRect/>
          <a:stretch>
            <a:fillRect/>
          </a:stretch>
        </p:blipFill>
        <p:spPr bwMode="auto">
          <a:xfrm>
            <a:off x="6172200" y="4384675"/>
            <a:ext cx="2743200" cy="2473325"/>
          </a:xfrm>
          <a:prstGeom prst="rect">
            <a:avLst/>
          </a:prstGeom>
          <a:noFill/>
          <a:ln w="12700">
            <a:noFill/>
            <a:miter lim="800000"/>
            <a:headEnd type="none" w="sm" len="sm"/>
            <a:tailEnd type="none" w="sm" len="sm"/>
          </a:ln>
        </p:spPr>
      </p:pic>
      <p:pic>
        <p:nvPicPr>
          <p:cNvPr id="13" name="Picture 21"/>
          <p:cNvPicPr>
            <a:picLocks noChangeAspect="1" noChangeArrowheads="1"/>
          </p:cNvPicPr>
          <p:nvPr/>
        </p:nvPicPr>
        <p:blipFill>
          <a:blip r:embed="rId6" cstate="print"/>
          <a:srcRect/>
          <a:stretch>
            <a:fillRect/>
          </a:stretch>
        </p:blipFill>
        <p:spPr bwMode="auto">
          <a:xfrm>
            <a:off x="2438400" y="0"/>
            <a:ext cx="3951288" cy="331788"/>
          </a:xfrm>
          <a:prstGeom prst="rect">
            <a:avLst/>
          </a:prstGeom>
          <a:noFill/>
          <a:ln w="12700">
            <a:noFill/>
            <a:miter lim="800000"/>
            <a:headEnd type="none" w="sm" len="sm"/>
            <a:tailEnd type="none" w="sm" len="sm"/>
          </a:ln>
        </p:spPr>
      </p:pic>
    </p:spTree>
  </p:cSld>
  <p:clrMapOvr>
    <a:masterClrMapping/>
  </p:clrMapOvr>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60</Words>
  <Application>Microsoft Office PowerPoint</Application>
  <PresentationFormat>Diavoorstelling (4:3)</PresentationFormat>
  <Paragraphs>15</Paragraphs>
  <Slides>2</Slides>
  <Notes>0</Notes>
  <HiddenSlides>0</HiddenSlides>
  <MMClips>0</MMClips>
  <ScaleCrop>false</ScaleCrop>
  <HeadingPairs>
    <vt:vector size="4" baseType="variant">
      <vt:variant>
        <vt:lpstr>Thema</vt:lpstr>
      </vt:variant>
      <vt:variant>
        <vt:i4>1</vt:i4>
      </vt:variant>
      <vt:variant>
        <vt:lpstr>Diatitels</vt:lpstr>
      </vt:variant>
      <vt:variant>
        <vt:i4>2</vt:i4>
      </vt:variant>
    </vt:vector>
  </HeadingPairs>
  <TitlesOfParts>
    <vt:vector size="3" baseType="lpstr">
      <vt:lpstr>Office-thema</vt:lpstr>
      <vt:lpstr>Dia 1</vt:lpstr>
      <vt:lpstr>Dia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Eigenaar</dc:creator>
  <cp:lastModifiedBy>Eigenaar</cp:lastModifiedBy>
  <cp:revision>1</cp:revision>
  <dcterms:created xsi:type="dcterms:W3CDTF">2013-10-04T08:39:08Z</dcterms:created>
  <dcterms:modified xsi:type="dcterms:W3CDTF">2013-10-04T08:39:56Z</dcterms:modified>
</cp:coreProperties>
</file>