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C5BCE29-7B8A-423C-AFE1-D4359413C5F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C5BCE29-7B8A-423C-AFE1-D4359413C5F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C5BCE29-7B8A-423C-AFE1-D4359413C5F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C5BCE29-7B8A-423C-AFE1-D4359413C5F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C5BCE29-7B8A-423C-AFE1-D4359413C5F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C5BCE29-7B8A-423C-AFE1-D4359413C5F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C5BCE29-7B8A-423C-AFE1-D4359413C5F2}"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C5BCE29-7B8A-423C-AFE1-D4359413C5F2}"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C5BCE29-7B8A-423C-AFE1-D4359413C5F2}"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C5BCE29-7B8A-423C-AFE1-D4359413C5F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C5BCE29-7B8A-423C-AFE1-D4359413C5F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0E14F63-23C2-4142-A86E-0764FAF1273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BCE29-7B8A-423C-AFE1-D4359413C5F2}"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14F63-23C2-4142-A86E-0764FAF1273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7"/>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0" name="Picture 8">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Rectangle 10"/>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2"/>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5" name="Rectangle 13"/>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4"/>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Text Box 22"/>
          <p:cNvSpPr txBox="1">
            <a:spLocks noChangeArrowheads="1"/>
          </p:cNvSpPr>
          <p:nvPr/>
        </p:nvSpPr>
        <p:spPr bwMode="auto">
          <a:xfrm>
            <a:off x="228600" y="1295400"/>
            <a:ext cx="8686800" cy="3862596"/>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A4-tje en A3-tje, potlood, gum en materialen om te kleuren of ruimtelijke materialen.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moet je doen?</a:t>
            </a:r>
            <a:r>
              <a:rPr lang="en-US" sz="1400" b="1" u="sng">
                <a:cs typeface="Arial" pitchFamily="34" charset="0"/>
              </a:rPr>
              <a:t/>
            </a:r>
            <a:br>
              <a:rPr lang="en-US" sz="1400" b="1" u="sng">
                <a:cs typeface="Arial" pitchFamily="34" charset="0"/>
              </a:rPr>
            </a:br>
            <a:r>
              <a:rPr lang="nl-NL" sz="1400">
                <a:cs typeface="Arial" pitchFamily="34" charset="0"/>
              </a:rPr>
              <a:t>Je gaat een decor voor een theaterstuk ontwerpen. Je mag het decor tekenen maar je mag het ook</a:t>
            </a:r>
            <a:r>
              <a:rPr lang="en-US" sz="1400">
                <a:cs typeface="Arial" pitchFamily="34" charset="0"/>
              </a:rPr>
              <a:t/>
            </a:r>
            <a:br>
              <a:rPr lang="en-US" sz="1400">
                <a:cs typeface="Arial" pitchFamily="34" charset="0"/>
              </a:rPr>
            </a:br>
            <a:r>
              <a:rPr lang="nl-NL" sz="1400">
                <a:cs typeface="Arial" pitchFamily="34" charset="0"/>
              </a:rPr>
              <a:t>ruimtelijk uitvoeren. Hieronder staat een verhaal dat je goed door moet  lezen. Dit verhaal is een scène     (een stukje) uit een toneelstuk. </a:t>
            </a:r>
            <a:r>
              <a:rPr lang="en-US" sz="1400">
                <a:cs typeface="Arial" pitchFamily="34" charset="0"/>
              </a:rPr>
              <a:t>J</a:t>
            </a:r>
            <a:r>
              <a:rPr lang="nl-NL" sz="1400">
                <a:cs typeface="Arial" pitchFamily="34" charset="0"/>
              </a:rPr>
              <a:t>ij gaat het decor tekenen of ruimtelijk maken. Je gaat als volgt te werk</a:t>
            </a:r>
            <a:r>
              <a:rPr lang="nl-NL" sz="1400" u="sng">
                <a:cs typeface="Arial" pitchFamily="34" charset="0"/>
              </a:rPr>
              <a:t>:</a:t>
            </a:r>
            <a:r>
              <a:rPr lang="en-US" sz="1400" u="sng">
                <a:cs typeface="Arial" pitchFamily="34" charset="0"/>
              </a:rPr>
              <a:t> </a:t>
            </a:r>
            <a:r>
              <a:rPr lang="nl-NL" sz="1400" b="1">
                <a:cs typeface="Arial" pitchFamily="34" charset="0"/>
              </a:rPr>
              <a:t>1)</a:t>
            </a:r>
            <a:r>
              <a:rPr lang="nl-NL" sz="1400" b="1"/>
              <a:t>   </a:t>
            </a:r>
            <a:r>
              <a:rPr lang="nl-NL" sz="1400" b="1">
                <a:latin typeface="Times New Roman" pitchFamily="18" charset="0"/>
              </a:rPr>
              <a:t> </a:t>
            </a:r>
            <a:r>
              <a:rPr lang="nl-NL" sz="1400" b="1">
                <a:cs typeface="Arial" pitchFamily="34" charset="0"/>
              </a:rPr>
              <a:t>Lees het verhaal goed door.</a:t>
            </a:r>
            <a:r>
              <a:rPr lang="en-US" sz="1400" b="1">
                <a:cs typeface="Arial" pitchFamily="34" charset="0"/>
              </a:rPr>
              <a:t/>
            </a:r>
            <a:br>
              <a:rPr lang="en-US" sz="1400" b="1">
                <a:cs typeface="Arial" pitchFamily="34" charset="0"/>
              </a:rPr>
            </a:br>
            <a:r>
              <a:rPr lang="nl-NL" sz="1400" b="1">
                <a:cs typeface="Arial" pitchFamily="34" charset="0"/>
              </a:rPr>
              <a:t>2)</a:t>
            </a:r>
            <a:r>
              <a:rPr lang="nl-NL" sz="1400" b="1"/>
              <a:t>   </a:t>
            </a:r>
            <a:r>
              <a:rPr lang="nl-NL" sz="1400" b="1">
                <a:latin typeface="Times New Roman" pitchFamily="18" charset="0"/>
              </a:rPr>
              <a:t> </a:t>
            </a:r>
            <a:r>
              <a:rPr lang="nl-NL" sz="1400" b="1">
                <a:cs typeface="Arial" pitchFamily="34" charset="0"/>
              </a:rPr>
              <a:t>Maak een schets (tekening) van het verhaal. Ook als je het decor ruimtelijk  gaat maken!</a:t>
            </a:r>
            <a:endParaRPr lang="nl-NL" sz="1400"/>
          </a:p>
          <a:p>
            <a:pPr>
              <a:spcBef>
                <a:spcPct val="50000"/>
              </a:spcBef>
            </a:pPr>
            <a:r>
              <a:rPr lang="nl-NL" sz="1400">
                <a:cs typeface="Arial" pitchFamily="34" charset="0"/>
              </a:rPr>
              <a:t>Als je het decor gaat tekenen moet je ook</a:t>
            </a:r>
            <a:r>
              <a:rPr lang="nl-NL" sz="1400" b="1">
                <a:cs typeface="Arial" pitchFamily="34" charset="0"/>
              </a:rPr>
              <a:t> </a:t>
            </a:r>
            <a:r>
              <a:rPr lang="nl-NL" sz="1400">
                <a:cs typeface="Arial" pitchFamily="34" charset="0"/>
              </a:rPr>
              <a:t> een stukje van de zaal en het podium tekenen. (bijvoorbeeld gordijnen aan de zijkant van het podium). Als je het decor ruimtelijk gaat maken dan moet je ook zorgen voor een podium. Materialen mag je zelf kiezen (in overleg met de docent).</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a:cs typeface="Arial" pitchFamily="34" charset="0"/>
              </a:rPr>
              <a:t>3)</a:t>
            </a:r>
            <a:r>
              <a:rPr lang="nl-NL" sz="1400" b="1"/>
              <a:t>   </a:t>
            </a:r>
            <a:r>
              <a:rPr lang="nl-NL" sz="1400" b="1">
                <a:latin typeface="Times New Roman" pitchFamily="18" charset="0"/>
              </a:rPr>
              <a:t> </a:t>
            </a:r>
            <a:r>
              <a:rPr lang="nl-NL" sz="1400" b="1">
                <a:cs typeface="Arial" pitchFamily="34" charset="0"/>
              </a:rPr>
              <a:t>Werk de tekening uit op A3-formaat en kleur hem in. </a:t>
            </a:r>
            <a:r>
              <a:rPr lang="en-US" sz="1400" b="1">
                <a:cs typeface="Arial" pitchFamily="34" charset="0"/>
              </a:rPr>
              <a:t/>
            </a:r>
            <a:br>
              <a:rPr lang="en-US" sz="1400" b="1">
                <a:cs typeface="Arial" pitchFamily="34" charset="0"/>
              </a:rPr>
            </a:br>
            <a:r>
              <a:rPr lang="en-US" sz="1400" b="1">
                <a:cs typeface="Arial" pitchFamily="34" charset="0"/>
              </a:rPr>
              <a:t>       </a:t>
            </a:r>
            <a:r>
              <a:rPr lang="nl-NL" sz="1400" b="1">
                <a:cs typeface="Arial" pitchFamily="34" charset="0"/>
              </a:rPr>
              <a:t>Het ruimtelijk werkstuk maak je niet groter dan 30 x 20 cm.</a:t>
            </a:r>
            <a:r>
              <a:rPr lang="en-US" sz="1400" b="1">
                <a:cs typeface="Arial" pitchFamily="34" charset="0"/>
              </a:rPr>
              <a:t/>
            </a:r>
            <a:br>
              <a:rPr lang="en-US" sz="1400" b="1">
                <a:cs typeface="Arial" pitchFamily="34" charset="0"/>
              </a:rPr>
            </a:br>
            <a:r>
              <a:rPr lang="nl-NL" sz="1400" b="1"/>
              <a:t>4) </a:t>
            </a:r>
            <a:r>
              <a:rPr lang="en-US" sz="1400" b="1"/>
              <a:t>   </a:t>
            </a:r>
            <a:r>
              <a:rPr lang="nl-NL" sz="1400" b="1"/>
              <a:t>Er moeten minstens 6 decorstukken (rekwisieten) op het</a:t>
            </a:r>
            <a:r>
              <a:rPr lang="en-US" sz="1400" b="1"/>
              <a:t/>
            </a:r>
            <a:br>
              <a:rPr lang="en-US" sz="1400" b="1"/>
            </a:br>
            <a:r>
              <a:rPr lang="en-US" sz="1400" b="1"/>
              <a:t>      </a:t>
            </a:r>
            <a:r>
              <a:rPr lang="nl-NL" sz="1400" b="1"/>
              <a:t> podium staan!!</a:t>
            </a:r>
            <a:r>
              <a:rPr lang="nl-NL" sz="1400"/>
              <a:t> </a:t>
            </a:r>
          </a:p>
        </p:txBody>
      </p:sp>
      <p:pic>
        <p:nvPicPr>
          <p:cNvPr id="18" name="Picture 23"/>
          <p:cNvPicPr>
            <a:picLocks noChangeAspect="1" noChangeArrowheads="1"/>
          </p:cNvPicPr>
          <p:nvPr/>
        </p:nvPicPr>
        <p:blipFill>
          <a:blip r:embed="rId3" cstate="print"/>
          <a:srcRect/>
          <a:stretch>
            <a:fillRect/>
          </a:stretch>
        </p:blipFill>
        <p:spPr bwMode="auto">
          <a:xfrm>
            <a:off x="5791200" y="4114800"/>
            <a:ext cx="3352800" cy="2616200"/>
          </a:xfrm>
          <a:prstGeom prst="rect">
            <a:avLst/>
          </a:prstGeom>
          <a:noFill/>
          <a:ln w="12700">
            <a:noFill/>
            <a:miter lim="800000"/>
            <a:headEnd type="none" w="sm" len="sm"/>
            <a:tailEnd type="none" w="sm" len="sm"/>
          </a:ln>
        </p:spPr>
      </p:pic>
      <p:sp>
        <p:nvSpPr>
          <p:cNvPr id="19" name="AutoShape 2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0" name="Rectangle 2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21" name="Text Box 26"/>
          <p:cNvSpPr txBox="1">
            <a:spLocks noChangeArrowheads="1"/>
          </p:cNvSpPr>
          <p:nvPr/>
        </p:nvSpPr>
        <p:spPr bwMode="auto">
          <a:xfrm>
            <a:off x="304800" y="5943600"/>
            <a:ext cx="2438400" cy="646331"/>
          </a:xfrm>
          <a:prstGeom prst="rect">
            <a:avLst/>
          </a:prstGeom>
          <a:noFill/>
          <a:ln w="12700">
            <a:noFill/>
            <a:miter lim="800000"/>
            <a:headEnd type="none" w="sm" len="sm"/>
            <a:tailEnd type="none" w="sm" len="sm"/>
          </a:ln>
        </p:spPr>
        <p:txBody>
          <a:bodyPr>
            <a:spAutoFit/>
          </a:bodyPr>
          <a:lstStyle/>
          <a:p>
            <a:pPr>
              <a:spcBef>
                <a:spcPct val="50000"/>
              </a:spcBef>
            </a:pPr>
            <a:r>
              <a:rPr lang="en-US"/>
              <a:t>Klik </a:t>
            </a:r>
            <a:r>
              <a:rPr lang="en-US">
                <a:hlinkClick r:id="" action="ppaction://noaction"/>
              </a:rPr>
              <a:t>hier</a:t>
            </a:r>
            <a:r>
              <a:rPr lang="en-US"/>
              <a:t> voor het verhaal</a:t>
            </a:r>
            <a:endParaRPr lang="nl-NL"/>
          </a:p>
        </p:txBody>
      </p:sp>
      <p:pic>
        <p:nvPicPr>
          <p:cNvPr id="22" name="Picture 27"/>
          <p:cNvPicPr>
            <a:picLocks noChangeAspect="1" noChangeArrowheads="1"/>
          </p:cNvPicPr>
          <p:nvPr/>
        </p:nvPicPr>
        <p:blipFill>
          <a:blip r:embed="rId4" cstate="print"/>
          <a:srcRect/>
          <a:stretch>
            <a:fillRect/>
          </a:stretch>
        </p:blipFill>
        <p:spPr bwMode="auto">
          <a:xfrm>
            <a:off x="2362200" y="0"/>
            <a:ext cx="4264025" cy="87788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8"/>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9"/>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5638800" y="3810000"/>
            <a:ext cx="3505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1" name="Rectangle 11"/>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3"/>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4"/>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7"/>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6" name="Rectangle 19"/>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7" name="Text Box 20"/>
          <p:cNvSpPr txBox="1">
            <a:spLocks noChangeArrowheads="1"/>
          </p:cNvSpPr>
          <p:nvPr/>
        </p:nvSpPr>
        <p:spPr bwMode="auto">
          <a:xfrm>
            <a:off x="152400" y="1219200"/>
            <a:ext cx="8610600" cy="2677656"/>
          </a:xfrm>
          <a:prstGeom prst="rect">
            <a:avLst/>
          </a:prstGeom>
          <a:noFill/>
          <a:ln w="12700">
            <a:noFill/>
            <a:miter lim="800000"/>
            <a:headEnd type="none" w="sm" len="sm"/>
            <a:tailEnd type="none" w="sm" len="sm"/>
          </a:ln>
        </p:spPr>
        <p:txBody>
          <a:bodyPr>
            <a:spAutoFit/>
          </a:bodyPr>
          <a:lstStyle/>
          <a:p>
            <a:pPr>
              <a:spcBef>
                <a:spcPct val="50000"/>
              </a:spcBef>
            </a:pPr>
            <a:r>
              <a:rPr lang="en-US" sz="1400" b="1" dirty="0">
                <a:cs typeface="Arial" pitchFamily="34" charset="0"/>
              </a:rPr>
              <a:t>    </a:t>
            </a:r>
            <a:r>
              <a:rPr lang="nl-NL" sz="1400" b="1" dirty="0">
                <a:cs typeface="Arial" pitchFamily="34" charset="0"/>
              </a:rPr>
              <a:t>Het verhaal: </a:t>
            </a:r>
            <a:endParaRPr lang="nl-NL" sz="1400" dirty="0"/>
          </a:p>
          <a:p>
            <a:pPr>
              <a:spcBef>
                <a:spcPct val="50000"/>
              </a:spcBef>
            </a:pPr>
            <a:r>
              <a:rPr lang="nl-NL" sz="1400" b="1" dirty="0">
                <a:cs typeface="Arial" pitchFamily="34" charset="0"/>
              </a:rPr>
              <a:t>    </a:t>
            </a:r>
            <a:r>
              <a:rPr lang="nl-NL" sz="1400" i="1" dirty="0">
                <a:cs typeface="Arial" pitchFamily="34" charset="0"/>
              </a:rPr>
              <a:t>Ridders stormen via de toegangspoort het dorp binnen. Wel 30 paarden lopen door </a:t>
            </a:r>
            <a:r>
              <a:rPr lang="en-US" sz="1400" i="1" dirty="0">
                <a:cs typeface="Arial" pitchFamily="34" charset="0"/>
              </a:rPr>
              <a:t> </a:t>
            </a:r>
            <a:r>
              <a:rPr lang="nl-NL" sz="1400" i="1" dirty="0">
                <a:cs typeface="Arial" pitchFamily="34" charset="0"/>
              </a:rPr>
              <a:t>elkaar. </a:t>
            </a:r>
            <a:r>
              <a:rPr lang="en-US" sz="1400" i="1" dirty="0">
                <a:cs typeface="Arial" pitchFamily="34" charset="0"/>
              </a:rPr>
              <a:t/>
            </a:r>
            <a:br>
              <a:rPr lang="en-US" sz="1400" i="1" dirty="0">
                <a:cs typeface="Arial" pitchFamily="34" charset="0"/>
              </a:rPr>
            </a:br>
            <a:r>
              <a:rPr lang="en-US" sz="1400" i="1" dirty="0">
                <a:cs typeface="Arial" pitchFamily="34" charset="0"/>
              </a:rPr>
              <a:t>    </a:t>
            </a:r>
            <a:r>
              <a:rPr lang="nl-NL" sz="1400" i="1" dirty="0">
                <a:cs typeface="Arial" pitchFamily="34" charset="0"/>
              </a:rPr>
              <a:t>Een paard valt op. Het is een wit paard met daarop een ridder gehuld in rode kleding. “Attentie</a:t>
            </a:r>
            <a:r>
              <a:rPr lang="en-US" sz="1400" i="1" dirty="0">
                <a:cs typeface="Arial" pitchFamily="34" charset="0"/>
              </a:rPr>
              <a:t> </a:t>
            </a:r>
            <a:br>
              <a:rPr lang="en-US" sz="1400" i="1" dirty="0">
                <a:cs typeface="Arial" pitchFamily="34" charset="0"/>
              </a:rPr>
            </a:br>
            <a:r>
              <a:rPr lang="en-US" sz="1400" i="1" dirty="0">
                <a:cs typeface="Arial" pitchFamily="34" charset="0"/>
              </a:rPr>
              <a:t>    do</a:t>
            </a:r>
            <a:r>
              <a:rPr lang="nl-NL" sz="1400" i="1" dirty="0" err="1">
                <a:cs typeface="Arial" pitchFamily="34" charset="0"/>
              </a:rPr>
              <a:t>rpsbewoners</a:t>
            </a:r>
            <a:r>
              <a:rPr lang="nl-NL" sz="1400" i="1" dirty="0">
                <a:cs typeface="Arial" pitchFamily="34" charset="0"/>
              </a:rPr>
              <a:t>, komt allen naar het plein”</a:t>
            </a:r>
            <a:r>
              <a:rPr lang="en-US" sz="1400" i="1" dirty="0">
                <a:cs typeface="Arial" pitchFamily="34" charset="0"/>
              </a:rPr>
              <a:t/>
            </a:r>
            <a:br>
              <a:rPr lang="en-US" sz="1400" i="1" dirty="0">
                <a:cs typeface="Arial" pitchFamily="34" charset="0"/>
              </a:rPr>
            </a:br>
            <a:r>
              <a:rPr lang="nl-NL" sz="1400" i="1" dirty="0">
                <a:cs typeface="Arial" pitchFamily="34" charset="0"/>
              </a:rPr>
              <a:t>    Mensen komen uit hun hutjes en lopen in groepen naar het plein. De slager sluit zijn winkel en de bakker </a:t>
            </a:r>
            <a:r>
              <a:rPr lang="en-US" sz="1400" i="1" dirty="0">
                <a:cs typeface="Arial" pitchFamily="34" charset="0"/>
              </a:rPr>
              <a:t/>
            </a:r>
            <a:br>
              <a:rPr lang="en-US" sz="1400" i="1" dirty="0">
                <a:cs typeface="Arial" pitchFamily="34" charset="0"/>
              </a:rPr>
            </a:br>
            <a:r>
              <a:rPr lang="en-US" sz="1400" i="1" dirty="0">
                <a:cs typeface="Arial" pitchFamily="34" charset="0"/>
              </a:rPr>
              <a:t>    </a:t>
            </a:r>
            <a:r>
              <a:rPr lang="nl-NL" sz="1400" i="1" dirty="0">
                <a:cs typeface="Arial" pitchFamily="34" charset="0"/>
              </a:rPr>
              <a:t>stalt zijn broodwagen naast de grote </a:t>
            </a:r>
            <a:r>
              <a:rPr lang="nl-NL" sz="1400" i="1" dirty="0" err="1">
                <a:cs typeface="Arial" pitchFamily="34" charset="0"/>
              </a:rPr>
              <a:t>eik.Verbaasd</a:t>
            </a:r>
            <a:r>
              <a:rPr lang="nl-NL" sz="1400" i="1" dirty="0">
                <a:cs typeface="Arial" pitchFamily="34" charset="0"/>
              </a:rPr>
              <a:t>  en nieuwsgierig lopen ze snel naar de fontein midden </a:t>
            </a:r>
            <a:r>
              <a:rPr lang="en-US" sz="1400" i="1" dirty="0">
                <a:cs typeface="Arial" pitchFamily="34" charset="0"/>
              </a:rPr>
              <a:t/>
            </a:r>
            <a:br>
              <a:rPr lang="en-US" sz="1400" i="1" dirty="0">
                <a:cs typeface="Arial" pitchFamily="34" charset="0"/>
              </a:rPr>
            </a:br>
            <a:r>
              <a:rPr lang="en-US" sz="1400" i="1" dirty="0">
                <a:cs typeface="Arial" pitchFamily="34" charset="0"/>
              </a:rPr>
              <a:t>    </a:t>
            </a:r>
            <a:r>
              <a:rPr lang="nl-NL" sz="1400" i="1" dirty="0">
                <a:cs typeface="Arial" pitchFamily="34" charset="0"/>
              </a:rPr>
              <a:t>op het plein waar  een aantal paarden uit staan te drinken.</a:t>
            </a:r>
            <a:r>
              <a:rPr lang="en-US" sz="1400" i="1" dirty="0">
                <a:cs typeface="Arial" pitchFamily="34" charset="0"/>
              </a:rPr>
              <a:t/>
            </a:r>
            <a:br>
              <a:rPr lang="en-US" sz="1400" i="1" dirty="0">
                <a:cs typeface="Arial" pitchFamily="34" charset="0"/>
              </a:rPr>
            </a:br>
            <a:r>
              <a:rPr lang="en-US" sz="1400" i="1" dirty="0">
                <a:cs typeface="Arial" pitchFamily="34" charset="0"/>
              </a:rPr>
              <a:t> </a:t>
            </a:r>
            <a:r>
              <a:rPr lang="nl-NL" sz="1400" i="1" dirty="0">
                <a:cs typeface="Arial" pitchFamily="34" charset="0"/>
              </a:rPr>
              <a:t>   “ De koning verhoogt de belasting, nu moet iedere bewoner maandelijks 3  galjoenen betalen.</a:t>
            </a:r>
            <a:r>
              <a:rPr lang="en-US" sz="1400" i="1" dirty="0">
                <a:cs typeface="Arial" pitchFamily="34" charset="0"/>
              </a:rPr>
              <a:t/>
            </a:r>
            <a:br>
              <a:rPr lang="en-US" sz="1400" i="1" dirty="0">
                <a:cs typeface="Arial" pitchFamily="34" charset="0"/>
              </a:rPr>
            </a:br>
            <a:r>
              <a:rPr lang="en-US" sz="1400" i="1" dirty="0">
                <a:cs typeface="Arial" pitchFamily="34" charset="0"/>
              </a:rPr>
              <a:t>    </a:t>
            </a:r>
            <a:r>
              <a:rPr lang="nl-NL" sz="1400" i="1" dirty="0">
                <a:cs typeface="Arial" pitchFamily="34" charset="0"/>
              </a:rPr>
              <a:t>Wie niet betaalt wordt in het gevang gestopt.</a:t>
            </a:r>
            <a:r>
              <a:rPr lang="en-US" sz="1400" i="1" dirty="0">
                <a:cs typeface="Arial" pitchFamily="34" charset="0"/>
              </a:rPr>
              <a:t/>
            </a:r>
            <a:br>
              <a:rPr lang="en-US" sz="1400" i="1" dirty="0">
                <a:cs typeface="Arial" pitchFamily="34" charset="0"/>
              </a:rPr>
            </a:br>
            <a:r>
              <a:rPr lang="en-US" sz="1400" i="1" dirty="0">
                <a:cs typeface="Arial" pitchFamily="34" charset="0"/>
              </a:rPr>
              <a:t>   </a:t>
            </a:r>
            <a:r>
              <a:rPr lang="nl-NL" sz="1400" i="1" dirty="0">
                <a:cs typeface="Arial" pitchFamily="34" charset="0"/>
              </a:rPr>
              <a:t> De eerste betaling dient volgende week plaats te vinden op dit plein”.</a:t>
            </a:r>
            <a:endParaRPr lang="nl-NL" sz="1400" dirty="0"/>
          </a:p>
          <a:p>
            <a:pPr>
              <a:spcBef>
                <a:spcPct val="50000"/>
              </a:spcBef>
            </a:pPr>
            <a:endParaRPr lang="nl-NL" sz="1400" dirty="0"/>
          </a:p>
        </p:txBody>
      </p:sp>
      <p:pic>
        <p:nvPicPr>
          <p:cNvPr id="18" name="Picture 21"/>
          <p:cNvPicPr>
            <a:picLocks noChangeAspect="1" noChangeArrowheads="1"/>
          </p:cNvPicPr>
          <p:nvPr/>
        </p:nvPicPr>
        <p:blipFill>
          <a:blip r:embed="rId3" cstate="print"/>
          <a:srcRect/>
          <a:stretch>
            <a:fillRect/>
          </a:stretch>
        </p:blipFill>
        <p:spPr bwMode="auto">
          <a:xfrm>
            <a:off x="2590800" y="0"/>
            <a:ext cx="3922713" cy="858838"/>
          </a:xfrm>
          <a:prstGeom prst="rect">
            <a:avLst/>
          </a:prstGeom>
          <a:noFill/>
          <a:ln w="12700">
            <a:noFill/>
            <a:miter lim="800000"/>
            <a:headEnd type="none" w="sm" len="sm"/>
            <a:tailEnd type="none" w="sm" len="sm"/>
          </a:ln>
        </p:spPr>
      </p:pic>
      <p:pic>
        <p:nvPicPr>
          <p:cNvPr id="19" name="Picture 23" descr="http://www.expressie.org/albums/geheugen/decor.sized.jpg"/>
          <p:cNvPicPr>
            <a:picLocks noChangeAspect="1" noChangeArrowheads="1"/>
          </p:cNvPicPr>
          <p:nvPr/>
        </p:nvPicPr>
        <p:blipFill>
          <a:blip r:embed="rId4" cstate="print"/>
          <a:srcRect/>
          <a:stretch>
            <a:fillRect/>
          </a:stretch>
        </p:blipFill>
        <p:spPr bwMode="auto">
          <a:xfrm>
            <a:off x="2743200" y="3733800"/>
            <a:ext cx="3810000" cy="285908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Words>
  <Application>Microsoft Office PowerPoint</Application>
  <PresentationFormat>Diavoorstelling (4:3)</PresentationFormat>
  <Paragraphs>8</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2013-10-04T11:17:13Z</dcterms:created>
  <dcterms:modified xsi:type="dcterms:W3CDTF">2013-10-04T11:18:06Z</dcterms:modified>
</cp:coreProperties>
</file>