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C14ADC2E-50C0-43B6-BD18-5A940140B4B1}"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442FD7-200D-4B24-8A75-67C75B99EDEC}"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14ADC2E-50C0-43B6-BD18-5A940140B4B1}"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442FD7-200D-4B24-8A75-67C75B99EDEC}"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14ADC2E-50C0-43B6-BD18-5A940140B4B1}"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442FD7-200D-4B24-8A75-67C75B99EDEC}"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14ADC2E-50C0-43B6-BD18-5A940140B4B1}"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442FD7-200D-4B24-8A75-67C75B99EDEC}"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C14ADC2E-50C0-43B6-BD18-5A940140B4B1}"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442FD7-200D-4B24-8A75-67C75B99EDEC}"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C14ADC2E-50C0-43B6-BD18-5A940140B4B1}"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A442FD7-200D-4B24-8A75-67C75B99EDEC}"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C14ADC2E-50C0-43B6-BD18-5A940140B4B1}"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A442FD7-200D-4B24-8A75-67C75B99EDEC}"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C14ADC2E-50C0-43B6-BD18-5A940140B4B1}"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A442FD7-200D-4B24-8A75-67C75B99EDEC}"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14ADC2E-50C0-43B6-BD18-5A940140B4B1}"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A442FD7-200D-4B24-8A75-67C75B99EDEC}"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14ADC2E-50C0-43B6-BD18-5A940140B4B1}"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A442FD7-200D-4B24-8A75-67C75B99EDEC}"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14ADC2E-50C0-43B6-BD18-5A940140B4B1}"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A442FD7-200D-4B24-8A75-67C75B99EDEC}"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4ADC2E-50C0-43B6-BD18-5A940140B4B1}"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442FD7-200D-4B24-8A75-67C75B99EDEC}"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8"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9"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0"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5">
            <a:hlinkClick r:id="" action="ppaction://hlinkshowjump?jump=nextslide"/>
          </p:cNvPr>
          <p:cNvSpPr>
            <a:spLocks noChangeArrowheads="1"/>
          </p:cNvSpPr>
          <p:nvPr/>
        </p:nvSpPr>
        <p:spPr bwMode="auto">
          <a:xfrm>
            <a:off x="7620000" y="533400"/>
            <a:ext cx="762000" cy="477696"/>
          </a:xfrm>
          <a:prstGeom prst="rect">
            <a:avLst/>
          </a:prstGeom>
          <a:noFill/>
          <a:ln w="9525">
            <a:noFill/>
            <a:miter lim="800000"/>
            <a:headEnd/>
            <a:tailEnd/>
          </a:ln>
        </p:spPr>
        <p:txBody>
          <a:bodyPr lIns="92075" tIns="46038" rIns="92075" bIns="46038">
            <a:spAutoFit/>
          </a:bodyPr>
          <a:lstStyle/>
          <a:p>
            <a:pPr>
              <a:spcBef>
                <a:spcPct val="50000"/>
              </a:spcBef>
            </a:pPr>
            <a:r>
              <a:rPr lang="en-US" sz="1000"/>
              <a:t>voorbeeld                                        </a:t>
            </a:r>
          </a:p>
          <a:p>
            <a:pPr>
              <a:spcBef>
                <a:spcPct val="50000"/>
              </a:spcBef>
            </a:pPr>
            <a:r>
              <a:rPr lang="en-US" sz="1000"/>
              <a:t> </a:t>
            </a:r>
            <a:endParaRPr lang="nl-NL" sz="1000"/>
          </a:p>
        </p:txBody>
      </p:sp>
      <p:sp>
        <p:nvSpPr>
          <p:cNvPr id="16"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7"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18" name="Picture 18"/>
          <p:cNvPicPr>
            <a:picLocks noChangeAspect="1" noChangeArrowheads="1"/>
          </p:cNvPicPr>
          <p:nvPr/>
        </p:nvPicPr>
        <p:blipFill>
          <a:blip r:embed="rId3" cstate="print"/>
          <a:srcRect/>
          <a:stretch>
            <a:fillRect/>
          </a:stretch>
        </p:blipFill>
        <p:spPr bwMode="auto">
          <a:xfrm>
            <a:off x="2286000" y="0"/>
            <a:ext cx="4332288" cy="858838"/>
          </a:xfrm>
          <a:prstGeom prst="rect">
            <a:avLst/>
          </a:prstGeom>
          <a:noFill/>
          <a:ln w="12700">
            <a:noFill/>
            <a:miter lim="800000"/>
            <a:headEnd type="none" w="sm" len="sm"/>
            <a:tailEnd type="none" w="sm" len="sm"/>
          </a:ln>
        </p:spPr>
      </p:pic>
      <p:sp>
        <p:nvSpPr>
          <p:cNvPr id="19" name="AutoShape 19">
            <a:hlinkClick r:id="" action="ppaction://noaction" highlightClick="1"/>
          </p:cNvPr>
          <p:cNvSpPr>
            <a:spLocks noChangeArrowheads="1"/>
          </p:cNvSpPr>
          <p:nvPr/>
        </p:nvSpPr>
        <p:spPr bwMode="auto">
          <a:xfrm>
            <a:off x="7772400" y="152400"/>
            <a:ext cx="457200" cy="381000"/>
          </a:xfrm>
          <a:prstGeom prst="actionButtonDocumen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20" name="Text Box 20"/>
          <p:cNvSpPr txBox="1">
            <a:spLocks noChangeArrowheads="1"/>
          </p:cNvSpPr>
          <p:nvPr/>
        </p:nvSpPr>
        <p:spPr bwMode="auto">
          <a:xfrm>
            <a:off x="152400" y="1143000"/>
            <a:ext cx="8763000" cy="4078039"/>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cs typeface="Arial" pitchFamily="34" charset="0"/>
              </a:rPr>
              <a:t>Je hebt nodig, een schaar, lijm, karton, verpakkingen van karton, verf.</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moet je doen?</a:t>
            </a:r>
            <a:r>
              <a:rPr lang="en-US" sz="1400" b="1" u="sng">
                <a:cs typeface="Arial" pitchFamily="34" charset="0"/>
              </a:rPr>
              <a:t/>
            </a:r>
            <a:br>
              <a:rPr lang="en-US" sz="1400" b="1" u="sng">
                <a:cs typeface="Arial" pitchFamily="34" charset="0"/>
              </a:rPr>
            </a:br>
            <a:r>
              <a:rPr lang="nl-NL" sz="1400">
                <a:cs typeface="Arial" pitchFamily="34" charset="0"/>
              </a:rPr>
              <a:t>Voor je eigen dorp/stad ga je een bijzonder gebouw ontwerpen.  Het gebouw moet een trekpleister zijn voor toeristen. Het gebouw kan als museum dienen, denk maar bijvoorbeeld aan de New Metropolis in Amsterdam. Je mag ook een toren maken met een speciale bouwkunst, denk maar aan de </a:t>
            </a:r>
            <a:br>
              <a:rPr lang="nl-NL" sz="1400">
                <a:cs typeface="Arial" pitchFamily="34" charset="0"/>
              </a:rPr>
            </a:br>
            <a:r>
              <a:rPr lang="nl-NL" sz="1400">
                <a:cs typeface="Arial" pitchFamily="34" charset="0"/>
              </a:rPr>
              <a:t>Eiffeltoren in Parijs (Frankrijk), de toren van Pisa in Pisa (Italië). </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cs typeface="Arial" pitchFamily="34" charset="0"/>
              </a:rPr>
              <a:t>Eerst ga je een tekening/ schets maken.</a:t>
            </a:r>
            <a:r>
              <a:rPr lang="en-US" sz="1400">
                <a:cs typeface="Arial" pitchFamily="34" charset="0"/>
              </a:rPr>
              <a:t> </a:t>
            </a:r>
            <a:r>
              <a:rPr lang="nl-NL" sz="1400">
                <a:cs typeface="Arial" pitchFamily="34" charset="0"/>
              </a:rPr>
              <a:t>Je maakt een schets vanuit verschillende hoeken van het gebouw die je in gedachten hebt. Als je tevreden bent over het ontwerp, dan pas ga je beginnen met het maken van je maquette. Bedenk ook wat voor kleur je het gebouw gaat geven.</a:t>
            </a:r>
            <a:r>
              <a:rPr lang="en-US" sz="1400">
                <a:cs typeface="Arial" pitchFamily="34" charset="0"/>
              </a:rPr>
              <a:t/>
            </a:r>
            <a:br>
              <a:rPr lang="en-US" sz="1400">
                <a:cs typeface="Arial" pitchFamily="34" charset="0"/>
              </a:rPr>
            </a:br>
            <a:r>
              <a:rPr lang="nl-NL" sz="1400"/>
              <a:t/>
            </a:r>
            <a:br>
              <a:rPr lang="nl-NL" sz="1400"/>
            </a:br>
            <a:r>
              <a:rPr lang="nl-NL" sz="1400">
                <a:cs typeface="Arial" pitchFamily="34" charset="0"/>
              </a:rPr>
              <a:t>Met grote bouwprojecten willen opdrachtgevers en architecten ook graag indruk maken. Neem bijvoorbeeld de Eiffeltoren. Toen ze die in 1889</a:t>
            </a:r>
            <a:r>
              <a:rPr lang="en-US" sz="1400">
                <a:cs typeface="Arial" pitchFamily="34" charset="0"/>
              </a:rPr>
              <a:t> </a:t>
            </a:r>
            <a:r>
              <a:rPr lang="nl-NL" sz="1400">
                <a:cs typeface="Arial" pitchFamily="34" charset="0"/>
              </a:rPr>
              <a:t>bouwden, vonden de mensen in Parijs het veel te modern en lelijk.</a:t>
            </a:r>
            <a:r>
              <a:rPr lang="en-US" sz="1400">
                <a:cs typeface="Arial" pitchFamily="34" charset="0"/>
              </a:rPr>
              <a:t/>
            </a:r>
            <a:br>
              <a:rPr lang="en-US" sz="1400">
                <a:cs typeface="Arial" pitchFamily="34" charset="0"/>
              </a:rPr>
            </a:br>
            <a:r>
              <a:rPr lang="nl-NL" sz="1400">
                <a:cs typeface="Arial" pitchFamily="34" charset="0"/>
              </a:rPr>
              <a:t>Nu zouden ze hem voor geen goud willen missen.</a:t>
            </a:r>
            <a:endParaRPr lang="nl-NL" sz="1400"/>
          </a:p>
          <a:p>
            <a:pPr>
              <a:spcBef>
                <a:spcPct val="50000"/>
              </a:spcBef>
            </a:pPr>
            <a:endParaRPr lang="nl-NL" sz="1400"/>
          </a:p>
        </p:txBody>
      </p:sp>
      <p:pic>
        <p:nvPicPr>
          <p:cNvPr id="21" name="Picture 23"/>
          <p:cNvPicPr>
            <a:picLocks noChangeAspect="1" noChangeArrowheads="1"/>
          </p:cNvPicPr>
          <p:nvPr/>
        </p:nvPicPr>
        <p:blipFill>
          <a:blip r:embed="rId4" cstate="print"/>
          <a:srcRect/>
          <a:stretch>
            <a:fillRect/>
          </a:stretch>
        </p:blipFill>
        <p:spPr bwMode="auto">
          <a:xfrm>
            <a:off x="4800600" y="4876800"/>
            <a:ext cx="2370138" cy="1757363"/>
          </a:xfrm>
          <a:prstGeom prst="rect">
            <a:avLst/>
          </a:prstGeom>
          <a:noFill/>
          <a:ln w="12700">
            <a:noFill/>
            <a:miter lim="800000"/>
            <a:headEnd type="none" w="sm" len="sm"/>
            <a:tailEnd type="none" w="sm" len="sm"/>
          </a:ln>
        </p:spPr>
      </p:pic>
      <p:pic>
        <p:nvPicPr>
          <p:cNvPr id="22" name="Picture 24"/>
          <p:cNvPicPr>
            <a:picLocks noChangeAspect="1" noChangeArrowheads="1"/>
          </p:cNvPicPr>
          <p:nvPr/>
        </p:nvPicPr>
        <p:blipFill>
          <a:blip r:embed="rId5" cstate="print"/>
          <a:srcRect/>
          <a:stretch>
            <a:fillRect/>
          </a:stretch>
        </p:blipFill>
        <p:spPr bwMode="auto">
          <a:xfrm>
            <a:off x="2286000" y="4886325"/>
            <a:ext cx="2624138" cy="1971675"/>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641350"/>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5"/>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6"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7"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8"/>
          <p:cNvSpPr txBox="1">
            <a:spLocks noChangeArrowheads="1"/>
          </p:cNvSpPr>
          <p:nvPr/>
        </p:nvSpPr>
        <p:spPr bwMode="auto">
          <a:xfrm>
            <a:off x="7772400" y="1066800"/>
            <a:ext cx="304800" cy="336550"/>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9"/>
          <p:cNvSpPr>
            <a:spLocks noChangeArrowheads="1"/>
          </p:cNvSpPr>
          <p:nvPr/>
        </p:nvSpPr>
        <p:spPr bwMode="auto">
          <a:xfrm>
            <a:off x="3309938" y="2338388"/>
            <a:ext cx="9144000" cy="0"/>
          </a:xfrm>
          <a:prstGeom prst="rect">
            <a:avLst/>
          </a:prstGeom>
          <a:noFill/>
          <a:ln w="12700">
            <a:noFill/>
            <a:miter lim="800000"/>
            <a:headEnd type="none" w="sm" len="sm"/>
            <a:tailEnd type="none" w="sm" len="sm"/>
          </a:ln>
        </p:spPr>
        <p:txBody>
          <a:bodyPr>
            <a:spAutoFit/>
          </a:bodyPr>
          <a:lstStyle/>
          <a:p>
            <a:endParaRPr lang="nl-NL"/>
          </a:p>
        </p:txBody>
      </p:sp>
      <p:sp>
        <p:nvSpPr>
          <p:cNvPr id="8" name="Rectangle 10"/>
          <p:cNvSpPr>
            <a:spLocks noChangeArrowheads="1"/>
          </p:cNvSpPr>
          <p:nvPr/>
        </p:nvSpPr>
        <p:spPr bwMode="auto">
          <a:xfrm>
            <a:off x="3586163" y="2652713"/>
            <a:ext cx="9144000" cy="0"/>
          </a:xfrm>
          <a:prstGeom prst="rect">
            <a:avLst/>
          </a:prstGeom>
          <a:noFill/>
          <a:ln w="12700">
            <a:noFill/>
            <a:miter lim="800000"/>
            <a:headEnd type="none" w="sm" len="sm"/>
            <a:tailEnd type="none" w="sm" len="sm"/>
          </a:ln>
        </p:spPr>
        <p:txBody>
          <a:bodyPr>
            <a:spAutoFit/>
          </a:bodyPr>
          <a:lstStyle/>
          <a:p>
            <a:endParaRPr lang="nl-NL"/>
          </a:p>
        </p:txBody>
      </p:sp>
      <p:sp>
        <p:nvSpPr>
          <p:cNvPr id="9" name="Rectangle 11"/>
          <p:cNvSpPr>
            <a:spLocks noChangeArrowheads="1"/>
          </p:cNvSpPr>
          <p:nvPr/>
        </p:nvSpPr>
        <p:spPr bwMode="auto">
          <a:xfrm>
            <a:off x="3586163" y="2652713"/>
            <a:ext cx="9144000" cy="0"/>
          </a:xfrm>
          <a:prstGeom prst="rect">
            <a:avLst/>
          </a:prstGeom>
          <a:noFill/>
          <a:ln w="12700">
            <a:noFill/>
            <a:miter lim="800000"/>
            <a:headEnd type="none" w="sm" len="sm"/>
            <a:tailEnd type="none" w="sm" len="sm"/>
          </a:ln>
        </p:spPr>
        <p:txBody>
          <a:bodyPr>
            <a:spAutoFit/>
          </a:bodyPr>
          <a:lstStyle/>
          <a:p>
            <a:endParaRPr lang="nl-NL"/>
          </a:p>
        </p:txBody>
      </p:sp>
      <p:sp>
        <p:nvSpPr>
          <p:cNvPr id="10" name="Rectangle 12"/>
          <p:cNvSpPr>
            <a:spLocks noChangeArrowheads="1"/>
          </p:cNvSpPr>
          <p:nvPr/>
        </p:nvSpPr>
        <p:spPr bwMode="auto">
          <a:xfrm>
            <a:off x="3538538" y="2647950"/>
            <a:ext cx="9144000" cy="0"/>
          </a:xfrm>
          <a:prstGeom prst="rect">
            <a:avLst/>
          </a:prstGeom>
          <a:noFill/>
          <a:ln w="12700">
            <a:noFill/>
            <a:miter lim="800000"/>
            <a:headEnd type="none" w="sm" len="sm"/>
            <a:tailEnd type="none" w="sm" len="sm"/>
          </a:ln>
        </p:spPr>
        <p:txBody>
          <a:bodyPr>
            <a:spAutoFit/>
          </a:bodyPr>
          <a:lstStyle/>
          <a:p>
            <a:endParaRPr lang="nl-NL"/>
          </a:p>
        </p:txBody>
      </p:sp>
      <p:sp>
        <p:nvSpPr>
          <p:cNvPr id="11" name="Rectangle 13"/>
          <p:cNvSpPr>
            <a:spLocks noChangeArrowheads="1"/>
          </p:cNvSpPr>
          <p:nvPr/>
        </p:nvSpPr>
        <p:spPr bwMode="auto">
          <a:xfrm>
            <a:off x="3014663" y="938213"/>
            <a:ext cx="9144000" cy="0"/>
          </a:xfrm>
          <a:prstGeom prst="rect">
            <a:avLst/>
          </a:prstGeom>
          <a:noFill/>
          <a:ln w="12700">
            <a:noFill/>
            <a:miter lim="800000"/>
            <a:headEnd type="none" w="sm" len="sm"/>
            <a:tailEnd type="none" w="sm" len="sm"/>
          </a:ln>
        </p:spPr>
        <p:txBody>
          <a:bodyPr>
            <a:spAutoFit/>
          </a:bodyPr>
          <a:lstStyle/>
          <a:p>
            <a:endParaRPr lang="nl-NL"/>
          </a:p>
        </p:txBody>
      </p:sp>
      <p:sp>
        <p:nvSpPr>
          <p:cNvPr id="12" name="Rectangle 14"/>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5"/>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6"/>
          <p:cNvPicPr>
            <a:picLocks noChangeAspect="1" noChangeArrowheads="1"/>
          </p:cNvPicPr>
          <p:nvPr/>
        </p:nvPicPr>
        <p:blipFill>
          <a:blip r:embed="rId2" cstate="print"/>
          <a:srcRect/>
          <a:stretch>
            <a:fillRect/>
          </a:stretch>
        </p:blipFill>
        <p:spPr bwMode="auto">
          <a:xfrm>
            <a:off x="1058863" y="814388"/>
            <a:ext cx="7024687" cy="5229225"/>
          </a:xfrm>
          <a:prstGeom prst="rect">
            <a:avLst/>
          </a:prstGeom>
          <a:noFill/>
          <a:ln w="12700">
            <a:noFill/>
            <a:miter lim="800000"/>
            <a:headEnd type="none" w="sm" len="sm"/>
            <a:tailEnd type="none" w="sm" len="sm"/>
          </a:ln>
        </p:spPr>
      </p:pic>
      <p:pic>
        <p:nvPicPr>
          <p:cNvPr id="15" name="Picture 17">
            <a:hlinkClick r:id="" action="ppaction://hlinkshowjump?jump=previousslide"/>
          </p:cNvPr>
          <p:cNvPicPr>
            <a:picLocks noChangeArrowheads="1"/>
          </p:cNvPicPr>
          <p:nvPr/>
        </p:nvPicPr>
        <p:blipFill>
          <a:blip r:embed="rId3" cstate="print"/>
          <a:srcRect/>
          <a:stretch>
            <a:fillRect/>
          </a:stretch>
        </p:blipFill>
        <p:spPr bwMode="auto">
          <a:xfrm>
            <a:off x="8382000" y="152400"/>
            <a:ext cx="492125" cy="415925"/>
          </a:xfrm>
          <a:prstGeom prst="rect">
            <a:avLst/>
          </a:prstGeom>
          <a:noFill/>
          <a:ln w="9525">
            <a:noFill/>
            <a:miter lim="800000"/>
            <a:headEnd/>
            <a:tailEnd/>
          </a:ln>
        </p:spPr>
      </p:pic>
      <p:sp>
        <p:nvSpPr>
          <p:cNvPr id="16" name="Rectangle 18"/>
          <p:cNvSpPr>
            <a:spLocks noChangeArrowheads="1"/>
          </p:cNvSpPr>
          <p:nvPr/>
        </p:nvSpPr>
        <p:spPr bwMode="auto">
          <a:xfrm>
            <a:off x="8077200" y="533400"/>
            <a:ext cx="1066800" cy="244475"/>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Words>
  <Application>Microsoft Office PowerPoint</Application>
  <PresentationFormat>Diavoorstelling (4:3)</PresentationFormat>
  <Paragraphs>5</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2013-10-04T11:25:53Z</dcterms:created>
  <dcterms:modified xsi:type="dcterms:W3CDTF">2013-10-04T11:26:42Z</dcterms:modified>
</cp:coreProperties>
</file>