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1F4A0E51-2F7E-4AE2-86B9-3AB38037C3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F4A0E51-2F7E-4AE2-86B9-3AB38037C3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F4A0E51-2F7E-4AE2-86B9-3AB38037C3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F4A0E51-2F7E-4AE2-86B9-3AB38037C3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F4A0E51-2F7E-4AE2-86B9-3AB38037C30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F4A0E51-2F7E-4AE2-86B9-3AB38037C30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F4A0E51-2F7E-4AE2-86B9-3AB38037C307}"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F4A0E51-2F7E-4AE2-86B9-3AB38037C307}"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F4A0E51-2F7E-4AE2-86B9-3AB38037C307}"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F4A0E51-2F7E-4AE2-86B9-3AB38037C30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F4A0E51-2F7E-4AE2-86B9-3AB38037C30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E3A609B-7FC9-4657-908A-E85B66B2690D}"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4A0E51-2F7E-4AE2-86B9-3AB38037C307}"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3A609B-7FC9-4657-908A-E85B66B2690D}"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4"/>
          <p:cNvPicPr>
            <a:picLocks noChangeAspect="1" noChangeArrowheads="1"/>
          </p:cNvPicPr>
          <p:nvPr/>
        </p:nvPicPr>
        <p:blipFill>
          <a:blip r:embed="rId2" cstate="print"/>
          <a:srcRect/>
          <a:stretch>
            <a:fillRect/>
          </a:stretch>
        </p:blipFill>
        <p:spPr bwMode="auto">
          <a:xfrm>
            <a:off x="5553075" y="1752600"/>
            <a:ext cx="3590925" cy="5105400"/>
          </a:xfrm>
          <a:prstGeom prst="rect">
            <a:avLst/>
          </a:prstGeom>
          <a:noFill/>
          <a:ln w="12700">
            <a:noFill/>
            <a:miter lim="800000"/>
            <a:headEnd type="none" w="sm" len="sm"/>
            <a:tailEnd type="none" w="sm" len="sm"/>
          </a:ln>
        </p:spPr>
      </p:pic>
      <p:sp>
        <p:nvSpPr>
          <p:cNvPr id="5" name="Text Box 21"/>
          <p:cNvSpPr txBox="1">
            <a:spLocks noChangeArrowheads="1"/>
          </p:cNvSpPr>
          <p:nvPr/>
        </p:nvSpPr>
        <p:spPr bwMode="auto">
          <a:xfrm>
            <a:off x="228600" y="990600"/>
            <a:ext cx="8763000" cy="5047536"/>
          </a:xfrm>
          <a:prstGeom prst="rect">
            <a:avLst/>
          </a:prstGeom>
          <a:noFill/>
          <a:ln w="12700">
            <a:noFill/>
            <a:miter lim="800000"/>
            <a:headEnd type="none" w="sm" len="sm"/>
            <a:tailEnd type="none" w="sm" len="sm"/>
          </a:ln>
        </p:spPr>
        <p:txBody>
          <a:bodyPr>
            <a:spAutoFit/>
          </a:bodyPr>
          <a:lstStyle/>
          <a:p>
            <a:pPr>
              <a:spcBef>
                <a:spcPct val="50000"/>
              </a:spcBef>
            </a:pPr>
            <a:r>
              <a:rPr lang="nl-NL" sz="1400"/>
              <a:t>De Tweede Wereldoorlog is niet ongemerkt aan ons land voorbij gegaan. </a:t>
            </a:r>
            <a:br>
              <a:rPr lang="nl-NL" sz="1400"/>
            </a:br>
            <a:r>
              <a:rPr lang="nl-NL" sz="1400"/>
              <a:t>Talloze Nederlanders hebben als soldaat of burger tussen 1940 en 1945 het leven verloren door oorlogsgeweld. Joden, zigeuners, verzetstrijders, onderduikers en gijzelaars zijn door de nazi’s omgebracht. Voor hen zijn pleinen en begraafplaatsenmonumenten opgericht. </a:t>
            </a:r>
            <a:br>
              <a:rPr lang="nl-NL" sz="1400"/>
            </a:br>
            <a:r>
              <a:rPr lang="nl-NL" sz="1400"/>
              <a:t>Maar ook voor de buitenlandse soldaten die sneuvelden bij de bevrijding van ons land, </a:t>
            </a:r>
            <a:br>
              <a:rPr lang="nl-NL" sz="1400"/>
            </a:br>
            <a:r>
              <a:rPr lang="nl-NL" sz="1400"/>
              <a:t>zijn gedenktekens geplaatst. Elk jaar leggen de koningin, de regering, het leger en </a:t>
            </a:r>
            <a:br>
              <a:rPr lang="nl-NL" sz="1400"/>
            </a:br>
            <a:r>
              <a:rPr lang="nl-NL" sz="1400"/>
              <a:t>familie op 4 mei bloemen bij ons Nationaal monument op de dam in Amsterdam. </a:t>
            </a:r>
            <a:br>
              <a:rPr lang="nl-NL" sz="1400"/>
            </a:br>
            <a:r>
              <a:rPr lang="nl-NL" sz="1400"/>
              <a:t>Een stuk geschiedenis dat zijn sporen heeft achtergelaten in oude gebouwen, </a:t>
            </a:r>
            <a:br>
              <a:rPr lang="nl-NL" sz="1400"/>
            </a:br>
            <a:r>
              <a:rPr lang="nl-NL" sz="1400"/>
              <a:t>monumenten en musea.</a:t>
            </a:r>
            <a:br>
              <a:rPr lang="nl-NL" sz="1400"/>
            </a:br>
            <a:r>
              <a:rPr lang="nl-NL" sz="1400"/>
              <a:t/>
            </a:r>
            <a:br>
              <a:rPr lang="nl-NL" sz="1400"/>
            </a:br>
            <a:r>
              <a:rPr lang="nl-NL" sz="1400"/>
              <a:t/>
            </a:r>
            <a:br>
              <a:rPr lang="nl-NL" sz="1400"/>
            </a:br>
            <a:r>
              <a:rPr lang="nl-NL" sz="1400" b="1" u="sng"/>
              <a:t>Wat heb je nodig:</a:t>
            </a:r>
            <a:br>
              <a:rPr lang="nl-NL" sz="1400" b="1" u="sng"/>
            </a:br>
            <a:r>
              <a:rPr lang="nl-NL" sz="1400"/>
              <a:t>Een oorlogsmonument of verzetsmonument bij jou in je omgeving, </a:t>
            </a:r>
            <a:br>
              <a:rPr lang="nl-NL" sz="1400"/>
            </a:br>
            <a:r>
              <a:rPr lang="nl-NL" sz="1400"/>
              <a:t>pen en papier, potlood of fototoestel.</a:t>
            </a:r>
            <a:br>
              <a:rPr lang="nl-NL" sz="1400"/>
            </a:br>
            <a:r>
              <a:rPr lang="nl-NL" sz="1400"/>
              <a:t/>
            </a:r>
            <a:br>
              <a:rPr lang="nl-NL" sz="1400"/>
            </a:br>
            <a:r>
              <a:rPr lang="nl-NL" sz="1400"/>
              <a:t/>
            </a:r>
            <a:br>
              <a:rPr lang="nl-NL" sz="1400"/>
            </a:br>
            <a:r>
              <a:rPr lang="nl-NL" sz="1400" b="1" u="sng"/>
              <a:t>Wat ga je doen?</a:t>
            </a:r>
            <a:br>
              <a:rPr lang="nl-NL" sz="1400" b="1" u="sng"/>
            </a:br>
            <a:r>
              <a:rPr lang="nl-NL" sz="1400"/>
              <a:t>Zoek in je eigen directe omgeving een oorlogsmonument of een </a:t>
            </a:r>
            <a:br>
              <a:rPr lang="nl-NL" sz="1400"/>
            </a:br>
            <a:r>
              <a:rPr lang="nl-NL" sz="1400"/>
              <a:t>verzetsmonument en maak hier een verslag van. </a:t>
            </a:r>
            <a:br>
              <a:rPr lang="nl-NL" sz="1400"/>
            </a:br>
            <a:r>
              <a:rPr lang="nl-NL" sz="1400"/>
              <a:t>Je zoekt ook wat plaatjes op van dit monument of je maakt er zelf </a:t>
            </a:r>
            <a:br>
              <a:rPr lang="nl-NL" sz="1400"/>
            </a:br>
            <a:r>
              <a:rPr lang="nl-NL" sz="1400"/>
              <a:t>wat foto’s van.</a:t>
            </a:r>
            <a:r>
              <a:rPr lang="nl-NL" sz="1400" b="1"/>
              <a:t> </a:t>
            </a:r>
            <a:br>
              <a:rPr lang="nl-NL" sz="1400" b="1"/>
            </a:br>
            <a:r>
              <a:rPr lang="nl-NL" sz="1400" b="1"/>
              <a:t/>
            </a:r>
            <a:br>
              <a:rPr lang="nl-NL" sz="1400" b="1"/>
            </a:br>
            <a:endParaRPr lang="nl-NL" sz="1400"/>
          </a:p>
        </p:txBody>
      </p:sp>
      <p:sp>
        <p:nvSpPr>
          <p:cNvPr id="6"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0" name="Picture 7">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1"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2"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1"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2"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3" name="Picture 23"/>
          <p:cNvPicPr>
            <a:picLocks noChangeAspect="1" noChangeArrowheads="1"/>
          </p:cNvPicPr>
          <p:nvPr/>
        </p:nvPicPr>
        <p:blipFill>
          <a:blip r:embed="rId4" cstate="print"/>
          <a:srcRect/>
          <a:stretch>
            <a:fillRect/>
          </a:stretch>
        </p:blipFill>
        <p:spPr bwMode="auto">
          <a:xfrm>
            <a:off x="2362200" y="0"/>
            <a:ext cx="4370388" cy="858838"/>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6" name="Text Box 16"/>
          <p:cNvSpPr txBox="1">
            <a:spLocks noChangeArrowheads="1"/>
          </p:cNvSpPr>
          <p:nvPr/>
        </p:nvSpPr>
        <p:spPr bwMode="auto">
          <a:xfrm>
            <a:off x="152400" y="1447800"/>
            <a:ext cx="8991600" cy="3954929"/>
          </a:xfrm>
          <a:prstGeom prst="rect">
            <a:avLst/>
          </a:prstGeom>
          <a:noFill/>
          <a:ln w="12700">
            <a:noFill/>
            <a:miter lim="800000"/>
            <a:headEnd type="none" w="sm" len="sm"/>
            <a:tailEnd type="none" w="sm" len="sm"/>
          </a:ln>
        </p:spPr>
        <p:txBody>
          <a:bodyPr>
            <a:spAutoFit/>
          </a:bodyPr>
          <a:lstStyle/>
          <a:p>
            <a:pPr>
              <a:spcBef>
                <a:spcPct val="50000"/>
              </a:spcBef>
            </a:pPr>
            <a:r>
              <a:rPr lang="nl-NL" sz="1400" b="1" u="sng"/>
              <a:t>Hoe ga je te werk?</a:t>
            </a:r>
            <a:br>
              <a:rPr lang="nl-NL" sz="1400" b="1" u="sng"/>
            </a:br>
            <a:r>
              <a:rPr lang="nl-NL" sz="1400" i="1"/>
              <a:t>Voordat je naar het monument gaat, neem je de volgende vragen goed door:</a:t>
            </a:r>
            <a:br>
              <a:rPr lang="nl-NL" sz="1400" i="1"/>
            </a:br>
            <a:r>
              <a:rPr lang="nl-NL" sz="1400"/>
              <a:t>-In welke plaats staat dit monument?</a:t>
            </a:r>
            <a:br>
              <a:rPr lang="nl-NL" sz="1400"/>
            </a:br>
            <a:r>
              <a:rPr lang="nl-NL" sz="1400"/>
              <a:t>-Waarom is het geplaatst, wanneer, door wie en voor wie?</a:t>
            </a:r>
            <a:br>
              <a:rPr lang="nl-NL" sz="1400"/>
            </a:br>
            <a:r>
              <a:rPr lang="nl-NL" sz="1400"/>
              <a:t>-Wie heeft het gemaakt?</a:t>
            </a:r>
            <a:br>
              <a:rPr lang="nl-NL" sz="1400"/>
            </a:br>
            <a:r>
              <a:rPr lang="nl-NL" sz="1400"/>
              <a:t>-Wat betekent het?</a:t>
            </a:r>
            <a:br>
              <a:rPr lang="nl-NL" sz="1400"/>
            </a:br>
            <a:r>
              <a:rPr lang="nl-NL" sz="1400"/>
              <a:t>-Waarom staat het in deze omgeving?</a:t>
            </a:r>
            <a:br>
              <a:rPr lang="nl-NL" sz="1400"/>
            </a:br>
            <a:r>
              <a:rPr lang="nl-NL" sz="1400"/>
              <a:t>-Hoe is het onderhouden, en wie is daarvoor verantwoordelijk?</a:t>
            </a:r>
            <a:br>
              <a:rPr lang="nl-NL" sz="1400"/>
            </a:br>
            <a:r>
              <a:rPr lang="nl-NL" sz="1400"/>
              <a:t>-Probeer te weten te komen wat de buurtbewoners ervan vinden.</a:t>
            </a:r>
            <a:br>
              <a:rPr lang="nl-NL" sz="1400"/>
            </a:br>
            <a:r>
              <a:rPr lang="nl-NL" sz="1400"/>
              <a:t>-Wat vind jij van het monument? Zeg wat over de vorm / kleur.</a:t>
            </a:r>
            <a:br>
              <a:rPr lang="nl-NL" sz="1400"/>
            </a:br>
            <a:r>
              <a:rPr lang="nl-NL" sz="1400"/>
              <a:t>-Laat het monument en de omgeving zien d.m.v. foto’s en / of tekeningen.</a:t>
            </a:r>
            <a:br>
              <a:rPr lang="nl-NL" sz="1400"/>
            </a:br>
            <a:endParaRPr lang="nl-NL" sz="1400" b="1"/>
          </a:p>
          <a:p>
            <a:pPr>
              <a:spcBef>
                <a:spcPct val="50000"/>
              </a:spcBef>
            </a:pPr>
            <a:r>
              <a:rPr lang="nl-NL" sz="1400"/>
              <a:t>Op bovenstaande vragen geef je in je verslag (minimaal 1 A4-tje) antwoord. </a:t>
            </a:r>
            <a:br>
              <a:rPr lang="nl-NL" sz="1400"/>
            </a:br>
            <a:r>
              <a:rPr lang="nl-NL" sz="1400"/>
              <a:t>Ook voeg je er wat foto’s of tekeningen van het monument aan toe.</a:t>
            </a:r>
            <a:endParaRPr lang="nl-NL" sz="1400" b="1"/>
          </a:p>
          <a:p>
            <a:pPr>
              <a:spcBef>
                <a:spcPct val="50000"/>
              </a:spcBef>
            </a:pPr>
            <a:endParaRPr lang="nl-NL" sz="1400" b="1"/>
          </a:p>
          <a:p>
            <a:pPr>
              <a:spcBef>
                <a:spcPct val="50000"/>
              </a:spcBef>
            </a:pPr>
            <a:endParaRPr lang="nl-NL"/>
          </a:p>
        </p:txBody>
      </p:sp>
      <p:pic>
        <p:nvPicPr>
          <p:cNvPr id="17" name="Picture 17"/>
          <p:cNvPicPr>
            <a:picLocks noChangeAspect="1" noChangeArrowheads="1"/>
          </p:cNvPicPr>
          <p:nvPr/>
        </p:nvPicPr>
        <p:blipFill>
          <a:blip r:embed="rId3" cstate="print"/>
          <a:srcRect/>
          <a:stretch>
            <a:fillRect/>
          </a:stretch>
        </p:blipFill>
        <p:spPr bwMode="auto">
          <a:xfrm>
            <a:off x="2667000" y="0"/>
            <a:ext cx="3951288" cy="887413"/>
          </a:xfrm>
          <a:prstGeom prst="rect">
            <a:avLst/>
          </a:prstGeom>
          <a:noFill/>
          <a:ln w="12700">
            <a:noFill/>
            <a:miter lim="800000"/>
            <a:headEnd type="none" w="sm" len="sm"/>
            <a:tailEnd type="none" w="sm" len="sm"/>
          </a:ln>
        </p:spPr>
      </p:pic>
      <p:pic>
        <p:nvPicPr>
          <p:cNvPr id="18" name="Picture 19"/>
          <p:cNvPicPr>
            <a:picLocks noChangeAspect="1" noChangeArrowheads="1"/>
          </p:cNvPicPr>
          <p:nvPr/>
        </p:nvPicPr>
        <p:blipFill>
          <a:blip r:embed="rId4" cstate="print"/>
          <a:srcRect/>
          <a:stretch>
            <a:fillRect/>
          </a:stretch>
        </p:blipFill>
        <p:spPr bwMode="auto">
          <a:xfrm>
            <a:off x="6556375" y="1371600"/>
            <a:ext cx="2587625" cy="3810000"/>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Words>
  <Application>Microsoft Office PowerPoint</Application>
  <PresentationFormat>Diavoorstelling (4:3)</PresentationFormat>
  <Paragraphs>6</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2</cp:revision>
  <dcterms:created xsi:type="dcterms:W3CDTF">2013-10-04T14:07:35Z</dcterms:created>
  <dcterms:modified xsi:type="dcterms:W3CDTF">2013-10-04T14:08:17Z</dcterms:modified>
</cp:coreProperties>
</file>