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114" y="-43"/>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A7F6C5FC-594B-4E84-A0A2-EAA71BF2067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A7F6C5FC-594B-4E84-A0A2-EAA71BF20671}"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A7F6C5FC-594B-4E84-A0A2-EAA71BF20671}"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A7F6C5FC-594B-4E84-A0A2-EAA71BF20671}"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7F6C5FC-594B-4E84-A0A2-EAA71BF2067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A7F6C5FC-594B-4E84-A0A2-EAA71BF20671}"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1B775F8E-8A24-47E1-A39D-AE39931D4380}"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6C5FC-594B-4E84-A0A2-EAA71BF20671}"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B775F8E-8A24-47E1-A39D-AE39931D4380}"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wmf"/><Relationship Id="rId2" Type="http://schemas.openxmlformats.org/officeDocument/2006/relationships/image" Target="../media/image1.png"/><Relationship Id="rId1" Type="http://schemas.openxmlformats.org/officeDocument/2006/relationships/slideLayout" Target="../slideLayouts/slideLayout7.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wmf"/><Relationship Id="rId1" Type="http://schemas.openxmlformats.org/officeDocument/2006/relationships/slideLayout" Target="../slideLayouts/slideLayout7.xml"/><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1048"/>
          <p:cNvPicPr>
            <a:picLocks noChangeAspect="1" noChangeArrowheads="1"/>
          </p:cNvPicPr>
          <p:nvPr/>
        </p:nvPicPr>
        <p:blipFill>
          <a:blip r:embed="rId2" cstate="print"/>
          <a:srcRect/>
          <a:stretch>
            <a:fillRect/>
          </a:stretch>
        </p:blipFill>
        <p:spPr bwMode="auto">
          <a:xfrm>
            <a:off x="5029200" y="3498850"/>
            <a:ext cx="4495800" cy="3359150"/>
          </a:xfrm>
          <a:prstGeom prst="rect">
            <a:avLst/>
          </a:prstGeom>
          <a:noFill/>
          <a:ln w="12700">
            <a:noFill/>
            <a:miter lim="800000"/>
            <a:headEnd type="none" w="sm" len="sm"/>
            <a:tailEnd type="none" w="sm" len="sm"/>
          </a:ln>
        </p:spPr>
      </p:pic>
      <p:sp>
        <p:nvSpPr>
          <p:cNvPr id="5" name="Text Box 1026"/>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6" name="AutoShape 1027"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7" name="AutoShape 1028"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8" name="Text Box 1029"/>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9" name="Picture 1031">
            <a:hlinkClick r:id="" action="ppaction://noaction"/>
          </p:cNvPr>
          <p:cNvPicPr>
            <a:picLocks noChangeArrowheads="1"/>
          </p:cNvPicPr>
          <p:nvPr/>
        </p:nvPicPr>
        <p:blipFill>
          <a:blip r:embed="rId3"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10" name="Rectangle 1032"/>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11" name="Rectangle 1033"/>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2" name="Rectangle 1034"/>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3" name="Rectangle 1036"/>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4" name="Rectangle 1037"/>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5" name="AutoShape 1038">
            <a:hlinkClick r:id="" action="ppaction://hlinkshowjump?jump=nextslide" highlightClick="1"/>
          </p:cNvPr>
          <p:cNvSpPr>
            <a:spLocks noChangeArrowheads="1"/>
          </p:cNvSpPr>
          <p:nvPr/>
        </p:nvSpPr>
        <p:spPr bwMode="auto">
          <a:xfrm>
            <a:off x="7696200" y="152400"/>
            <a:ext cx="533400" cy="381000"/>
          </a:xfrm>
          <a:prstGeom prst="actionButtonForwardNext">
            <a:avLst/>
          </a:prstGeom>
          <a:solidFill>
            <a:schemeClr val="bg1"/>
          </a:solidFill>
          <a:ln w="12700">
            <a:solidFill>
              <a:srgbClr val="FFFFFF"/>
            </a:solidFill>
            <a:miter lim="800000"/>
            <a:headEnd type="none" w="sm" len="sm"/>
            <a:tailEnd type="none" w="sm" len="sm"/>
          </a:ln>
        </p:spPr>
        <p:txBody>
          <a:bodyPr wrap="none" anchor="ctr"/>
          <a:lstStyle/>
          <a:p>
            <a:endParaRPr lang="nl-NL"/>
          </a:p>
        </p:txBody>
      </p:sp>
      <p:sp>
        <p:nvSpPr>
          <p:cNvPr id="16" name="Rectangle 1039">
            <a:hlinkClick r:id="" action="ppaction://hlinkshowjump?jump=nextslide"/>
          </p:cNvPr>
          <p:cNvSpPr>
            <a:spLocks noChangeArrowheads="1"/>
          </p:cNvSpPr>
          <p:nvPr/>
        </p:nvSpPr>
        <p:spPr bwMode="auto">
          <a:xfrm>
            <a:off x="7620000" y="533400"/>
            <a:ext cx="762000" cy="631584"/>
          </a:xfrm>
          <a:prstGeom prst="rect">
            <a:avLst/>
          </a:prstGeom>
          <a:noFill/>
          <a:ln w="9525">
            <a:noFill/>
            <a:miter lim="800000"/>
            <a:headEnd/>
            <a:tailEnd/>
          </a:ln>
        </p:spPr>
        <p:txBody>
          <a:bodyPr lIns="92075" tIns="46038" rIns="92075" bIns="46038">
            <a:spAutoFit/>
          </a:bodyPr>
          <a:lstStyle/>
          <a:p>
            <a:pPr>
              <a:spcBef>
                <a:spcPct val="50000"/>
              </a:spcBef>
            </a:pPr>
            <a:r>
              <a:rPr lang="en-US" sz="1000"/>
              <a:t>volgende                                      bladzijde                           </a:t>
            </a:r>
          </a:p>
          <a:p>
            <a:pPr>
              <a:spcBef>
                <a:spcPct val="50000"/>
              </a:spcBef>
            </a:pPr>
            <a:endParaRPr lang="nl-NL" sz="1000"/>
          </a:p>
        </p:txBody>
      </p:sp>
      <p:sp>
        <p:nvSpPr>
          <p:cNvPr id="17" name="Rectangle 1040"/>
          <p:cNvSpPr>
            <a:spLocks noChangeArrowheads="1"/>
          </p:cNvSpPr>
          <p:nvPr/>
        </p:nvSpPr>
        <p:spPr bwMode="auto">
          <a:xfrm>
            <a:off x="3343275"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8" name="Rectangle 1041"/>
          <p:cNvSpPr>
            <a:spLocks noChangeArrowheads="1"/>
          </p:cNvSpPr>
          <p:nvPr/>
        </p:nvSpPr>
        <p:spPr bwMode="auto">
          <a:xfrm>
            <a:off x="2095500" y="4953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9" name="Rectangle 1042"/>
          <p:cNvSpPr>
            <a:spLocks noChangeArrowheads="1"/>
          </p:cNvSpPr>
          <p:nvPr/>
        </p:nvSpPr>
        <p:spPr bwMode="auto">
          <a:xfrm>
            <a:off x="3276600" y="17383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0" name="Rectangle 1043"/>
          <p:cNvSpPr>
            <a:spLocks noChangeArrowheads="1"/>
          </p:cNvSpPr>
          <p:nvPr/>
        </p:nvSpPr>
        <p:spPr bwMode="auto">
          <a:xfrm>
            <a:off x="3276600" y="17335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1" name="Text Box 1044"/>
          <p:cNvSpPr txBox="1">
            <a:spLocks noChangeArrowheads="1"/>
          </p:cNvSpPr>
          <p:nvPr/>
        </p:nvSpPr>
        <p:spPr bwMode="auto">
          <a:xfrm>
            <a:off x="152400" y="1219200"/>
            <a:ext cx="88392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pic>
        <p:nvPicPr>
          <p:cNvPr id="22" name="Picture 1045"/>
          <p:cNvPicPr>
            <a:picLocks noChangeAspect="1" noChangeArrowheads="1"/>
          </p:cNvPicPr>
          <p:nvPr/>
        </p:nvPicPr>
        <p:blipFill>
          <a:blip r:embed="rId4" cstate="print"/>
          <a:srcRect/>
          <a:stretch>
            <a:fillRect/>
          </a:stretch>
        </p:blipFill>
        <p:spPr bwMode="auto">
          <a:xfrm>
            <a:off x="2286000" y="0"/>
            <a:ext cx="4321175" cy="887413"/>
          </a:xfrm>
          <a:prstGeom prst="rect">
            <a:avLst/>
          </a:prstGeom>
          <a:noFill/>
          <a:ln w="12700">
            <a:noFill/>
            <a:miter lim="800000"/>
            <a:headEnd type="none" w="sm" len="sm"/>
            <a:tailEnd type="none" w="sm" len="sm"/>
          </a:ln>
        </p:spPr>
      </p:pic>
      <p:sp>
        <p:nvSpPr>
          <p:cNvPr id="23" name="Text Box 1046"/>
          <p:cNvSpPr txBox="1">
            <a:spLocks noChangeArrowheads="1"/>
          </p:cNvSpPr>
          <p:nvPr/>
        </p:nvSpPr>
        <p:spPr bwMode="auto">
          <a:xfrm>
            <a:off x="228600" y="1219200"/>
            <a:ext cx="8915400" cy="4078039"/>
          </a:xfrm>
          <a:prstGeom prst="rect">
            <a:avLst/>
          </a:prstGeom>
          <a:noFill/>
          <a:ln w="12700">
            <a:noFill/>
            <a:miter lim="800000"/>
            <a:headEnd type="none" w="sm" len="sm"/>
            <a:tailEnd type="none" w="sm" len="sm"/>
          </a:ln>
        </p:spPr>
        <p:txBody>
          <a:bodyPr>
            <a:spAutoFit/>
          </a:bodyPr>
          <a:lstStyle/>
          <a:p>
            <a:pPr>
              <a:spcBef>
                <a:spcPct val="50000"/>
              </a:spcBef>
            </a:pPr>
            <a:r>
              <a:rPr lang="nl-NL" sz="1400" b="1" u="sng">
                <a:cs typeface="Arial" pitchFamily="34" charset="0"/>
              </a:rPr>
              <a:t>Wat heb je nodig?</a:t>
            </a:r>
            <a:br>
              <a:rPr lang="nl-NL" sz="1400" b="1" u="sng">
                <a:cs typeface="Arial" pitchFamily="34" charset="0"/>
              </a:rPr>
            </a:br>
            <a:r>
              <a:rPr lang="nl-NL" sz="1400">
                <a:cs typeface="Arial" pitchFamily="34" charset="0"/>
              </a:rPr>
              <a:t>Een computer, met het muziek programma </a:t>
            </a:r>
            <a:r>
              <a:rPr lang="nl-NL" sz="1400" b="1">
                <a:cs typeface="Arial" pitchFamily="34" charset="0"/>
              </a:rPr>
              <a:t>Acid of Music maker</a:t>
            </a:r>
            <a:r>
              <a:rPr lang="nl-NL" sz="1400">
                <a:cs typeface="Arial" pitchFamily="34" charset="0"/>
              </a:rPr>
              <a:t> en een cd-tje. Let op; deze opdracht kan </a:t>
            </a:r>
            <a:r>
              <a:rPr lang="nl-NL" sz="1400" u="sng">
                <a:cs typeface="Arial" pitchFamily="34" charset="0"/>
              </a:rPr>
              <a:t>alleen thuis</a:t>
            </a:r>
            <a:r>
              <a:rPr lang="nl-NL" sz="1400">
                <a:cs typeface="Arial" pitchFamily="34" charset="0"/>
              </a:rPr>
              <a:t> gemaakt worden.  Je moet dan wel zelf een muziekprogramma hebben.</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Wat ga je doen?</a:t>
            </a:r>
            <a:br>
              <a:rPr lang="nl-NL" sz="1400" b="1" u="sng">
                <a:cs typeface="Arial" pitchFamily="34" charset="0"/>
              </a:rPr>
            </a:br>
            <a:r>
              <a:rPr lang="nl-NL" sz="1400">
                <a:cs typeface="Arial" pitchFamily="34" charset="0"/>
              </a:rPr>
              <a:t>Voor deze opdracht moet je wel een beetje handig zijn in het omgaan met computers en muziekprogramma’s.</a:t>
            </a:r>
            <a:br>
              <a:rPr lang="nl-NL" sz="1400">
                <a:cs typeface="Arial" pitchFamily="34" charset="0"/>
              </a:rPr>
            </a:br>
            <a:r>
              <a:rPr lang="nl-NL" sz="1400">
                <a:cs typeface="Arial" pitchFamily="34" charset="0"/>
              </a:rPr>
              <a:t>Je gaat zelf een nummer mixen met bestaande loops.</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Hoe ga je te werk?</a:t>
            </a:r>
            <a:br>
              <a:rPr lang="nl-NL" sz="1400" b="1" u="sng">
                <a:cs typeface="Arial" pitchFamily="34" charset="0"/>
              </a:rPr>
            </a:br>
            <a:r>
              <a:rPr lang="nl-NL" sz="1400">
                <a:cs typeface="Arial" pitchFamily="34" charset="0"/>
              </a:rPr>
              <a:t>Lees eerst de theorie door. Je moet eerst even de loops beluisteren, dan weet je precies wat voor soort muziek je wilt  gaan maken. Wil je een hip-hop nummer, </a:t>
            </a:r>
            <a:br>
              <a:rPr lang="nl-NL" sz="1400">
                <a:cs typeface="Arial" pitchFamily="34" charset="0"/>
              </a:rPr>
            </a:br>
            <a:r>
              <a:rPr lang="nl-NL" sz="1400">
                <a:cs typeface="Arial" pitchFamily="34" charset="0"/>
              </a:rPr>
              <a:t>house of country het kan allemaal. Je moet dan wel de juiste </a:t>
            </a:r>
            <a:br>
              <a:rPr lang="nl-NL" sz="1400">
                <a:cs typeface="Arial" pitchFamily="34" charset="0"/>
              </a:rPr>
            </a:br>
            <a:r>
              <a:rPr lang="nl-NL" sz="1400">
                <a:cs typeface="Arial" pitchFamily="34" charset="0"/>
              </a:rPr>
              <a:t>muziekstijlen bij elkaar vinden. Probeer er een leuk nummer van </a:t>
            </a:r>
            <a:br>
              <a:rPr lang="nl-NL" sz="1400">
                <a:cs typeface="Arial" pitchFamily="34" charset="0"/>
              </a:rPr>
            </a:br>
            <a:r>
              <a:rPr lang="nl-NL" sz="1400">
                <a:cs typeface="Arial" pitchFamily="34" charset="0"/>
              </a:rPr>
              <a:t>te maken met een bepaalde opbouw er in. </a:t>
            </a:r>
            <a:br>
              <a:rPr lang="nl-NL" sz="1400">
                <a:cs typeface="Arial" pitchFamily="34" charset="0"/>
              </a:rPr>
            </a:br>
            <a:r>
              <a:rPr lang="nl-NL" sz="1400">
                <a:cs typeface="Arial" pitchFamily="34" charset="0"/>
              </a:rPr>
              <a:t>Een intro, misschien ergens een solo en weer een uitro. </a:t>
            </a:r>
            <a:br>
              <a:rPr lang="nl-NL" sz="1400">
                <a:cs typeface="Arial" pitchFamily="34" charset="0"/>
              </a:rPr>
            </a:br>
            <a:r>
              <a:rPr lang="nl-NL" sz="1400">
                <a:cs typeface="Arial" pitchFamily="34" charset="0"/>
              </a:rPr>
              <a:t>Als het muziekstuk af is, sla je hem op. Tot slot zet je de muziek op </a:t>
            </a:r>
            <a:br>
              <a:rPr lang="nl-NL" sz="1400">
                <a:cs typeface="Arial" pitchFamily="34" charset="0"/>
              </a:rPr>
            </a:br>
            <a:r>
              <a:rPr lang="nl-NL" sz="1400">
                <a:cs typeface="Arial" pitchFamily="34" charset="0"/>
              </a:rPr>
              <a:t>een cd-tje.</a:t>
            </a:r>
            <a:endParaRPr lang="nl-NL" sz="1400">
              <a:latin typeface="Univers" charset="0"/>
            </a:endParaRPr>
          </a:p>
          <a:p>
            <a:pPr>
              <a:spcBef>
                <a:spcPct val="50000"/>
              </a:spcBef>
            </a:pPr>
            <a:endParaRPr lang="nl-NL" sz="14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3" name="Text Box 3"/>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4" name="AutoShape 4"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5" name="AutoShape 5"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6" name="Text Box 6"/>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7" name="Rectangle 7"/>
          <p:cNvSpPr>
            <a:spLocks noChangeArrowheads="1"/>
          </p:cNvSpPr>
          <p:nvPr/>
        </p:nvSpPr>
        <p:spPr bwMode="auto">
          <a:xfrm>
            <a:off x="3309938" y="2338388"/>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8" name="Rectangle 8"/>
          <p:cNvSpPr>
            <a:spLocks noChangeArrowheads="1"/>
          </p:cNvSpPr>
          <p:nvPr/>
        </p:nvSpPr>
        <p:spPr bwMode="auto">
          <a:xfrm>
            <a:off x="3586163" y="26527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9" name="Rectangle 10"/>
          <p:cNvSpPr>
            <a:spLocks noChangeArrowheads="1"/>
          </p:cNvSpPr>
          <p:nvPr/>
        </p:nvSpPr>
        <p:spPr bwMode="auto">
          <a:xfrm>
            <a:off x="3538538" y="26479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0" name="Rectangle 11"/>
          <p:cNvSpPr>
            <a:spLocks noChangeArrowheads="1"/>
          </p:cNvSpPr>
          <p:nvPr/>
        </p:nvSpPr>
        <p:spPr bwMode="auto">
          <a:xfrm>
            <a:off x="3014663" y="93821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11" name="Rectangle 12"/>
          <p:cNvSpPr>
            <a:spLocks noChangeArrowheads="1"/>
          </p:cNvSpPr>
          <p:nvPr/>
        </p:nvSpPr>
        <p:spPr bwMode="auto">
          <a:xfrm>
            <a:off x="533400" y="533400"/>
            <a:ext cx="304800" cy="61722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12" name="Rectangle 13"/>
          <p:cNvSpPr>
            <a:spLocks noChangeArrowheads="1"/>
          </p:cNvSpPr>
          <p:nvPr/>
        </p:nvSpPr>
        <p:spPr bwMode="auto">
          <a:xfrm>
            <a:off x="609600" y="533400"/>
            <a:ext cx="228600" cy="60960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13" name="Picture 14">
            <a:hlinkClick r:id="" action="ppaction://hlinkshowjump?jump=previousslide"/>
          </p:cNvPr>
          <p:cNvPicPr>
            <a:picLocks noChangeArrowheads="1"/>
          </p:cNvPicPr>
          <p:nvPr/>
        </p:nvPicPr>
        <p:blipFill>
          <a:blip r:embed="rId2" cstate="print"/>
          <a:srcRect/>
          <a:stretch>
            <a:fillRect/>
          </a:stretch>
        </p:blipFill>
        <p:spPr bwMode="auto">
          <a:xfrm>
            <a:off x="8382000" y="152400"/>
            <a:ext cx="492125" cy="415925"/>
          </a:xfrm>
          <a:prstGeom prst="rect">
            <a:avLst/>
          </a:prstGeom>
          <a:noFill/>
          <a:ln w="9525">
            <a:noFill/>
            <a:miter lim="800000"/>
            <a:headEnd/>
            <a:tailEnd/>
          </a:ln>
        </p:spPr>
      </p:pic>
      <p:sp>
        <p:nvSpPr>
          <p:cNvPr id="14" name="Rectangle 15"/>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pic>
        <p:nvPicPr>
          <p:cNvPr id="15" name="Picture 17"/>
          <p:cNvPicPr>
            <a:picLocks noChangeAspect="1" noChangeArrowheads="1"/>
          </p:cNvPicPr>
          <p:nvPr/>
        </p:nvPicPr>
        <p:blipFill>
          <a:blip r:embed="rId3" cstate="print"/>
          <a:srcRect/>
          <a:stretch>
            <a:fillRect/>
          </a:stretch>
        </p:blipFill>
        <p:spPr bwMode="auto">
          <a:xfrm>
            <a:off x="2590800" y="0"/>
            <a:ext cx="4038600" cy="898525"/>
          </a:xfrm>
          <a:prstGeom prst="rect">
            <a:avLst/>
          </a:prstGeom>
          <a:noFill/>
          <a:ln w="12700">
            <a:noFill/>
            <a:miter lim="800000"/>
            <a:headEnd type="none" w="sm" len="sm"/>
            <a:tailEnd type="none" w="sm" len="sm"/>
          </a:ln>
        </p:spPr>
      </p:pic>
      <p:pic>
        <p:nvPicPr>
          <p:cNvPr id="16" name="Picture 18"/>
          <p:cNvPicPr>
            <a:picLocks noChangeAspect="1" noChangeArrowheads="1"/>
          </p:cNvPicPr>
          <p:nvPr/>
        </p:nvPicPr>
        <p:blipFill>
          <a:blip r:embed="rId4" cstate="print"/>
          <a:srcRect/>
          <a:stretch>
            <a:fillRect/>
          </a:stretch>
        </p:blipFill>
        <p:spPr bwMode="auto">
          <a:xfrm>
            <a:off x="3894138" y="4343400"/>
            <a:ext cx="5249862" cy="2689225"/>
          </a:xfrm>
          <a:prstGeom prst="rect">
            <a:avLst/>
          </a:prstGeom>
          <a:noFill/>
          <a:ln w="12700">
            <a:noFill/>
            <a:miter lim="800000"/>
            <a:headEnd type="none" w="sm" len="sm"/>
            <a:tailEnd type="none" w="sm" len="sm"/>
          </a:ln>
        </p:spPr>
      </p:pic>
      <p:sp>
        <p:nvSpPr>
          <p:cNvPr id="17" name="Text Box 19"/>
          <p:cNvSpPr txBox="1">
            <a:spLocks noChangeArrowheads="1"/>
          </p:cNvSpPr>
          <p:nvPr/>
        </p:nvSpPr>
        <p:spPr bwMode="auto">
          <a:xfrm>
            <a:off x="228600" y="1295400"/>
            <a:ext cx="8610600" cy="4772025"/>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Met de computer ga je zelf een nummer mixen, met bestaande </a:t>
            </a:r>
            <a:r>
              <a:rPr lang="nl-NL" sz="1400" b="1">
                <a:cs typeface="Arial" pitchFamily="34" charset="0"/>
              </a:rPr>
              <a:t>loops.</a:t>
            </a:r>
            <a:br>
              <a:rPr lang="nl-NL" sz="1400" b="1">
                <a:cs typeface="Arial" pitchFamily="34" charset="0"/>
              </a:rPr>
            </a:br>
            <a:r>
              <a:rPr lang="nl-NL" sz="1400">
                <a:cs typeface="Arial" pitchFamily="34" charset="0"/>
              </a:rPr>
              <a:t>Loops zijn kleine brokken audio die zo zijn vormgegeven dat bij ononderbroken herhaald afspelen ze als een continue beat of patroon klinken. Een loop is maar 4 maten lang en wordt steeds herhaald. Zo heb je een basgitaar, drumritme, gitaarsolo of een scheurende saxofoon partij van een paar maten die je zelf kunt gaan mixen met elkaar.    </a:t>
            </a:r>
            <a:br>
              <a:rPr lang="nl-NL" sz="1400">
                <a:cs typeface="Arial" pitchFamily="34" charset="0"/>
              </a:rPr>
            </a:br>
            <a:r>
              <a:rPr lang="nl-NL" sz="1400">
                <a:cs typeface="Arial" pitchFamily="34" charset="0"/>
              </a:rPr>
              <a:t/>
            </a:r>
            <a:br>
              <a:rPr lang="nl-NL" sz="1400">
                <a:cs typeface="Arial" pitchFamily="34" charset="0"/>
              </a:rPr>
            </a:br>
            <a:r>
              <a:rPr lang="nl-NL" sz="1400" b="1" u="sng">
                <a:cs typeface="Arial" pitchFamily="34" charset="0"/>
              </a:rPr>
              <a:t>ACID music:</a:t>
            </a:r>
            <a:br>
              <a:rPr lang="nl-NL" sz="1400" b="1" u="sng">
                <a:cs typeface="Arial" pitchFamily="34" charset="0"/>
              </a:rPr>
            </a:br>
            <a:r>
              <a:rPr lang="nl-NL" sz="1400">
                <a:cs typeface="Arial" pitchFamily="34" charset="0"/>
              </a:rPr>
              <a:t>Als je het programma: ACID Music opstart, en je hebt het venster in beeld, </a:t>
            </a:r>
            <a:r>
              <a:rPr lang="nl-NL" sz="1400" b="1" u="sng">
                <a:cs typeface="Arial" pitchFamily="34" charset="0"/>
              </a:rPr>
              <a:t>klik je op play</a:t>
            </a:r>
            <a:r>
              <a:rPr lang="nl-NL" sz="1400">
                <a:cs typeface="Arial" pitchFamily="34" charset="0"/>
              </a:rPr>
              <a:t>. </a:t>
            </a:r>
            <a:br>
              <a:rPr lang="nl-NL" sz="1400">
                <a:cs typeface="Arial" pitchFamily="34" charset="0"/>
              </a:rPr>
            </a:br>
            <a:r>
              <a:rPr lang="nl-NL" sz="1400">
                <a:cs typeface="Arial" pitchFamily="34" charset="0"/>
              </a:rPr>
              <a:t>Je hoort een korte uitleg over ACID Music. </a:t>
            </a:r>
            <a:endParaRPr lang="nl-NL" sz="1400">
              <a:latin typeface="Univers" charset="0"/>
            </a:endParaRPr>
          </a:p>
          <a:p>
            <a:pPr>
              <a:spcBef>
                <a:spcPct val="50000"/>
              </a:spcBef>
            </a:pPr>
            <a:r>
              <a:rPr lang="nl-NL" sz="1400">
                <a:cs typeface="Arial" pitchFamily="34" charset="0"/>
              </a:rPr>
              <a:t>Het venster van ACID Music is onderverdeeld in drie hoofdgedeelten: het venster Track view, de tracklist, en de onderste helft waar alle loops staan. Klik zo een loop aan, b.v. </a:t>
            </a:r>
            <a:r>
              <a:rPr lang="nl-NL" sz="1400" b="1">
                <a:cs typeface="Arial" pitchFamily="34" charset="0"/>
              </a:rPr>
              <a:t>acoustic piano</a:t>
            </a:r>
            <a:r>
              <a:rPr lang="nl-NL" sz="1400">
                <a:cs typeface="Arial" pitchFamily="34" charset="0"/>
              </a:rPr>
              <a:t>. Je krijgt dan de loop te horen. Wil je die loop gebruiken, dan klik je op de linker muisknop en sleep je als het ware de tekst van de loop omhoog naar het bovenste venster. </a:t>
            </a:r>
            <a:endParaRPr lang="nl-NL" sz="1400">
              <a:latin typeface="Univers" charset="0"/>
            </a:endParaRPr>
          </a:p>
          <a:p>
            <a:pPr>
              <a:spcBef>
                <a:spcPct val="50000"/>
              </a:spcBef>
            </a:pPr>
            <a:r>
              <a:rPr lang="nl-NL" sz="1400"/>
              <a:t>Als je de linker muisknop los laat, verandert </a:t>
            </a:r>
            <a:br>
              <a:rPr lang="nl-NL" sz="1400"/>
            </a:br>
            <a:r>
              <a:rPr lang="nl-NL" sz="1400"/>
              <a:t>de pijl in een potlood en kun je de muziek </a:t>
            </a:r>
            <a:br>
              <a:rPr lang="nl-NL" sz="1400"/>
            </a:br>
            <a:r>
              <a:rPr lang="nl-NL" sz="1400"/>
              <a:t>gaan tekenen. Voor elke nieuwe loop krijg je </a:t>
            </a:r>
            <a:br>
              <a:rPr lang="nl-NL" sz="1400"/>
            </a:br>
            <a:r>
              <a:rPr lang="nl-NL" sz="1400"/>
              <a:t>automatisch een andere track. Zo kan het </a:t>
            </a:r>
            <a:br>
              <a:rPr lang="nl-NL" sz="1400"/>
            </a:br>
            <a:r>
              <a:rPr lang="nl-NL" sz="1400"/>
              <a:t>voorkomen dat je een nummer hebt gemaakt </a:t>
            </a:r>
            <a:br>
              <a:rPr lang="nl-NL" sz="1400"/>
            </a:br>
            <a:r>
              <a:rPr lang="nl-NL" sz="1400"/>
              <a:t>met wel 8 verschillende instrumenten! Kom </a:t>
            </a:r>
            <a:br>
              <a:rPr lang="nl-NL" sz="1400"/>
            </a:br>
            <a:r>
              <a:rPr lang="nl-NL" sz="1400"/>
              <a:t>je er niet uit, vraag dan aan je docent naar </a:t>
            </a:r>
            <a:br>
              <a:rPr lang="nl-NL" sz="1400"/>
            </a:br>
            <a:r>
              <a:rPr lang="nl-NL" sz="1400"/>
              <a:t>de handleiding van ACID Music. </a:t>
            </a:r>
          </a:p>
        </p:txBody>
      </p:sp>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25</Words>
  <Application>Microsoft Office PowerPoint</Application>
  <PresentationFormat>Diavoorstelling (4:3)</PresentationFormat>
  <Paragraphs>7</Paragraphs>
  <Slides>2</Slides>
  <Notes>0</Notes>
  <HiddenSlides>0</HiddenSlides>
  <MMClips>0</MMClips>
  <ScaleCrop>false</ScaleCrop>
  <HeadingPairs>
    <vt:vector size="4" baseType="variant">
      <vt:variant>
        <vt:lpstr>Thema</vt:lpstr>
      </vt:variant>
      <vt:variant>
        <vt:i4>1</vt:i4>
      </vt:variant>
      <vt:variant>
        <vt:lpstr>Diatitels</vt:lpstr>
      </vt:variant>
      <vt:variant>
        <vt:i4>2</vt:i4>
      </vt:variant>
    </vt:vector>
  </HeadingPairs>
  <TitlesOfParts>
    <vt:vector size="3" baseType="lpstr">
      <vt:lpstr>Office-thema</vt:lpstr>
      <vt:lpstr>Dia 1</vt:lpstr>
      <vt:lpstr>Dia 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1</cp:revision>
  <dcterms:created xsi:type="dcterms:W3CDTF">2013-10-04T13:58:15Z</dcterms:created>
  <dcterms:modified xsi:type="dcterms:W3CDTF">2013-10-04T13:58:54Z</dcterms:modified>
</cp:coreProperties>
</file>