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11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6E4A2A51-B037-4BF5-916B-975D2EDAC0E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5670963-BD01-4E79-919F-0E6BD749627D}"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E4A2A51-B037-4BF5-916B-975D2EDAC0E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5670963-BD01-4E79-919F-0E6BD749627D}"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E4A2A51-B037-4BF5-916B-975D2EDAC0E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5670963-BD01-4E79-919F-0E6BD749627D}"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E4A2A51-B037-4BF5-916B-975D2EDAC0E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5670963-BD01-4E79-919F-0E6BD749627D}"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6E4A2A51-B037-4BF5-916B-975D2EDAC0E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5670963-BD01-4E79-919F-0E6BD749627D}"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6E4A2A51-B037-4BF5-916B-975D2EDAC0E4}"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5670963-BD01-4E79-919F-0E6BD749627D}"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6E4A2A51-B037-4BF5-916B-975D2EDAC0E4}"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25670963-BD01-4E79-919F-0E6BD749627D}"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6E4A2A51-B037-4BF5-916B-975D2EDAC0E4}"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25670963-BD01-4E79-919F-0E6BD749627D}"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E4A2A51-B037-4BF5-916B-975D2EDAC0E4}"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25670963-BD01-4E79-919F-0E6BD749627D}"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E4A2A51-B037-4BF5-916B-975D2EDAC0E4}"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5670963-BD01-4E79-919F-0E6BD749627D}"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E4A2A51-B037-4BF5-916B-975D2EDAC0E4}"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5670963-BD01-4E79-919F-0E6BD749627D}"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4A2A51-B037-4BF5-916B-975D2EDAC0E4}"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670963-BD01-4E79-919F-0E6BD749627D}"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9"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AutoShape 1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7" name="Rectangle 1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8"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0"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1"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2" name="Text Box 20"/>
          <p:cNvSpPr txBox="1">
            <a:spLocks noChangeArrowheads="1"/>
          </p:cNvSpPr>
          <p:nvPr/>
        </p:nvSpPr>
        <p:spPr bwMode="auto">
          <a:xfrm>
            <a:off x="152400" y="1219200"/>
            <a:ext cx="88392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23" name="Picture 24"/>
          <p:cNvPicPr>
            <a:picLocks noChangeAspect="1" noChangeArrowheads="1"/>
          </p:cNvPicPr>
          <p:nvPr/>
        </p:nvPicPr>
        <p:blipFill>
          <a:blip r:embed="rId3" cstate="print"/>
          <a:srcRect/>
          <a:stretch>
            <a:fillRect/>
          </a:stretch>
        </p:blipFill>
        <p:spPr bwMode="auto">
          <a:xfrm>
            <a:off x="2209800" y="0"/>
            <a:ext cx="4692650" cy="917575"/>
          </a:xfrm>
          <a:prstGeom prst="rect">
            <a:avLst/>
          </a:prstGeom>
          <a:noFill/>
          <a:ln w="12700">
            <a:noFill/>
            <a:miter lim="800000"/>
            <a:headEnd type="none" w="sm" len="sm"/>
            <a:tailEnd type="none" w="sm" len="sm"/>
          </a:ln>
        </p:spPr>
      </p:pic>
      <p:sp>
        <p:nvSpPr>
          <p:cNvPr id="24" name="Text Box 25"/>
          <p:cNvSpPr txBox="1">
            <a:spLocks noChangeArrowheads="1"/>
          </p:cNvSpPr>
          <p:nvPr/>
        </p:nvSpPr>
        <p:spPr bwMode="auto">
          <a:xfrm>
            <a:off x="152400" y="1235075"/>
            <a:ext cx="8991600" cy="5693866"/>
          </a:xfrm>
          <a:prstGeom prst="rect">
            <a:avLst/>
          </a:prstGeom>
          <a:noFill/>
          <a:ln w="12700">
            <a:noFill/>
            <a:miter lim="800000"/>
            <a:headEnd type="none" w="sm" len="sm"/>
            <a:tailEnd type="none" w="sm" len="sm"/>
          </a:ln>
        </p:spPr>
        <p:txBody>
          <a:bodyPr>
            <a:spAutoFit/>
          </a:bodyPr>
          <a:lstStyle/>
          <a:p>
            <a:pPr>
              <a:spcBef>
                <a:spcPct val="50000"/>
              </a:spcBef>
            </a:pPr>
            <a:r>
              <a:rPr lang="nl-NL" sz="1400"/>
              <a:t>Vele steden in ons land hebben een gemeentearchief. Dat is een gebouw waar van  alles uit het verleden van de gemeente is opgeslagen. Je kunt hier bijvoorbeeld onderzoek doen naar je voorouders. Veel wat van vroeger bewaard is gebleven bijvoorbeeld: foto’s, filmpjes, plattegronden, bouwtekeningen enz. is hier te vinden.</a:t>
            </a:r>
            <a:br>
              <a:rPr lang="nl-NL" sz="1400"/>
            </a:br>
            <a:r>
              <a:rPr lang="nl-NL" sz="1400"/>
              <a:t>Je kunt wel 100 jaar terug in de tijd.</a:t>
            </a:r>
            <a:endParaRPr lang="nl-NL" sz="1400" b="1"/>
          </a:p>
          <a:p>
            <a:pPr>
              <a:spcBef>
                <a:spcPct val="50000"/>
              </a:spcBef>
            </a:pPr>
            <a:r>
              <a:rPr lang="nl-NL" sz="1400"/>
              <a:t/>
            </a:r>
            <a:br>
              <a:rPr lang="nl-NL" sz="1400"/>
            </a:br>
            <a:r>
              <a:rPr lang="nl-NL" sz="1400" b="1" u="sng"/>
              <a:t>Wat heb je nodig:</a:t>
            </a:r>
            <a:br>
              <a:rPr lang="nl-NL" sz="1400" b="1" u="sng"/>
            </a:br>
            <a:r>
              <a:rPr lang="nl-NL" sz="1400"/>
              <a:t>Pen en papier en een fototoestel.</a:t>
            </a:r>
          </a:p>
          <a:p>
            <a:pPr>
              <a:spcBef>
                <a:spcPct val="50000"/>
              </a:spcBef>
            </a:pPr>
            <a:endParaRPr lang="nl-NL" sz="1400" b="1"/>
          </a:p>
          <a:p>
            <a:pPr>
              <a:spcBef>
                <a:spcPct val="50000"/>
              </a:spcBef>
            </a:pPr>
            <a:r>
              <a:rPr lang="nl-NL" sz="1400" b="1" u="sng"/>
              <a:t>Wat ga je doen?</a:t>
            </a:r>
            <a:br>
              <a:rPr lang="nl-NL" sz="1400" b="1" u="sng"/>
            </a:br>
            <a:r>
              <a:rPr lang="nl-NL" sz="1400"/>
              <a:t>Jij gaat onderzoek doen naar de geschiedenis van jouw gemeente, stad, dorp of je eigen huis. Je gaat alleen of </a:t>
            </a:r>
            <a:br>
              <a:rPr lang="nl-NL" sz="1400"/>
            </a:br>
            <a:r>
              <a:rPr lang="nl-NL" sz="1400"/>
              <a:t>samen naar het gemeentearchief en gaat op onderzoek uit. </a:t>
            </a:r>
            <a:br>
              <a:rPr lang="nl-NL" sz="1400"/>
            </a:br>
            <a:r>
              <a:rPr lang="nl-NL" sz="1400"/>
              <a:t>Je schrijft een kort verslag van je ervaringen en je bevindingen. </a:t>
            </a:r>
          </a:p>
          <a:p>
            <a:pPr>
              <a:spcBef>
                <a:spcPct val="50000"/>
              </a:spcBef>
            </a:pPr>
            <a:endParaRPr lang="nl-NL" sz="1400" b="1"/>
          </a:p>
          <a:p>
            <a:pPr>
              <a:spcBef>
                <a:spcPct val="50000"/>
              </a:spcBef>
            </a:pPr>
            <a:r>
              <a:rPr lang="nl-NL" sz="1400" b="1" u="sng"/>
              <a:t>Hoe ga je te werk?</a:t>
            </a:r>
            <a:br>
              <a:rPr lang="nl-NL" sz="1400" b="1" u="sng"/>
            </a:br>
            <a:r>
              <a:rPr lang="nl-NL" sz="1400"/>
              <a:t>Klik </a:t>
            </a:r>
            <a:r>
              <a:rPr lang="nl-NL" sz="1400">
                <a:hlinkClick r:id="" action="ppaction://noaction"/>
              </a:rPr>
              <a:t>hier</a:t>
            </a:r>
            <a:r>
              <a:rPr lang="nl-NL" sz="1400"/>
              <a:t/>
            </a:r>
            <a:br>
              <a:rPr lang="nl-NL" sz="1400"/>
            </a:br>
            <a:endParaRPr lang="nl-NL" sz="1400"/>
          </a:p>
          <a:p>
            <a:pPr>
              <a:spcBef>
                <a:spcPct val="50000"/>
              </a:spcBef>
            </a:pPr>
            <a:r>
              <a:rPr lang="nl-NL" sz="1400" b="1" u="sng">
                <a:cs typeface="Arial" pitchFamily="34" charset="0"/>
              </a:rPr>
              <a:t>Taakverdeling </a:t>
            </a:r>
            <a:br>
              <a:rPr lang="nl-NL" sz="1400" b="1" u="sng">
                <a:cs typeface="Arial" pitchFamily="34" charset="0"/>
              </a:rPr>
            </a:br>
            <a:r>
              <a:rPr lang="nl-NL" sz="1400">
                <a:cs typeface="Arial" pitchFamily="34" charset="0"/>
              </a:rPr>
              <a:t>Klik </a:t>
            </a:r>
            <a:r>
              <a:rPr lang="nl-NL" sz="1400">
                <a:cs typeface="Arial" pitchFamily="34" charset="0"/>
                <a:hlinkClick r:id="" action="ppaction://noaction"/>
              </a:rPr>
              <a:t>hier</a:t>
            </a:r>
            <a:r>
              <a:rPr lang="nl-NL" sz="1400">
                <a:cs typeface="Arial" pitchFamily="34" charset="0"/>
              </a:rPr>
              <a:t/>
            </a:r>
            <a:br>
              <a:rPr lang="nl-NL" sz="1400">
                <a:cs typeface="Arial" pitchFamily="34" charset="0"/>
              </a:rPr>
            </a:br>
            <a:endParaRPr lang="nl-NL" sz="1400" b="1"/>
          </a:p>
          <a:p>
            <a:pPr>
              <a:spcBef>
                <a:spcPct val="50000"/>
              </a:spcBef>
            </a:pPr>
            <a:r>
              <a:rPr lang="nl-NL" sz="1400" b="1" u="sng">
                <a:cs typeface="Arial" pitchFamily="34" charset="0"/>
              </a:rPr>
              <a:t>Onderzoek doen en verslag schrijven</a:t>
            </a:r>
            <a:br>
              <a:rPr lang="nl-NL" sz="1400" b="1" u="sng">
                <a:cs typeface="Arial" pitchFamily="34" charset="0"/>
              </a:rPr>
            </a:br>
            <a:r>
              <a:rPr lang="nl-NL" sz="1400">
                <a:cs typeface="Arial" pitchFamily="34" charset="0"/>
              </a:rPr>
              <a:t>Klik </a:t>
            </a:r>
            <a:r>
              <a:rPr lang="nl-NL" sz="1400">
                <a:cs typeface="Arial" pitchFamily="34" charset="0"/>
                <a:hlinkClick r:id="" action="ppaction://noaction"/>
              </a:rPr>
              <a:t>hier</a:t>
            </a:r>
            <a:endParaRPr lang="nl-NL" sz="1400"/>
          </a:p>
          <a:p>
            <a:pPr>
              <a:spcBef>
                <a:spcPct val="50000"/>
              </a:spcBef>
            </a:pPr>
            <a:endParaRPr lang="nl-NL" sz="1400"/>
          </a:p>
        </p:txBody>
      </p:sp>
      <p:pic>
        <p:nvPicPr>
          <p:cNvPr id="25" name="Picture 26"/>
          <p:cNvPicPr>
            <a:picLocks noChangeAspect="1" noChangeArrowheads="1"/>
          </p:cNvPicPr>
          <p:nvPr/>
        </p:nvPicPr>
        <p:blipFill>
          <a:blip r:embed="rId4" cstate="print"/>
          <a:srcRect/>
          <a:stretch>
            <a:fillRect/>
          </a:stretch>
        </p:blipFill>
        <p:spPr bwMode="auto">
          <a:xfrm>
            <a:off x="5410200" y="3886200"/>
            <a:ext cx="3581400" cy="2838450"/>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4">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6" name="AutoShape 16">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7" name="Rectangle 17">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8" name="Text Box 18"/>
          <p:cNvSpPr txBox="1">
            <a:spLocks noChangeArrowheads="1"/>
          </p:cNvSpPr>
          <p:nvPr/>
        </p:nvSpPr>
        <p:spPr bwMode="auto">
          <a:xfrm>
            <a:off x="228600" y="1219200"/>
            <a:ext cx="8686800" cy="5262979"/>
          </a:xfrm>
          <a:prstGeom prst="rect">
            <a:avLst/>
          </a:prstGeom>
          <a:noFill/>
          <a:ln w="12700">
            <a:noFill/>
            <a:miter lim="800000"/>
            <a:headEnd type="none" w="sm" len="sm"/>
            <a:tailEnd type="none" w="sm" len="sm"/>
          </a:ln>
        </p:spPr>
        <p:txBody>
          <a:bodyPr>
            <a:spAutoFit/>
          </a:bodyPr>
          <a:lstStyle/>
          <a:p>
            <a:pPr>
              <a:spcBef>
                <a:spcPct val="50000"/>
              </a:spcBef>
            </a:pPr>
            <a:r>
              <a:rPr lang="nl-NL" sz="1400" b="1" u="sng"/>
              <a:t>Hoe ga je te werk?</a:t>
            </a:r>
            <a:br>
              <a:rPr lang="nl-NL" sz="1400" b="1" u="sng"/>
            </a:br>
            <a:r>
              <a:rPr lang="nl-NL" sz="1400"/>
              <a:t>- Kijk onder welke gemeente jouw stad of dorp valt.  Je kunt via Internet (Google): gemeentearchief en de </a:t>
            </a:r>
            <a:br>
              <a:rPr lang="nl-NL" sz="1400"/>
            </a:br>
            <a:r>
              <a:rPr lang="nl-NL" sz="1400"/>
              <a:t>  plaats intypen. Je ziet dan vanzelf onder welke gemeentearchief deze plaats valt.</a:t>
            </a:r>
            <a:endParaRPr lang="nl-NL" sz="1400" b="1"/>
          </a:p>
          <a:p>
            <a:pPr>
              <a:spcBef>
                <a:spcPct val="50000"/>
              </a:spcBef>
            </a:pPr>
            <a:r>
              <a:rPr lang="nl-NL" sz="1400"/>
              <a:t>- Ga op de website van het gemeentearchief op zoek naar adres, openingstijden en telefoonnummer en </a:t>
            </a:r>
            <a:br>
              <a:rPr lang="nl-NL" sz="1400"/>
            </a:br>
            <a:r>
              <a:rPr lang="nl-NL" sz="1400"/>
              <a:t>   schrijf dit op.</a:t>
            </a:r>
            <a:endParaRPr lang="nl-NL" sz="1400" b="1"/>
          </a:p>
          <a:p>
            <a:pPr>
              <a:spcBef>
                <a:spcPct val="50000"/>
              </a:spcBef>
            </a:pPr>
            <a:r>
              <a:rPr lang="nl-NL" sz="1400"/>
              <a:t>- Maak een keuze uit onderstaande onderwerpen voor het onderzoek:</a:t>
            </a:r>
            <a:br>
              <a:rPr lang="nl-NL" sz="1400"/>
            </a:br>
            <a:r>
              <a:rPr lang="nl-NL" sz="1400" b="1"/>
              <a:t>  1. De bouw van je school (het schoolgebouw moet wel oud zijn, zodat het de  moeite van het </a:t>
            </a:r>
            <a:br>
              <a:rPr lang="nl-NL" sz="1400" b="1"/>
            </a:br>
            <a:r>
              <a:rPr lang="nl-NL" sz="1400" b="1"/>
              <a:t>      onderzoeken waard is).</a:t>
            </a:r>
            <a:br>
              <a:rPr lang="nl-NL" sz="1400" b="1"/>
            </a:br>
            <a:r>
              <a:rPr lang="nl-NL" sz="1400" b="1"/>
              <a:t>  2. De bouw van je woonhuis (het huis van een groepslid waar onderzoek naar gedaan wordt moet </a:t>
            </a:r>
            <a:br>
              <a:rPr lang="nl-NL" sz="1400" b="1"/>
            </a:br>
            <a:r>
              <a:rPr lang="nl-NL" sz="1400" b="1"/>
              <a:t>      wel oud zijn, zodat het onderzoek de moeite waard is).</a:t>
            </a:r>
            <a:br>
              <a:rPr lang="nl-NL" sz="1400" b="1"/>
            </a:br>
            <a:r>
              <a:rPr lang="nl-NL" sz="1400" b="1"/>
              <a:t>  3. Het ontstaan van de winkelstraat en de veranderingen.</a:t>
            </a:r>
            <a:br>
              <a:rPr lang="nl-NL" sz="1400" b="1"/>
            </a:br>
            <a:r>
              <a:rPr lang="nl-NL" sz="1400" b="1"/>
              <a:t>  4. Het ontstaan van het dorp of de stad en de veranderingen.</a:t>
            </a:r>
          </a:p>
          <a:p>
            <a:pPr>
              <a:spcBef>
                <a:spcPct val="50000"/>
              </a:spcBef>
            </a:pPr>
            <a:r>
              <a:rPr lang="nl-NL" sz="1400"/>
              <a:t>- Maak een afspraak met elkaar (als je samenwerkt) over wanneer jullie gaan.</a:t>
            </a:r>
            <a:endParaRPr lang="nl-NL" sz="1400" b="1"/>
          </a:p>
          <a:p>
            <a:pPr>
              <a:spcBef>
                <a:spcPct val="50000"/>
              </a:spcBef>
            </a:pPr>
            <a:r>
              <a:rPr lang="nl-NL" sz="1400"/>
              <a:t>- Bel het gemeentearchief op en maak melding van jullie komst. </a:t>
            </a:r>
            <a:endParaRPr lang="nl-NL" sz="1400" b="1"/>
          </a:p>
          <a:p>
            <a:pPr>
              <a:spcBef>
                <a:spcPct val="50000"/>
              </a:spcBef>
            </a:pPr>
            <a:r>
              <a:rPr lang="nl-NL" sz="1400" b="1"/>
              <a:t>  1. Vraag of het toegestaan is om foto’s te maken. Als je foto’s mag maken is het aardig om dat ook </a:t>
            </a:r>
            <a:br>
              <a:rPr lang="nl-NL" sz="1400" b="1"/>
            </a:br>
            <a:r>
              <a:rPr lang="nl-NL" sz="1400" b="1"/>
              <a:t>      te doen voor je verslag.</a:t>
            </a:r>
            <a:br>
              <a:rPr lang="nl-NL" sz="1400" b="1"/>
            </a:br>
            <a:r>
              <a:rPr lang="nl-NL" sz="1400" b="1"/>
              <a:t>  2. Vraag of het mogelijk is fotokopieën te maken van foto’s die je wilt gebruiken voor je verslag </a:t>
            </a:r>
            <a:br>
              <a:rPr lang="nl-NL" sz="1400" b="1"/>
            </a:br>
            <a:r>
              <a:rPr lang="nl-NL" sz="1400" b="1"/>
              <a:t>      (bijvoorbeeld van de winkelstraat of school van bijvoorbeeld 60 jaar geleden).</a:t>
            </a:r>
            <a:br>
              <a:rPr lang="nl-NL" sz="1400" b="1"/>
            </a:br>
            <a:r>
              <a:rPr lang="nl-NL" sz="1400" b="1"/>
              <a:t>  3. Vraag of er kosten aan verbonden zijn (bijv. entreegeld en kopiëren).</a:t>
            </a:r>
            <a:br>
              <a:rPr lang="nl-NL" sz="1400" b="1"/>
            </a:br>
            <a:r>
              <a:rPr lang="nl-NL" sz="1400" b="1"/>
              <a:t>  4. Vraag of er iemand aanwezig is die jullie zou kunnen helpen bij jullie onderzoek.</a:t>
            </a:r>
          </a:p>
          <a:p>
            <a:pPr>
              <a:spcBef>
                <a:spcPct val="50000"/>
              </a:spcBef>
            </a:pPr>
            <a:endParaRPr lang="nl-NL"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4">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6" name="AutoShape 16">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7" name="Rectangle 17">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pic>
        <p:nvPicPr>
          <p:cNvPr id="18" name="Picture 18"/>
          <p:cNvPicPr>
            <a:picLocks noChangeAspect="1" noChangeArrowheads="1"/>
          </p:cNvPicPr>
          <p:nvPr/>
        </p:nvPicPr>
        <p:blipFill>
          <a:blip r:embed="rId3" cstate="print"/>
          <a:srcRect/>
          <a:stretch>
            <a:fillRect/>
          </a:stretch>
        </p:blipFill>
        <p:spPr bwMode="auto">
          <a:xfrm>
            <a:off x="5638800" y="1295400"/>
            <a:ext cx="3355975" cy="5268913"/>
          </a:xfrm>
          <a:prstGeom prst="rect">
            <a:avLst/>
          </a:prstGeom>
          <a:noFill/>
          <a:ln w="12700">
            <a:noFill/>
            <a:miter lim="800000"/>
            <a:headEnd type="none" w="sm" len="sm"/>
            <a:tailEnd type="none" w="sm" len="sm"/>
          </a:ln>
        </p:spPr>
      </p:pic>
      <p:sp>
        <p:nvSpPr>
          <p:cNvPr id="19" name="Text Box 19"/>
          <p:cNvSpPr txBox="1">
            <a:spLocks noChangeArrowheads="1"/>
          </p:cNvSpPr>
          <p:nvPr/>
        </p:nvSpPr>
        <p:spPr bwMode="auto">
          <a:xfrm>
            <a:off x="304800" y="1219200"/>
            <a:ext cx="4572000" cy="1708160"/>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Taakverdeling </a:t>
            </a:r>
            <a:br>
              <a:rPr lang="nl-NL" sz="1400" b="1" u="sng">
                <a:cs typeface="Arial" pitchFamily="34" charset="0"/>
              </a:rPr>
            </a:br>
            <a:r>
              <a:rPr lang="nl-NL" sz="1400">
                <a:cs typeface="Arial" pitchFamily="34" charset="0"/>
              </a:rPr>
              <a:t>1.</a:t>
            </a:r>
            <a:r>
              <a:rPr lang="nl-NL" sz="1400"/>
              <a:t>   </a:t>
            </a:r>
            <a:r>
              <a:rPr lang="nl-NL" sz="1400">
                <a:latin typeface="Times New Roman" pitchFamily="18" charset="0"/>
              </a:rPr>
              <a:t> </a:t>
            </a:r>
            <a:r>
              <a:rPr lang="nl-NL" sz="1400">
                <a:cs typeface="Arial" pitchFamily="34" charset="0"/>
              </a:rPr>
              <a:t>Wie gaat er bellen? </a:t>
            </a:r>
            <a:br>
              <a:rPr lang="nl-NL" sz="1400">
                <a:cs typeface="Arial" pitchFamily="34" charset="0"/>
              </a:rPr>
            </a:br>
            <a:r>
              <a:rPr lang="nl-NL" sz="1400">
                <a:cs typeface="Arial" pitchFamily="34" charset="0"/>
              </a:rPr>
              <a:t>2.</a:t>
            </a:r>
            <a:r>
              <a:rPr lang="nl-NL" sz="1400"/>
              <a:t>   </a:t>
            </a:r>
            <a:r>
              <a:rPr lang="nl-NL" sz="1400">
                <a:latin typeface="Times New Roman" pitchFamily="18" charset="0"/>
              </a:rPr>
              <a:t> </a:t>
            </a:r>
            <a:r>
              <a:rPr lang="nl-NL" sz="1400">
                <a:cs typeface="Arial" pitchFamily="34" charset="0"/>
              </a:rPr>
              <a:t>Wie gaat de foto’s maken?</a:t>
            </a:r>
            <a:br>
              <a:rPr lang="nl-NL" sz="1400">
                <a:cs typeface="Arial" pitchFamily="34" charset="0"/>
              </a:rPr>
            </a:br>
            <a:r>
              <a:rPr lang="nl-NL" sz="1400">
                <a:cs typeface="Arial" pitchFamily="34" charset="0"/>
              </a:rPr>
              <a:t>3.</a:t>
            </a:r>
            <a:r>
              <a:rPr lang="nl-NL" sz="1400"/>
              <a:t>   </a:t>
            </a:r>
            <a:r>
              <a:rPr lang="nl-NL" sz="1400">
                <a:latin typeface="Times New Roman" pitchFamily="18" charset="0"/>
              </a:rPr>
              <a:t> </a:t>
            </a:r>
            <a:r>
              <a:rPr lang="nl-NL" sz="1400">
                <a:cs typeface="Arial" pitchFamily="34" charset="0"/>
              </a:rPr>
              <a:t>Wie gaat het woord voeren?</a:t>
            </a:r>
            <a:br>
              <a:rPr lang="nl-NL" sz="1400">
                <a:cs typeface="Arial" pitchFamily="34" charset="0"/>
              </a:rPr>
            </a:br>
            <a:r>
              <a:rPr lang="nl-NL" sz="1400">
                <a:cs typeface="Arial" pitchFamily="34" charset="0"/>
              </a:rPr>
              <a:t>4.</a:t>
            </a:r>
            <a:r>
              <a:rPr lang="nl-NL" sz="1400"/>
              <a:t>   </a:t>
            </a:r>
            <a:r>
              <a:rPr lang="nl-NL" sz="1400">
                <a:latin typeface="Times New Roman" pitchFamily="18" charset="0"/>
              </a:rPr>
              <a:t> </a:t>
            </a:r>
            <a:r>
              <a:rPr lang="nl-NL" sz="1400">
                <a:cs typeface="Arial" pitchFamily="34" charset="0"/>
              </a:rPr>
              <a:t>Wie gaat de aantekeningen maken?</a:t>
            </a:r>
            <a:br>
              <a:rPr lang="nl-NL" sz="1400">
                <a:cs typeface="Arial" pitchFamily="34" charset="0"/>
              </a:rPr>
            </a:br>
            <a:r>
              <a:rPr lang="nl-NL" sz="1400">
                <a:cs typeface="Arial" pitchFamily="34" charset="0"/>
              </a:rPr>
              <a:t>5.</a:t>
            </a:r>
            <a:r>
              <a:rPr lang="nl-NL" sz="1400"/>
              <a:t>   </a:t>
            </a:r>
            <a:r>
              <a:rPr lang="nl-NL" sz="1400">
                <a:latin typeface="Times New Roman" pitchFamily="18" charset="0"/>
              </a:rPr>
              <a:t> </a:t>
            </a:r>
            <a:r>
              <a:rPr lang="nl-NL" sz="1400">
                <a:cs typeface="Arial" pitchFamily="34" charset="0"/>
              </a:rPr>
              <a:t>Wie gaat het verslag schrijven?</a:t>
            </a:r>
            <a:endParaRPr lang="nl-NL" sz="1400"/>
          </a:p>
          <a:p>
            <a:pPr>
              <a:spcBef>
                <a:spcPct val="50000"/>
              </a:spcBef>
            </a:pPr>
            <a:endParaRPr lang="nl-NL"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4">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6" name="Text Box 21"/>
          <p:cNvSpPr txBox="1">
            <a:spLocks noChangeArrowheads="1"/>
          </p:cNvSpPr>
          <p:nvPr/>
        </p:nvSpPr>
        <p:spPr bwMode="auto">
          <a:xfrm>
            <a:off x="228600" y="490538"/>
            <a:ext cx="8763000" cy="6447919"/>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Onderzoek doen en verslag schrijven</a:t>
            </a:r>
            <a:br>
              <a:rPr lang="nl-NL" sz="1400" b="1" u="sng">
                <a:cs typeface="Arial" pitchFamily="34" charset="0"/>
              </a:rPr>
            </a:br>
            <a:r>
              <a:rPr lang="nl-NL" sz="1400">
                <a:cs typeface="Arial" pitchFamily="34" charset="0"/>
              </a:rPr>
              <a:t>Je gaat de onderzoekspunten beantwoorden in het verslag. Als er foto’s beschikbaar zijn en je mag deze</a:t>
            </a:r>
            <a:br>
              <a:rPr lang="nl-NL" sz="1400">
                <a:cs typeface="Arial" pitchFamily="34" charset="0"/>
              </a:rPr>
            </a:br>
            <a:r>
              <a:rPr lang="nl-NL" sz="1400">
                <a:cs typeface="Arial" pitchFamily="34" charset="0"/>
              </a:rPr>
              <a:t>kopiëren dan moeten ze ook toegevoegd worden.  Maak ook een foto van de voorkant van het gebouw.</a:t>
            </a:r>
            <a:endParaRPr lang="nl-NL" sz="1400"/>
          </a:p>
          <a:p>
            <a:pPr>
              <a:spcBef>
                <a:spcPct val="50000"/>
              </a:spcBef>
            </a:pPr>
            <a:r>
              <a:rPr lang="nl-NL" sz="1400" b="1" i="1">
                <a:cs typeface="Arial" pitchFamily="34" charset="0"/>
              </a:rPr>
              <a:t>Onderzoek bouw school of woonhuis.</a:t>
            </a:r>
            <a:r>
              <a:rPr lang="nl-NL" sz="1400" b="1">
                <a:cs typeface="Arial" pitchFamily="34" charset="0"/>
              </a:rPr>
              <a:t/>
            </a:r>
            <a:br>
              <a:rPr lang="nl-NL" sz="1400" b="1">
                <a:cs typeface="Arial" pitchFamily="34" charset="0"/>
              </a:rPr>
            </a:br>
            <a:r>
              <a:rPr lang="nl-NL" sz="1400">
                <a:cs typeface="Arial" pitchFamily="34" charset="0"/>
              </a:rPr>
              <a:t>Het volgende ga je onderzoeken:</a:t>
            </a:r>
            <a:br>
              <a:rPr lang="nl-NL" sz="1400">
                <a:cs typeface="Arial" pitchFamily="34" charset="0"/>
              </a:rPr>
            </a:br>
            <a:r>
              <a:rPr lang="nl-NL" sz="1400">
                <a:cs typeface="Arial" pitchFamily="34" charset="0"/>
              </a:rPr>
              <a:t>1.</a:t>
            </a:r>
            <a:r>
              <a:rPr lang="nl-NL" sz="1400"/>
              <a:t>   </a:t>
            </a:r>
            <a:r>
              <a:rPr lang="nl-NL" sz="1400">
                <a:latin typeface="Times New Roman" pitchFamily="18" charset="0"/>
              </a:rPr>
              <a:t> </a:t>
            </a:r>
            <a:r>
              <a:rPr lang="nl-NL" sz="1400">
                <a:cs typeface="Arial" pitchFamily="34" charset="0"/>
              </a:rPr>
              <a:t>Wat is het bouwjaar?</a:t>
            </a:r>
            <a:br>
              <a:rPr lang="nl-NL" sz="1400">
                <a:cs typeface="Arial" pitchFamily="34" charset="0"/>
              </a:rPr>
            </a:br>
            <a:r>
              <a:rPr lang="nl-NL" sz="1400">
                <a:cs typeface="Arial" pitchFamily="34" charset="0"/>
              </a:rPr>
              <a:t>2.</a:t>
            </a:r>
            <a:r>
              <a:rPr lang="nl-NL" sz="1400"/>
              <a:t>   </a:t>
            </a:r>
            <a:r>
              <a:rPr lang="nl-NL" sz="1400">
                <a:latin typeface="Times New Roman" pitchFamily="18" charset="0"/>
              </a:rPr>
              <a:t> </a:t>
            </a:r>
            <a:r>
              <a:rPr lang="nl-NL" sz="1400">
                <a:cs typeface="Arial" pitchFamily="34" charset="0"/>
              </a:rPr>
              <a:t>Wie was de architect?</a:t>
            </a:r>
            <a:br>
              <a:rPr lang="nl-NL" sz="1400">
                <a:cs typeface="Arial" pitchFamily="34" charset="0"/>
              </a:rPr>
            </a:br>
            <a:r>
              <a:rPr lang="nl-NL" sz="1400">
                <a:cs typeface="Arial" pitchFamily="34" charset="0"/>
              </a:rPr>
              <a:t>3.</a:t>
            </a:r>
            <a:r>
              <a:rPr lang="nl-NL" sz="1400"/>
              <a:t>   </a:t>
            </a:r>
            <a:r>
              <a:rPr lang="nl-NL" sz="1400">
                <a:latin typeface="Times New Roman" pitchFamily="18" charset="0"/>
              </a:rPr>
              <a:t> </a:t>
            </a:r>
            <a:r>
              <a:rPr lang="nl-NL" sz="1400">
                <a:cs typeface="Arial" pitchFamily="34" charset="0"/>
              </a:rPr>
              <a:t>Zijn er bouwtekeningen beschikbaar? </a:t>
            </a:r>
            <a:br>
              <a:rPr lang="nl-NL" sz="1400">
                <a:cs typeface="Arial" pitchFamily="34" charset="0"/>
              </a:rPr>
            </a:br>
            <a:r>
              <a:rPr lang="nl-NL" sz="1400">
                <a:cs typeface="Arial" pitchFamily="34" charset="0"/>
              </a:rPr>
              <a:t>4.</a:t>
            </a:r>
            <a:r>
              <a:rPr lang="nl-NL" sz="1400"/>
              <a:t>   </a:t>
            </a:r>
            <a:r>
              <a:rPr lang="nl-NL" sz="1400">
                <a:latin typeface="Times New Roman" pitchFamily="18" charset="0"/>
              </a:rPr>
              <a:t> </a:t>
            </a:r>
            <a:r>
              <a:rPr lang="nl-NL" sz="1400">
                <a:cs typeface="Arial" pitchFamily="34" charset="0"/>
              </a:rPr>
              <a:t>Zijn er foto’s van de bouw beschikbaar?</a:t>
            </a:r>
            <a:br>
              <a:rPr lang="nl-NL" sz="1400">
                <a:cs typeface="Arial" pitchFamily="34" charset="0"/>
              </a:rPr>
            </a:br>
            <a:r>
              <a:rPr lang="nl-NL" sz="1400">
                <a:cs typeface="Arial" pitchFamily="34" charset="0"/>
              </a:rPr>
              <a:t>5.</a:t>
            </a:r>
            <a:r>
              <a:rPr lang="nl-NL" sz="1400"/>
              <a:t>   </a:t>
            </a:r>
            <a:r>
              <a:rPr lang="nl-NL" sz="1400">
                <a:latin typeface="Times New Roman" pitchFamily="18" charset="0"/>
              </a:rPr>
              <a:t> </a:t>
            </a:r>
            <a:r>
              <a:rPr lang="nl-NL" sz="1400">
                <a:cs typeface="Arial" pitchFamily="34" charset="0"/>
              </a:rPr>
              <a:t>Zijn er foto’s van het schoolgebouw of woonhuis beschikbaar na voltooiing?</a:t>
            </a:r>
            <a:br>
              <a:rPr lang="nl-NL" sz="1400">
                <a:cs typeface="Arial" pitchFamily="34" charset="0"/>
              </a:rPr>
            </a:br>
            <a:r>
              <a:rPr lang="nl-NL" sz="1400">
                <a:cs typeface="Arial" pitchFamily="34" charset="0"/>
              </a:rPr>
              <a:t>6.</a:t>
            </a:r>
            <a:r>
              <a:rPr lang="nl-NL" sz="1400"/>
              <a:t>   </a:t>
            </a:r>
            <a:r>
              <a:rPr lang="nl-NL" sz="1400">
                <a:latin typeface="Times New Roman" pitchFamily="18" charset="0"/>
              </a:rPr>
              <a:t> </a:t>
            </a:r>
            <a:r>
              <a:rPr lang="nl-NL" sz="1400">
                <a:cs typeface="Arial" pitchFamily="34" charset="0"/>
              </a:rPr>
              <a:t>Hoe oud zijn de oudste foto’s?</a:t>
            </a:r>
            <a:br>
              <a:rPr lang="nl-NL" sz="1400">
                <a:cs typeface="Arial" pitchFamily="34" charset="0"/>
              </a:rPr>
            </a:br>
            <a:r>
              <a:rPr lang="nl-NL" sz="1400">
                <a:cs typeface="Arial" pitchFamily="34" charset="0"/>
              </a:rPr>
              <a:t>7.    Zijn er door de jaren heen nog veranderingen aangebracht? Wat voor veranderingen?</a:t>
            </a:r>
            <a:endParaRPr lang="nl-NL" sz="1400"/>
          </a:p>
          <a:p>
            <a:pPr>
              <a:spcBef>
                <a:spcPct val="50000"/>
              </a:spcBef>
            </a:pPr>
            <a:r>
              <a:rPr lang="nl-NL" sz="1400" b="1" i="1">
                <a:cs typeface="Arial" pitchFamily="34" charset="0"/>
              </a:rPr>
              <a:t>Onderzoek ontstaan winkelstraat of gemeente.</a:t>
            </a:r>
            <a:br>
              <a:rPr lang="nl-NL" sz="1400" b="1" i="1">
                <a:cs typeface="Arial" pitchFamily="34" charset="0"/>
              </a:rPr>
            </a:br>
            <a:r>
              <a:rPr lang="nl-NL" sz="1400">
                <a:cs typeface="Arial" pitchFamily="34" charset="0"/>
              </a:rPr>
              <a:t>Het volgende ga je onderzoeken:</a:t>
            </a:r>
            <a:br>
              <a:rPr lang="nl-NL" sz="1400">
                <a:cs typeface="Arial" pitchFamily="34" charset="0"/>
              </a:rPr>
            </a:br>
            <a:r>
              <a:rPr lang="nl-NL" sz="1400">
                <a:cs typeface="Arial" pitchFamily="34" charset="0"/>
              </a:rPr>
              <a:t>1.</a:t>
            </a:r>
            <a:r>
              <a:rPr lang="nl-NL" sz="1400"/>
              <a:t>   </a:t>
            </a:r>
            <a:r>
              <a:rPr lang="nl-NL" sz="1400">
                <a:latin typeface="Times New Roman" pitchFamily="18" charset="0"/>
              </a:rPr>
              <a:t> </a:t>
            </a:r>
            <a:r>
              <a:rPr lang="nl-NL" sz="1400">
                <a:cs typeface="Arial" pitchFamily="34" charset="0"/>
              </a:rPr>
              <a:t>Wanneer is de winkelstraat of gemeente gebouwd?</a:t>
            </a:r>
            <a:br>
              <a:rPr lang="nl-NL" sz="1400">
                <a:cs typeface="Arial" pitchFamily="34" charset="0"/>
              </a:rPr>
            </a:br>
            <a:r>
              <a:rPr lang="nl-NL" sz="1400">
                <a:cs typeface="Arial" pitchFamily="34" charset="0"/>
              </a:rPr>
              <a:t>2.</a:t>
            </a:r>
            <a:r>
              <a:rPr lang="nl-NL" sz="1400"/>
              <a:t>   </a:t>
            </a:r>
            <a:r>
              <a:rPr lang="nl-NL" sz="1400">
                <a:latin typeface="Times New Roman" pitchFamily="18" charset="0"/>
              </a:rPr>
              <a:t> </a:t>
            </a:r>
            <a:r>
              <a:rPr lang="nl-NL" sz="1400">
                <a:cs typeface="Arial" pitchFamily="34" charset="0"/>
              </a:rPr>
              <a:t>Wie waren de belangrijkste architecten van de winkelstraat of gemeente?</a:t>
            </a:r>
            <a:br>
              <a:rPr lang="nl-NL" sz="1400">
                <a:cs typeface="Arial" pitchFamily="34" charset="0"/>
              </a:rPr>
            </a:br>
            <a:r>
              <a:rPr lang="nl-NL" sz="1400">
                <a:cs typeface="Arial" pitchFamily="34" charset="0"/>
              </a:rPr>
              <a:t>3.</a:t>
            </a:r>
            <a:r>
              <a:rPr lang="nl-NL" sz="1400"/>
              <a:t>   </a:t>
            </a:r>
            <a:r>
              <a:rPr lang="nl-NL" sz="1400">
                <a:latin typeface="Times New Roman" pitchFamily="18" charset="0"/>
              </a:rPr>
              <a:t> </a:t>
            </a:r>
            <a:r>
              <a:rPr lang="nl-NL" sz="1400">
                <a:cs typeface="Arial" pitchFamily="34" charset="0"/>
              </a:rPr>
              <a:t>Zijn er bouwtekeningen beschikbaar? </a:t>
            </a:r>
            <a:br>
              <a:rPr lang="nl-NL" sz="1400">
                <a:cs typeface="Arial" pitchFamily="34" charset="0"/>
              </a:rPr>
            </a:br>
            <a:r>
              <a:rPr lang="nl-NL" sz="1400">
                <a:cs typeface="Arial" pitchFamily="34" charset="0"/>
              </a:rPr>
              <a:t>4.</a:t>
            </a:r>
            <a:r>
              <a:rPr lang="nl-NL" sz="1400"/>
              <a:t>   </a:t>
            </a:r>
            <a:r>
              <a:rPr lang="nl-NL" sz="1400">
                <a:latin typeface="Times New Roman" pitchFamily="18" charset="0"/>
              </a:rPr>
              <a:t> </a:t>
            </a:r>
            <a:r>
              <a:rPr lang="nl-NL" sz="1400">
                <a:cs typeface="Arial" pitchFamily="34" charset="0"/>
              </a:rPr>
              <a:t>Zijn er foto’s van de bouw beschikbaar?</a:t>
            </a:r>
            <a:br>
              <a:rPr lang="nl-NL" sz="1400">
                <a:cs typeface="Arial" pitchFamily="34" charset="0"/>
              </a:rPr>
            </a:br>
            <a:r>
              <a:rPr lang="nl-NL" sz="1400">
                <a:cs typeface="Arial" pitchFamily="34" charset="0"/>
              </a:rPr>
              <a:t>5.</a:t>
            </a:r>
            <a:r>
              <a:rPr lang="nl-NL" sz="1400"/>
              <a:t>   </a:t>
            </a:r>
            <a:r>
              <a:rPr lang="nl-NL" sz="1400">
                <a:latin typeface="Times New Roman" pitchFamily="18" charset="0"/>
              </a:rPr>
              <a:t> </a:t>
            </a:r>
            <a:r>
              <a:rPr lang="nl-NL" sz="1400">
                <a:cs typeface="Arial" pitchFamily="34" charset="0"/>
              </a:rPr>
              <a:t>Hoe oud zijn de oudste foto’s van de winkelstraat of gemeente? </a:t>
            </a:r>
            <a:br>
              <a:rPr lang="nl-NL" sz="1400">
                <a:cs typeface="Arial" pitchFamily="34" charset="0"/>
              </a:rPr>
            </a:br>
            <a:r>
              <a:rPr lang="nl-NL" sz="1400">
                <a:cs typeface="Arial" pitchFamily="34" charset="0"/>
              </a:rPr>
              <a:t>6.    Zijn er door de jaren heen nog grote veranderingen aangebracht in de winkelstraat of </a:t>
            </a:r>
            <a:br>
              <a:rPr lang="nl-NL" sz="1400">
                <a:cs typeface="Arial" pitchFamily="34" charset="0"/>
              </a:rPr>
            </a:br>
            <a:r>
              <a:rPr lang="nl-NL" sz="1400">
                <a:cs typeface="Arial" pitchFamily="34" charset="0"/>
              </a:rPr>
              <a:t>       gemeente? Zo ja, wat voor veranderingen?</a:t>
            </a:r>
            <a:br>
              <a:rPr lang="nl-NL" sz="1400">
                <a:cs typeface="Arial" pitchFamily="34" charset="0"/>
              </a:rPr>
            </a:br>
            <a:r>
              <a:rPr lang="nl-NL" sz="1400">
                <a:cs typeface="Arial" pitchFamily="34" charset="0"/>
              </a:rPr>
              <a:t/>
            </a:r>
            <a:br>
              <a:rPr lang="nl-NL" sz="1400">
                <a:cs typeface="Arial" pitchFamily="34" charset="0"/>
              </a:rPr>
            </a:br>
            <a:r>
              <a:rPr lang="nl-NL" sz="1400" u="sng">
                <a:cs typeface="Arial" pitchFamily="34" charset="0"/>
              </a:rPr>
              <a:t>Naast het beantwoorden van bovenstaande vragen, vermeld je het volgende in je verslag</a:t>
            </a:r>
            <a:r>
              <a:rPr lang="nl-NL" sz="1400">
                <a:cs typeface="Arial" pitchFamily="34" charset="0"/>
              </a:rPr>
              <a:t>:</a:t>
            </a:r>
            <a:br>
              <a:rPr lang="nl-NL" sz="1400">
                <a:cs typeface="Arial" pitchFamily="34" charset="0"/>
              </a:rPr>
            </a:br>
            <a:r>
              <a:rPr lang="nl-NL" sz="1400">
                <a:cs typeface="Arial" pitchFamily="34" charset="0"/>
              </a:rPr>
              <a:t>1.</a:t>
            </a:r>
            <a:r>
              <a:rPr lang="nl-NL" sz="1400"/>
              <a:t>    </a:t>
            </a:r>
            <a:r>
              <a:rPr lang="nl-NL" sz="1400">
                <a:latin typeface="Times New Roman" pitchFamily="18" charset="0"/>
              </a:rPr>
              <a:t> </a:t>
            </a:r>
            <a:r>
              <a:rPr lang="nl-NL" sz="1400">
                <a:cs typeface="Arial" pitchFamily="34" charset="0"/>
              </a:rPr>
              <a:t>Datum en tijd bezoek gemeentearchief + naam van de persoon die jullie heeft geholpen.</a:t>
            </a:r>
            <a:br>
              <a:rPr lang="nl-NL" sz="1400">
                <a:cs typeface="Arial" pitchFamily="34" charset="0"/>
              </a:rPr>
            </a:br>
            <a:r>
              <a:rPr lang="nl-NL" sz="1400">
                <a:cs typeface="Arial" pitchFamily="34" charset="0"/>
              </a:rPr>
              <a:t>2.</a:t>
            </a:r>
            <a:r>
              <a:rPr lang="nl-NL" sz="1400"/>
              <a:t>    </a:t>
            </a:r>
            <a:r>
              <a:rPr lang="nl-NL" sz="1400">
                <a:latin typeface="Times New Roman" pitchFamily="18" charset="0"/>
              </a:rPr>
              <a:t> </a:t>
            </a:r>
            <a:r>
              <a:rPr lang="nl-NL" sz="1400">
                <a:cs typeface="Arial" pitchFamily="34" charset="0"/>
              </a:rPr>
              <a:t>Taakverdeling: Wie heeft gebeld? Wie heeft foto’s gemaakt? Wie heeft het woord gevoerd? Wie heeft </a:t>
            </a:r>
            <a:br>
              <a:rPr lang="nl-NL" sz="1400">
                <a:cs typeface="Arial" pitchFamily="34" charset="0"/>
              </a:rPr>
            </a:br>
            <a:r>
              <a:rPr lang="nl-NL" sz="1400">
                <a:cs typeface="Arial" pitchFamily="34" charset="0"/>
              </a:rPr>
              <a:t>        aantekeningen gemaakt? Wie heeft het verslag geschreven?</a:t>
            </a:r>
            <a:br>
              <a:rPr lang="nl-NL" sz="1400">
                <a:cs typeface="Arial" pitchFamily="34" charset="0"/>
              </a:rPr>
            </a:br>
            <a:r>
              <a:rPr lang="nl-NL" sz="1400">
                <a:latin typeface="Times New Roman" pitchFamily="18" charset="0"/>
              </a:rPr>
              <a:t>         </a:t>
            </a:r>
            <a:r>
              <a:rPr lang="nl-NL" sz="1400">
                <a:cs typeface="Arial" pitchFamily="34" charset="0"/>
              </a:rPr>
              <a:t>Hebben jullie gevonden waar naar je op zoek was?</a:t>
            </a:r>
            <a:r>
              <a:rPr lang="nl-NL" sz="1400"/>
              <a:t> </a:t>
            </a:r>
            <a:r>
              <a:rPr lang="nl-NL" sz="1400">
                <a:latin typeface="Times New Roman" pitchFamily="18" charset="0"/>
              </a:rPr>
              <a:t> </a:t>
            </a:r>
            <a:r>
              <a:rPr lang="nl-NL" sz="1400">
                <a:cs typeface="Arial" pitchFamily="34" charset="0"/>
              </a:rPr>
              <a:t>Wat waren jullie ervaringen?</a:t>
            </a:r>
            <a:endParaRPr lang="nl-NL" sz="1400"/>
          </a:p>
          <a:p>
            <a:pPr>
              <a:spcBef>
                <a:spcPct val="50000"/>
              </a:spcBef>
            </a:pPr>
            <a:endParaRPr lang="nl-NL" sz="1400"/>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84</Words>
  <Application>Microsoft Office PowerPoint</Application>
  <PresentationFormat>Diavoorstelling (4:3)</PresentationFormat>
  <Paragraphs>25</Paragraphs>
  <Slides>4</Slides>
  <Notes>0</Notes>
  <HiddenSlides>0</HiddenSlides>
  <MMClips>0</MMClips>
  <ScaleCrop>false</ScaleCrop>
  <HeadingPairs>
    <vt:vector size="4" baseType="variant">
      <vt:variant>
        <vt:lpstr>Thema</vt:lpstr>
      </vt:variant>
      <vt:variant>
        <vt:i4>1</vt:i4>
      </vt:variant>
      <vt:variant>
        <vt:lpstr>Diatitels</vt:lpstr>
      </vt:variant>
      <vt:variant>
        <vt:i4>4</vt:i4>
      </vt:variant>
    </vt:vector>
  </HeadingPairs>
  <TitlesOfParts>
    <vt:vector size="5" baseType="lpstr">
      <vt:lpstr>Office-thema</vt:lpstr>
      <vt:lpstr>Dia 1</vt:lpstr>
      <vt:lpstr>Dia 2</vt:lpstr>
      <vt:lpstr>Dia 3</vt:lpstr>
      <vt:lpstr>Dia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2</cp:revision>
  <dcterms:created xsi:type="dcterms:W3CDTF">2013-10-04T14:17:36Z</dcterms:created>
  <dcterms:modified xsi:type="dcterms:W3CDTF">2013-10-04T14:19:32Z</dcterms:modified>
</cp:coreProperties>
</file>