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7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7F68AD20-4997-4243-A716-3B5CAD0B0C5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F68AD20-4997-4243-A716-3B5CAD0B0C5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F68AD20-4997-4243-A716-3B5CAD0B0C5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F68AD20-4997-4243-A716-3B5CAD0B0C5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F68AD20-4997-4243-A716-3B5CAD0B0C53}"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F68AD20-4997-4243-A716-3B5CAD0B0C53}"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F68AD20-4997-4243-A716-3B5CAD0B0C53}"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7F68AD20-4997-4243-A716-3B5CAD0B0C53}"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F68AD20-4997-4243-A716-3B5CAD0B0C53}"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F68AD20-4997-4243-A716-3B5CAD0B0C53}"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F68AD20-4997-4243-A716-3B5CAD0B0C53}"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636B71F-E18A-4767-92EE-B7CDAE0A84E2}"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68AD20-4997-4243-A716-3B5CAD0B0C53}"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6B71F-E18A-4767-92EE-B7CDAE0A84E2}"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5" name="Picture 3">
            <a:hlinkClick r:id="" action="ppaction://noaction"/>
          </p:cNvPr>
          <p:cNvPicPr>
            <a:picLocks noChangeArrowheads="1"/>
          </p:cNvPicPr>
          <p:nvPr/>
        </p:nvPicPr>
        <p:blipFill>
          <a:blip r:embed="rId2" cstate="print"/>
          <a:srcRect/>
          <a:stretch>
            <a:fillRect/>
          </a:stretch>
        </p:blipFill>
        <p:spPr bwMode="auto">
          <a:xfrm>
            <a:off x="8458200" y="152400"/>
            <a:ext cx="492125" cy="415925"/>
          </a:xfrm>
          <a:prstGeom prst="rect">
            <a:avLst/>
          </a:prstGeom>
          <a:noFill/>
          <a:ln w="9525">
            <a:noFill/>
            <a:miter lim="800000"/>
            <a:headEnd/>
            <a:tailEnd/>
          </a:ln>
        </p:spPr>
      </p:pic>
      <p:sp>
        <p:nvSpPr>
          <p:cNvPr id="6" name="Rectangle 4"/>
          <p:cNvSpPr>
            <a:spLocks noChangeArrowheads="1"/>
          </p:cNvSpPr>
          <p:nvPr/>
        </p:nvSpPr>
        <p:spPr bwMode="auto">
          <a:xfrm>
            <a:off x="82296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7" name="Rectangle 5"/>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9"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0"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1" name="Text Box 9"/>
          <p:cNvSpPr txBox="1">
            <a:spLocks noChangeArrowheads="1"/>
          </p:cNvSpPr>
          <p:nvPr/>
        </p:nvSpPr>
        <p:spPr bwMode="auto">
          <a:xfrm>
            <a:off x="4419600" y="3124200"/>
            <a:ext cx="45720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2" name="Rectangle 10"/>
          <p:cNvSpPr>
            <a:spLocks noChangeArrowheads="1"/>
          </p:cNvSpPr>
          <p:nvPr/>
        </p:nvSpPr>
        <p:spPr bwMode="auto">
          <a:xfrm>
            <a:off x="1957388" y="17192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2900363" y="17716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AutoShape 12">
            <a:hlinkClick r:id="" action="ppaction://noaction" highlightClick="1"/>
          </p:cNvPr>
          <p:cNvSpPr>
            <a:spLocks noChangeArrowheads="1"/>
          </p:cNvSpPr>
          <p:nvPr/>
        </p:nvSpPr>
        <p:spPr bwMode="auto">
          <a:xfrm>
            <a:off x="77724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5" name="Rectangle 13">
            <a:hlinkClick r:id="" action="ppaction://hlinkshowjump?jump=nextslide"/>
          </p:cNvPr>
          <p:cNvSpPr>
            <a:spLocks noChangeArrowheads="1"/>
          </p:cNvSpPr>
          <p:nvPr/>
        </p:nvSpPr>
        <p:spPr bwMode="auto">
          <a:xfrm>
            <a:off x="76962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6" name="Text Box 18"/>
          <p:cNvSpPr txBox="1">
            <a:spLocks noChangeArrowheads="1"/>
          </p:cNvSpPr>
          <p:nvPr/>
        </p:nvSpPr>
        <p:spPr bwMode="auto">
          <a:xfrm>
            <a:off x="152400" y="1676400"/>
            <a:ext cx="9144000" cy="5155257"/>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Wil je voor je CKV-activiteit een oud gebouw gaan bekijken dan is deze opdracht  geschikt om te maken. </a:t>
            </a:r>
            <a:endParaRPr lang="nl-NL" sz="1400"/>
          </a:p>
          <a:p>
            <a:pPr>
              <a:spcBef>
                <a:spcPct val="50000"/>
              </a:spcBef>
            </a:pPr>
            <a:r>
              <a:rPr lang="nl-NL" sz="1400">
                <a:cs typeface="Arial" pitchFamily="34" charset="0"/>
              </a:rPr>
              <a:t>Gebouwen in je dorp /stad  veranderen wel eens van uiterlijk. Door verbouwingen of omdat het gebouw een andere bestemming krijgt (voor een ander doel gebruikt wordt). Bijvoorbeeld: een kerk wordt een meubeltoonzaal. Soms wordt alleen de voorgevel gemoderniseerd.</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t>Bestaande foto’ s uit bijvoorbeeld boekjes met oude ansichtkaarten, gemeentemuseum, gemeentehuis (oudheidkamer), gemeentearchief, archief plaatselijke krant, het fotoalbum van je grootouders.  Een fototoestel, tekenpapier, potlood, gum, schaar, lijm, pen en een plattegrond.</a:t>
            </a:r>
            <a:r>
              <a:rPr lang="en-US" sz="1400"/>
              <a:t/>
            </a:r>
            <a:br>
              <a:rPr lang="en-US" sz="1400"/>
            </a:br>
            <a:r>
              <a:rPr lang="en-US" sz="1400"/>
              <a:t/>
            </a:r>
            <a:br>
              <a:rPr lang="en-US" sz="1400"/>
            </a:br>
            <a:r>
              <a:rPr lang="nl-NL" sz="1400" b="1" u="sng">
                <a:cs typeface="Arial" pitchFamily="34" charset="0"/>
              </a:rPr>
              <a:t>Wat ga je doen?</a:t>
            </a:r>
            <a:r>
              <a:rPr lang="en-US" sz="1400" b="1" u="sng">
                <a:cs typeface="Arial" pitchFamily="34" charset="0"/>
              </a:rPr>
              <a:t/>
            </a:r>
            <a:br>
              <a:rPr lang="en-US" sz="1400" b="1" u="sng">
                <a:cs typeface="Arial" pitchFamily="34" charset="0"/>
              </a:rPr>
            </a:br>
            <a:r>
              <a:rPr lang="nl-NL" sz="1400">
                <a:cs typeface="Arial" pitchFamily="34" charset="0"/>
              </a:rPr>
              <a:t>Ga op zoek naar twee gebouwen die een gedaanteverwisseling hebben ondergaan. Wat is er precies veranderd? Hoe zag het gebouw er eerst uit en hoe nu?</a:t>
            </a:r>
            <a:r>
              <a:rPr lang="en-US" sz="1400">
                <a:cs typeface="Arial" pitchFamily="34" charset="0"/>
              </a:rPr>
              <a:t> </a:t>
            </a:r>
            <a:r>
              <a:rPr lang="nl-NL" sz="1400">
                <a:cs typeface="Arial" pitchFamily="34" charset="0"/>
              </a:rPr>
              <a:t>Je k</a:t>
            </a:r>
            <a:r>
              <a:rPr lang="en-US" sz="1400">
                <a:cs typeface="Arial" pitchFamily="34" charset="0"/>
              </a:rPr>
              <a:t>unt </a:t>
            </a:r>
            <a:r>
              <a:rPr lang="nl-NL" sz="1400">
                <a:cs typeface="Arial" pitchFamily="34" charset="0"/>
              </a:rPr>
              <a:t>op zoek gaan naar winkels, woonhuizen, kantoren, kerken</a:t>
            </a:r>
            <a:r>
              <a:rPr lang="en-US" sz="1400">
                <a:cs typeface="Arial" pitchFamily="34" charset="0"/>
              </a:rPr>
              <a:t>.</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Als je twee foto’s van gebouwen gevonden hebt, k</a:t>
            </a:r>
            <a:r>
              <a:rPr lang="en-US" sz="1400">
                <a:cs typeface="Arial" pitchFamily="34" charset="0"/>
              </a:rPr>
              <a:t>u</a:t>
            </a:r>
            <a:r>
              <a:rPr lang="nl-NL" sz="1400">
                <a:cs typeface="Arial" pitchFamily="34" charset="0"/>
              </a:rPr>
              <a:t>n je daar op school kopieën van maken. </a:t>
            </a:r>
            <a:r>
              <a:rPr lang="en-US" sz="1400">
                <a:cs typeface="Arial" pitchFamily="34" charset="0"/>
              </a:rPr>
              <a:t/>
            </a:r>
            <a:br>
              <a:rPr lang="en-US" sz="1400">
                <a:cs typeface="Arial" pitchFamily="34" charset="0"/>
              </a:rPr>
            </a:br>
            <a:r>
              <a:rPr lang="nl-NL" sz="1400">
                <a:cs typeface="Arial" pitchFamily="34" charset="0"/>
              </a:rPr>
              <a:t>Zoek de straat en de plek van het gebouw en ga op hetzelfde punt staan waar de fotograaf de foto gemaakt had.</a:t>
            </a:r>
            <a:r>
              <a:rPr lang="en-US" sz="1400">
                <a:cs typeface="Arial" pitchFamily="34" charset="0"/>
              </a:rPr>
              <a:t/>
            </a:r>
            <a:br>
              <a:rPr lang="en-US" sz="1400">
                <a:cs typeface="Arial" pitchFamily="34" charset="0"/>
              </a:rPr>
            </a:br>
            <a:r>
              <a:rPr lang="en-US" sz="1400">
                <a:cs typeface="Arial" pitchFamily="34" charset="0"/>
              </a:rPr>
              <a:t>N</a:t>
            </a:r>
            <a:r>
              <a:rPr lang="nl-NL" sz="1400">
                <a:cs typeface="Arial" pitchFamily="34" charset="0"/>
              </a:rPr>
              <a:t>eem vanaf dit punt ook een foto zodat het gebouw er op dezelfde manier op komt te staan. </a:t>
            </a:r>
            <a:r>
              <a:rPr lang="en-US" sz="1400">
                <a:cs typeface="Arial" pitchFamily="34" charset="0"/>
              </a:rPr>
              <a:t/>
            </a:r>
            <a:br>
              <a:rPr lang="en-US" sz="1400">
                <a:cs typeface="Arial" pitchFamily="34" charset="0"/>
              </a:rPr>
            </a:br>
            <a:r>
              <a:rPr lang="nl-NL" sz="1400">
                <a:cs typeface="Arial" pitchFamily="34" charset="0"/>
              </a:rPr>
              <a:t>Je mag ook schetsen en op school of thuis alles afwerken.</a:t>
            </a:r>
            <a:r>
              <a:rPr lang="en-US" sz="1400">
                <a:cs typeface="Arial" pitchFamily="34" charset="0"/>
              </a:rPr>
              <a:t> </a:t>
            </a:r>
            <a:r>
              <a:rPr lang="nl-NL" sz="1400">
                <a:cs typeface="Arial" pitchFamily="34" charset="0"/>
              </a:rPr>
              <a:t>Plak de fotokopieën van de gebouwen op een wit vel </a:t>
            </a:r>
            <a:r>
              <a:rPr lang="en-US" sz="1400">
                <a:cs typeface="Arial" pitchFamily="34" charset="0"/>
              </a:rPr>
              <a:t/>
            </a:r>
            <a:br>
              <a:rPr lang="en-US" sz="1400">
                <a:cs typeface="Arial" pitchFamily="34" charset="0"/>
              </a:rPr>
            </a:br>
            <a:r>
              <a:rPr lang="nl-NL" sz="1400">
                <a:cs typeface="Arial" pitchFamily="34" charset="0"/>
              </a:rPr>
              <a:t>De schetsen /foto’s  van de huidige situatie ernaast. </a:t>
            </a:r>
            <a:endParaRPr lang="en-US" sz="1400">
              <a:cs typeface="Arial" pitchFamily="34" charset="0"/>
            </a:endParaRPr>
          </a:p>
          <a:p>
            <a:pPr>
              <a:spcBef>
                <a:spcPct val="50000"/>
              </a:spcBef>
            </a:pPr>
            <a:endParaRPr lang="en-US" sz="1400">
              <a:cs typeface="Arial" pitchFamily="34" charset="0"/>
            </a:endParaRPr>
          </a:p>
          <a:p>
            <a:pPr>
              <a:spcBef>
                <a:spcPct val="50000"/>
              </a:spcBef>
            </a:pPr>
            <a:r>
              <a:rPr lang="en-US" sz="1400"/>
              <a:t>Klik </a:t>
            </a:r>
            <a:r>
              <a:rPr lang="en-US" sz="1400">
                <a:hlinkClick r:id="" action="ppaction://noaction"/>
              </a:rPr>
              <a:t>hier</a:t>
            </a:r>
            <a:r>
              <a:rPr lang="en-US" sz="1400"/>
              <a:t> om verder te lezen</a:t>
            </a:r>
            <a:endParaRPr lang="nl-NL" sz="1400"/>
          </a:p>
        </p:txBody>
      </p:sp>
      <p:pic>
        <p:nvPicPr>
          <p:cNvPr id="17" name="Picture 19"/>
          <p:cNvPicPr>
            <a:picLocks noChangeAspect="1" noChangeArrowheads="1"/>
          </p:cNvPicPr>
          <p:nvPr/>
        </p:nvPicPr>
        <p:blipFill>
          <a:blip r:embed="rId3" cstate="print"/>
          <a:srcRect/>
          <a:stretch>
            <a:fillRect/>
          </a:stretch>
        </p:blipFill>
        <p:spPr bwMode="auto">
          <a:xfrm>
            <a:off x="2895600" y="0"/>
            <a:ext cx="3482975" cy="1550988"/>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3">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Rectangle 11"/>
          <p:cNvSpPr>
            <a:spLocks noChangeArrowheads="1"/>
          </p:cNvSpPr>
          <p:nvPr/>
        </p:nvSpPr>
        <p:spPr bwMode="auto">
          <a:xfrm>
            <a:off x="2857500" y="18478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12"/>
          <p:cNvSpPr>
            <a:spLocks noChangeArrowheads="1"/>
          </p:cNvSpPr>
          <p:nvPr/>
        </p:nvSpPr>
        <p:spPr bwMode="auto">
          <a:xfrm>
            <a:off x="2852738" y="21002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3"/>
          <p:cNvSpPr>
            <a:spLocks noChangeArrowheads="1"/>
          </p:cNvSpPr>
          <p:nvPr/>
        </p:nvSpPr>
        <p:spPr bwMode="auto">
          <a:xfrm>
            <a:off x="2905125" y="21812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Text Box 15"/>
          <p:cNvSpPr txBox="1">
            <a:spLocks noChangeArrowheads="1"/>
          </p:cNvSpPr>
          <p:nvPr/>
        </p:nvSpPr>
        <p:spPr bwMode="auto">
          <a:xfrm>
            <a:off x="152400" y="609600"/>
            <a:ext cx="7620000" cy="1492716"/>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Beschrijf op hetzelfde vel in </a:t>
            </a:r>
            <a:r>
              <a:rPr lang="nl-NL" sz="1400" b="1" u="sng">
                <a:cs typeface="Arial" pitchFamily="34" charset="0"/>
              </a:rPr>
              <a:t>een kort verslag</a:t>
            </a:r>
            <a:r>
              <a:rPr lang="nl-NL" sz="1400">
                <a:cs typeface="Arial" pitchFamily="34" charset="0"/>
              </a:rPr>
              <a:t> de volgende zaken:</a:t>
            </a:r>
            <a:r>
              <a:rPr lang="en-US" sz="1400">
                <a:cs typeface="Arial" pitchFamily="34" charset="0"/>
              </a:rPr>
              <a:t/>
            </a:r>
            <a:br>
              <a:rPr lang="en-US" sz="1400">
                <a:cs typeface="Arial" pitchFamily="34" charset="0"/>
              </a:rPr>
            </a:br>
            <a:r>
              <a:rPr lang="nl-NL" sz="1400">
                <a:cs typeface="Arial" pitchFamily="34" charset="0"/>
              </a:rPr>
              <a:t>·</a:t>
            </a:r>
            <a:r>
              <a:rPr lang="nl-NL" sz="1400"/>
              <a:t>       </a:t>
            </a:r>
            <a:r>
              <a:rPr lang="nl-NL" sz="1400">
                <a:latin typeface="Times New Roman" pitchFamily="18" charset="0"/>
              </a:rPr>
              <a:t> </a:t>
            </a:r>
            <a:r>
              <a:rPr lang="nl-NL" sz="1400">
                <a:cs typeface="Arial" pitchFamily="34" charset="0"/>
              </a:rPr>
              <a:t>Wat is er veranderd? Waar kun je dat aan zien?</a:t>
            </a:r>
            <a:r>
              <a:rPr lang="en-US" sz="1400">
                <a:cs typeface="Arial" pitchFamily="34" charset="0"/>
              </a:rPr>
              <a:t/>
            </a:r>
            <a:br>
              <a:rPr lang="en-US" sz="1400">
                <a:cs typeface="Arial" pitchFamily="34" charset="0"/>
              </a:rPr>
            </a:br>
            <a:r>
              <a:rPr lang="nl-NL" sz="1400">
                <a:cs typeface="Arial" pitchFamily="34" charset="0"/>
              </a:rPr>
              <a:t>·</a:t>
            </a:r>
            <a:r>
              <a:rPr lang="nl-NL" sz="1400"/>
              <a:t>       </a:t>
            </a:r>
            <a:r>
              <a:rPr lang="nl-NL" sz="1400">
                <a:latin typeface="Times New Roman" pitchFamily="18" charset="0"/>
              </a:rPr>
              <a:t> </a:t>
            </a:r>
            <a:r>
              <a:rPr lang="nl-NL" sz="1400">
                <a:cs typeface="Arial" pitchFamily="34" charset="0"/>
              </a:rPr>
              <a:t>Vind je de veranderingen aan de gebouwen ook echt een verbetering?</a:t>
            </a:r>
            <a:r>
              <a:rPr lang="en-US" sz="1400">
                <a:cs typeface="Arial" pitchFamily="34" charset="0"/>
              </a:rPr>
              <a:t/>
            </a:r>
            <a:br>
              <a:rPr lang="en-US" sz="1400">
                <a:cs typeface="Arial" pitchFamily="34" charset="0"/>
              </a:rPr>
            </a:br>
            <a:r>
              <a:rPr lang="en-US" sz="1400">
                <a:cs typeface="Arial" pitchFamily="34" charset="0"/>
              </a:rPr>
              <a:t>         </a:t>
            </a:r>
            <a:r>
              <a:rPr lang="nl-NL" sz="1400">
                <a:cs typeface="Arial" pitchFamily="34" charset="0"/>
              </a:rPr>
              <a:t>Leg uit waarom je dat wel of niet vindt.</a:t>
            </a:r>
            <a:r>
              <a:rPr lang="en-US" sz="1400">
                <a:cs typeface="Arial" pitchFamily="34" charset="0"/>
              </a:rPr>
              <a:t/>
            </a:r>
            <a:br>
              <a:rPr lang="en-US" sz="1400">
                <a:cs typeface="Arial" pitchFamily="34" charset="0"/>
              </a:rPr>
            </a:br>
            <a:r>
              <a:rPr lang="en-US" sz="1400">
                <a:cs typeface="Arial" pitchFamily="34" charset="0"/>
              </a:rPr>
              <a:t>         </a:t>
            </a:r>
            <a:r>
              <a:rPr lang="nl-NL" sz="1400">
                <a:cs typeface="Arial" pitchFamily="34" charset="0"/>
              </a:rPr>
              <a:t>Hoe zou jij het gedaan hebben?</a:t>
            </a:r>
            <a:endParaRPr lang="nl-NL" sz="1400"/>
          </a:p>
          <a:p>
            <a:pPr>
              <a:spcBef>
                <a:spcPct val="50000"/>
              </a:spcBef>
            </a:pPr>
            <a:r>
              <a:rPr lang="nl-NL" sz="1400"/>
              <a:t>Dit laatste mag je met schetsen verduidelijken </a:t>
            </a:r>
          </a:p>
        </p:txBody>
      </p:sp>
      <p:sp>
        <p:nvSpPr>
          <p:cNvPr id="12" name="Text Box 16"/>
          <p:cNvSpPr txBox="1">
            <a:spLocks noChangeArrowheads="1"/>
          </p:cNvSpPr>
          <p:nvPr/>
        </p:nvSpPr>
        <p:spPr bwMode="auto">
          <a:xfrm>
            <a:off x="152400" y="2209800"/>
            <a:ext cx="8839200" cy="1923604"/>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Als de opdracht op deze manier niet uit te voeren is, omdat je niet aan nieuwe foto’s </a:t>
            </a:r>
            <a:br>
              <a:rPr lang="nl-NL" sz="1400">
                <a:cs typeface="Arial" pitchFamily="34" charset="0"/>
              </a:rPr>
            </a:br>
            <a:r>
              <a:rPr lang="nl-NL" sz="1400">
                <a:cs typeface="Arial" pitchFamily="34" charset="0"/>
              </a:rPr>
              <a:t>kunt komen, ga je als volgt te werk:</a:t>
            </a:r>
            <a:endParaRPr lang="nl-NL" sz="1400" b="1">
              <a:latin typeface="Kids" charset="0"/>
            </a:endParaRPr>
          </a:p>
          <a:p>
            <a:pPr>
              <a:spcBef>
                <a:spcPct val="50000"/>
              </a:spcBef>
            </a:pPr>
            <a:r>
              <a:rPr lang="nl-NL" sz="1400" b="1">
                <a:cs typeface="Arial" pitchFamily="34" charset="0"/>
              </a:rPr>
              <a:t> </a:t>
            </a:r>
            <a:endParaRPr lang="nl-NL" sz="1400"/>
          </a:p>
          <a:p>
            <a:pPr>
              <a:spcBef>
                <a:spcPct val="50000"/>
              </a:spcBef>
            </a:pPr>
            <a:r>
              <a:rPr lang="nl-NL" sz="1400">
                <a:cs typeface="Arial" pitchFamily="34" charset="0"/>
              </a:rPr>
              <a:t>Je maakt foto’s van </a:t>
            </a:r>
            <a:r>
              <a:rPr lang="nl-NL" sz="1400" b="1">
                <a:cs typeface="Arial" pitchFamily="34" charset="0"/>
              </a:rPr>
              <a:t>twee verschillende gebouwen</a:t>
            </a:r>
            <a:r>
              <a:rPr lang="nl-NL" sz="1400">
                <a:cs typeface="Arial" pitchFamily="34" charset="0"/>
              </a:rPr>
              <a:t>, waarvan jij vindt dat ze er anders uit zouden moeten uitzien (bijvoorbeeld een woonhuis en een winkel of een school, een kerk of kantoor). De twee foto’s plak je op het vel papier. Daarnaast teken je zoals jij dat gebouw zou veranderen als jij de architect was.</a:t>
            </a:r>
            <a:endParaRPr lang="nl-NL" sz="1400"/>
          </a:p>
          <a:p>
            <a:pPr>
              <a:spcBef>
                <a:spcPct val="50000"/>
              </a:spcBef>
            </a:pPr>
            <a:endParaRPr lang="nl-NL" sz="1400"/>
          </a:p>
        </p:txBody>
      </p:sp>
      <p:sp>
        <p:nvSpPr>
          <p:cNvPr id="13" name="Rectangle 18"/>
          <p:cNvSpPr>
            <a:spLocks noChangeArrowheads="1"/>
          </p:cNvSpPr>
          <p:nvPr/>
        </p:nvSpPr>
        <p:spPr bwMode="auto">
          <a:xfrm>
            <a:off x="3252788" y="2105025"/>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4" name="Picture 17" descr="gebouwdorrit2"/>
          <p:cNvPicPr>
            <a:picLocks noChangeAspect="1" noChangeArrowheads="1"/>
          </p:cNvPicPr>
          <p:nvPr/>
        </p:nvPicPr>
        <p:blipFill>
          <a:blip r:embed="rId3" cstate="print"/>
          <a:srcRect/>
          <a:stretch>
            <a:fillRect/>
          </a:stretch>
        </p:blipFill>
        <p:spPr bwMode="auto">
          <a:xfrm>
            <a:off x="457200" y="3886200"/>
            <a:ext cx="2638425" cy="2647950"/>
          </a:xfrm>
          <a:prstGeom prst="rect">
            <a:avLst/>
          </a:prstGeom>
          <a:noFill/>
          <a:ln w="9525">
            <a:noFill/>
            <a:miter lim="800000"/>
            <a:headEnd/>
            <a:tailEnd/>
          </a:ln>
        </p:spPr>
      </p:pic>
      <p:sp>
        <p:nvSpPr>
          <p:cNvPr id="15" name="Rectangle 20"/>
          <p:cNvSpPr>
            <a:spLocks noChangeArrowheads="1"/>
          </p:cNvSpPr>
          <p:nvPr/>
        </p:nvSpPr>
        <p:spPr bwMode="auto">
          <a:xfrm>
            <a:off x="3467100" y="2043113"/>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6" name="Picture 19" descr="gebouwdorrit"/>
          <p:cNvPicPr>
            <a:picLocks noChangeAspect="1" noChangeArrowheads="1"/>
          </p:cNvPicPr>
          <p:nvPr/>
        </p:nvPicPr>
        <p:blipFill>
          <a:blip r:embed="rId4" cstate="print"/>
          <a:srcRect/>
          <a:stretch>
            <a:fillRect/>
          </a:stretch>
        </p:blipFill>
        <p:spPr bwMode="auto">
          <a:xfrm>
            <a:off x="3352800" y="3886200"/>
            <a:ext cx="2087563" cy="2667000"/>
          </a:xfrm>
          <a:prstGeom prst="rect">
            <a:avLst/>
          </a:prstGeom>
          <a:noFill/>
          <a:ln w="9525">
            <a:noFill/>
            <a:miter lim="800000"/>
            <a:headEnd/>
            <a:tailEnd/>
          </a:ln>
        </p:spPr>
      </p:pic>
      <p:pic>
        <p:nvPicPr>
          <p:cNvPr id="17" name="Picture 21"/>
          <p:cNvPicPr>
            <a:picLocks noChangeAspect="1" noChangeArrowheads="1"/>
          </p:cNvPicPr>
          <p:nvPr/>
        </p:nvPicPr>
        <p:blipFill>
          <a:blip r:embed="rId5" cstate="print"/>
          <a:srcRect/>
          <a:stretch>
            <a:fillRect/>
          </a:stretch>
        </p:blipFill>
        <p:spPr bwMode="auto">
          <a:xfrm>
            <a:off x="5715000" y="3859213"/>
            <a:ext cx="3124200" cy="2717800"/>
          </a:xfrm>
          <a:prstGeom prst="rect">
            <a:avLst/>
          </a:prstGeom>
          <a:noFill/>
          <a:ln w="12700">
            <a:noFill/>
            <a:miter lim="800000"/>
            <a:headEnd type="none" w="sm" len="sm"/>
            <a:tailEnd type="none" w="sm" len="sm"/>
          </a:ln>
        </p:spPr>
      </p:pic>
      <p:pic>
        <p:nvPicPr>
          <p:cNvPr id="18" name="Picture 22"/>
          <p:cNvPicPr>
            <a:picLocks noChangeAspect="1" noChangeArrowheads="1"/>
          </p:cNvPicPr>
          <p:nvPr/>
        </p:nvPicPr>
        <p:blipFill>
          <a:blip r:embed="rId6" cstate="print"/>
          <a:srcRect/>
          <a:stretch>
            <a:fillRect/>
          </a:stretch>
        </p:blipFill>
        <p:spPr bwMode="auto">
          <a:xfrm>
            <a:off x="2819400" y="0"/>
            <a:ext cx="3443288" cy="303213"/>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Words>
  <Application>Microsoft Office PowerPoint</Application>
  <PresentationFormat>Diavoorstelling (4:3)</PresentationFormat>
  <Paragraphs>12</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2013-10-04T09:05:48Z</dcterms:created>
  <dcterms:modified xsi:type="dcterms:W3CDTF">2013-10-04T09:06:28Z</dcterms:modified>
</cp:coreProperties>
</file>