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114" y="-8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smtClean="0"/>
              <a:t>Klik om de stijl te bewerken</a:t>
            </a:r>
            <a:endParaRPr lang="nl-NL"/>
          </a:p>
        </p:txBody>
      </p:sp>
      <p:sp>
        <p:nvSpPr>
          <p:cNvPr id="3" name="O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het opmaakprofiel van de modelondertitel te bewerken</a:t>
            </a:r>
            <a:endParaRPr lang="nl-NL"/>
          </a:p>
        </p:txBody>
      </p:sp>
      <p:sp>
        <p:nvSpPr>
          <p:cNvPr id="4" name="Tijdelijke aanduiding voor datum 3"/>
          <p:cNvSpPr>
            <a:spLocks noGrp="1"/>
          </p:cNvSpPr>
          <p:nvPr>
            <p:ph type="dt" sz="half" idx="10"/>
          </p:nvPr>
        </p:nvSpPr>
        <p:spPr/>
        <p:txBody>
          <a:bodyPr/>
          <a:lstStyle/>
          <a:p>
            <a:fld id="{1DE26F6E-112A-4A85-92C9-4C232D387BD0}"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C18863B1-7FBB-47DB-B295-8668F3686597}" type="slidenum">
              <a:rPr lang="nl-NL" smtClean="0"/>
              <a:t>‹nr.›</a:t>
            </a:fld>
            <a:endParaRPr lang="nl-N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1DE26F6E-112A-4A85-92C9-4C232D387BD0}"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C18863B1-7FBB-47DB-B295-8668F3686597}" type="slidenum">
              <a:rPr lang="nl-NL" smtClean="0"/>
              <a:t>‹nr.›</a:t>
            </a:fld>
            <a:endParaRPr lang="nl-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1DE26F6E-112A-4A85-92C9-4C232D387BD0}"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C18863B1-7FBB-47DB-B295-8668F3686597}" type="slidenum">
              <a:rPr lang="nl-NL" smtClean="0"/>
              <a:t>‹nr.›</a:t>
            </a:fld>
            <a:endParaRPr lang="nl-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1DE26F6E-112A-4A85-92C9-4C232D387BD0}"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C18863B1-7FBB-47DB-B295-8668F3686597}" type="slidenum">
              <a:rPr lang="nl-NL" smtClean="0"/>
              <a:t>‹nr.›</a:t>
            </a:fld>
            <a:endParaRPr lang="nl-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Klik om de stijl te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Tijdelijke aanduiding voor datum 3"/>
          <p:cNvSpPr>
            <a:spLocks noGrp="1"/>
          </p:cNvSpPr>
          <p:nvPr>
            <p:ph type="dt" sz="half" idx="10"/>
          </p:nvPr>
        </p:nvSpPr>
        <p:spPr/>
        <p:txBody>
          <a:bodyPr/>
          <a:lstStyle/>
          <a:p>
            <a:fld id="{1DE26F6E-112A-4A85-92C9-4C232D387BD0}"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C18863B1-7FBB-47DB-B295-8668F3686597}" type="slidenum">
              <a:rPr lang="nl-NL" smtClean="0"/>
              <a:t>‹nr.›</a:t>
            </a:fld>
            <a:endParaRPr lang="nl-N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p>
            <a:fld id="{1DE26F6E-112A-4A85-92C9-4C232D387BD0}" type="datetimeFigureOut">
              <a:rPr lang="nl-NL" smtClean="0"/>
              <a:t>4-10-2013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C18863B1-7FBB-47DB-B295-8668F3686597}" type="slidenum">
              <a:rPr lang="nl-NL" smtClean="0"/>
              <a:t>‹nr.›</a:t>
            </a:fld>
            <a:endParaRPr lang="nl-N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smtClean="0"/>
              <a:t>Klik om de stijl te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p>
            <a:fld id="{1DE26F6E-112A-4A85-92C9-4C232D387BD0}" type="datetimeFigureOut">
              <a:rPr lang="nl-NL" smtClean="0"/>
              <a:t>4-10-2013</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C18863B1-7FBB-47DB-B295-8668F3686597}" type="slidenum">
              <a:rPr lang="nl-NL" smtClean="0"/>
              <a:t>‹nr.›</a:t>
            </a:fld>
            <a:endParaRPr lang="nl-N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datum 2"/>
          <p:cNvSpPr>
            <a:spLocks noGrp="1"/>
          </p:cNvSpPr>
          <p:nvPr>
            <p:ph type="dt" sz="half" idx="10"/>
          </p:nvPr>
        </p:nvSpPr>
        <p:spPr/>
        <p:txBody>
          <a:bodyPr/>
          <a:lstStyle/>
          <a:p>
            <a:fld id="{1DE26F6E-112A-4A85-92C9-4C232D387BD0}" type="datetimeFigureOut">
              <a:rPr lang="nl-NL" smtClean="0"/>
              <a:t>4-10-2013</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C18863B1-7FBB-47DB-B295-8668F3686597}" type="slidenum">
              <a:rPr lang="nl-NL" smtClean="0"/>
              <a:t>‹nr.›</a:t>
            </a:fld>
            <a:endParaRPr lang="nl-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1DE26F6E-112A-4A85-92C9-4C232D387BD0}" type="datetimeFigureOut">
              <a:rPr lang="nl-NL" smtClean="0"/>
              <a:t>4-10-2013</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C18863B1-7FBB-47DB-B295-8668F3686597}" type="slidenum">
              <a:rPr lang="nl-NL" smtClean="0"/>
              <a:t>‹nr.›</a:t>
            </a:fld>
            <a:endParaRPr lang="nl-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Klik om de stijl te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1DE26F6E-112A-4A85-92C9-4C232D387BD0}" type="datetimeFigureOut">
              <a:rPr lang="nl-NL" smtClean="0"/>
              <a:t>4-10-2013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C18863B1-7FBB-47DB-B295-8668F3686597}" type="slidenum">
              <a:rPr lang="nl-NL" smtClean="0"/>
              <a:t>‹nr.›</a:t>
            </a:fld>
            <a:endParaRPr lang="nl-N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Klik om de stijl te bewerken</a:t>
            </a:r>
            <a:endParaRPr lang="nl-NL"/>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1DE26F6E-112A-4A85-92C9-4C232D387BD0}" type="datetimeFigureOut">
              <a:rPr lang="nl-NL" smtClean="0"/>
              <a:t>4-10-2013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C18863B1-7FBB-47DB-B295-8668F3686597}" type="slidenum">
              <a:rPr lang="nl-NL" smtClean="0"/>
              <a:t>‹nr.›</a:t>
            </a:fld>
            <a:endParaRPr lang="nl-N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smtClean="0"/>
              <a:t>Klik om de stijl te bewerken</a:t>
            </a:r>
            <a:endParaRPr lang="nl-NL"/>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E26F6E-112A-4A85-92C9-4C232D387BD0}" type="datetimeFigureOut">
              <a:rPr lang="nl-NL" smtClean="0"/>
              <a:t>4-10-2013</a:t>
            </a:fld>
            <a:endParaRPr lang="nl-NL"/>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8863B1-7FBB-47DB-B295-8668F3686597}" type="slidenum">
              <a:rPr lang="nl-NL" smtClean="0"/>
              <a:t>‹nr.›</a:t>
            </a:fld>
            <a:endParaRPr lang="nl-N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wmf"/><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wmf"/><Relationship Id="rId1" Type="http://schemas.openxmlformats.org/officeDocument/2006/relationships/slideLayout" Target="../slideLayouts/slideLayout7.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p:cNvSpPr txBox="1">
            <a:spLocks noChangeArrowheads="1"/>
          </p:cNvSpPr>
          <p:nvPr/>
        </p:nvSpPr>
        <p:spPr bwMode="auto">
          <a:xfrm>
            <a:off x="5257800" y="2438400"/>
            <a:ext cx="4267200" cy="457200"/>
          </a:xfrm>
          <a:prstGeom prst="rect">
            <a:avLst/>
          </a:prstGeom>
          <a:noFill/>
          <a:ln w="12700">
            <a:noFill/>
            <a:miter lim="800000"/>
            <a:headEnd type="none" w="sm" len="sm"/>
            <a:tailEnd type="none" w="sm" len="sm"/>
          </a:ln>
        </p:spPr>
        <p:txBody>
          <a:bodyPr>
            <a:spAutoFit/>
          </a:bodyPr>
          <a:lstStyle/>
          <a:p>
            <a:pPr algn="ctr">
              <a:spcBef>
                <a:spcPct val="50000"/>
              </a:spcBef>
            </a:pPr>
            <a:endParaRPr lang="nl-NL" sz="2400"/>
          </a:p>
        </p:txBody>
      </p:sp>
      <p:sp>
        <p:nvSpPr>
          <p:cNvPr id="5" name="AutoShape 3" descr="http://www.artactueel.nl/Exposities/realisme/Hans%20Parlevliet_bestanden/Stilleven%20met%20peren.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6" name="AutoShape 4" descr="http://www.exto.nl/gallery/dbimages/1184/1184-p-1764.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7" name="Text Box 5"/>
          <p:cNvSpPr txBox="1">
            <a:spLocks noChangeArrowheads="1"/>
          </p:cNvSpPr>
          <p:nvPr/>
        </p:nvSpPr>
        <p:spPr bwMode="auto">
          <a:xfrm>
            <a:off x="7772400" y="1066800"/>
            <a:ext cx="304800" cy="369332"/>
          </a:xfrm>
          <a:prstGeom prst="rect">
            <a:avLst/>
          </a:prstGeom>
          <a:noFill/>
          <a:ln w="12700">
            <a:noFill/>
            <a:miter lim="800000"/>
            <a:headEnd type="none" w="sm" len="sm"/>
            <a:tailEnd type="none" w="sm" len="sm"/>
          </a:ln>
        </p:spPr>
        <p:txBody>
          <a:bodyPr>
            <a:spAutoFit/>
          </a:bodyPr>
          <a:lstStyle/>
          <a:p>
            <a:pPr>
              <a:spcBef>
                <a:spcPct val="50000"/>
              </a:spcBef>
            </a:pPr>
            <a:endParaRPr lang="nl-NL"/>
          </a:p>
        </p:txBody>
      </p:sp>
      <p:sp>
        <p:nvSpPr>
          <p:cNvPr id="8" name="Rectangle 6"/>
          <p:cNvSpPr>
            <a:spLocks noChangeArrowheads="1"/>
          </p:cNvSpPr>
          <p:nvPr/>
        </p:nvSpPr>
        <p:spPr bwMode="auto">
          <a:xfrm>
            <a:off x="5715000" y="3581400"/>
            <a:ext cx="3048000" cy="152400"/>
          </a:xfrm>
          <a:prstGeom prst="rect">
            <a:avLst/>
          </a:prstGeom>
          <a:solidFill>
            <a:schemeClr val="bg1"/>
          </a:solidFill>
          <a:ln w="12700">
            <a:solidFill>
              <a:schemeClr val="bg1"/>
            </a:solidFill>
            <a:miter lim="800000"/>
            <a:headEnd type="none" w="sm" len="sm"/>
            <a:tailEnd type="none" w="sm" len="sm"/>
          </a:ln>
        </p:spPr>
        <p:txBody>
          <a:bodyPr wrap="none" anchor="ctr"/>
          <a:lstStyle/>
          <a:p>
            <a:endParaRPr lang="nl-NL"/>
          </a:p>
        </p:txBody>
      </p:sp>
      <p:pic>
        <p:nvPicPr>
          <p:cNvPr id="9" name="Picture 7">
            <a:hlinkClick r:id="" action="ppaction://noaction"/>
          </p:cNvPr>
          <p:cNvPicPr>
            <a:picLocks noChangeArrowheads="1"/>
          </p:cNvPicPr>
          <p:nvPr/>
        </p:nvPicPr>
        <p:blipFill>
          <a:blip r:embed="rId2" cstate="print"/>
          <a:srcRect/>
          <a:stretch>
            <a:fillRect/>
          </a:stretch>
        </p:blipFill>
        <p:spPr bwMode="auto">
          <a:xfrm>
            <a:off x="8382000" y="152400"/>
            <a:ext cx="492125" cy="415925"/>
          </a:xfrm>
          <a:prstGeom prst="rect">
            <a:avLst/>
          </a:prstGeom>
          <a:solidFill>
            <a:schemeClr val="bg1"/>
          </a:solidFill>
          <a:ln w="9525">
            <a:solidFill>
              <a:schemeClr val="bg1"/>
            </a:solidFill>
            <a:miter lim="800000"/>
            <a:headEnd/>
            <a:tailEnd/>
          </a:ln>
        </p:spPr>
      </p:pic>
      <p:sp>
        <p:nvSpPr>
          <p:cNvPr id="10" name="Rectangle 8"/>
          <p:cNvSpPr>
            <a:spLocks noChangeArrowheads="1"/>
          </p:cNvSpPr>
          <p:nvPr/>
        </p:nvSpPr>
        <p:spPr bwMode="auto">
          <a:xfrm>
            <a:off x="8077200" y="533400"/>
            <a:ext cx="1066800" cy="246863"/>
          </a:xfrm>
          <a:prstGeom prst="rect">
            <a:avLst/>
          </a:prstGeom>
          <a:noFill/>
          <a:ln w="9525">
            <a:noFill/>
            <a:miter lim="800000"/>
            <a:headEnd/>
            <a:tailEnd/>
          </a:ln>
        </p:spPr>
        <p:txBody>
          <a:bodyPr lIns="92075" tIns="46038" rIns="92075" bIns="46038">
            <a:spAutoFit/>
          </a:bodyPr>
          <a:lstStyle/>
          <a:p>
            <a:pPr>
              <a:spcBef>
                <a:spcPct val="50000"/>
              </a:spcBef>
            </a:pPr>
            <a:r>
              <a:rPr lang="nl-NL" sz="1000"/>
              <a:t>  </a:t>
            </a:r>
            <a:r>
              <a:rPr lang="en-US" sz="1000"/>
              <a:t>       terug</a:t>
            </a:r>
            <a:endParaRPr lang="nl-NL" sz="1000"/>
          </a:p>
        </p:txBody>
      </p:sp>
      <p:sp>
        <p:nvSpPr>
          <p:cNvPr id="11" name="Rectangle 9"/>
          <p:cNvSpPr>
            <a:spLocks noChangeArrowheads="1"/>
          </p:cNvSpPr>
          <p:nvPr/>
        </p:nvSpPr>
        <p:spPr bwMode="auto">
          <a:xfrm>
            <a:off x="2938463" y="2209800"/>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2" name="Rectangle 10"/>
          <p:cNvSpPr>
            <a:spLocks noChangeArrowheads="1"/>
          </p:cNvSpPr>
          <p:nvPr/>
        </p:nvSpPr>
        <p:spPr bwMode="auto">
          <a:xfrm>
            <a:off x="2952750" y="2214563"/>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3" name="Rectangle 11"/>
          <p:cNvSpPr>
            <a:spLocks noChangeArrowheads="1"/>
          </p:cNvSpPr>
          <p:nvPr/>
        </p:nvSpPr>
        <p:spPr bwMode="auto">
          <a:xfrm>
            <a:off x="1143000" y="4343400"/>
            <a:ext cx="6934200" cy="152400"/>
          </a:xfrm>
          <a:prstGeom prst="rect">
            <a:avLst/>
          </a:prstGeom>
          <a:solidFill>
            <a:schemeClr val="bg1"/>
          </a:solidFill>
          <a:ln w="12700">
            <a:solidFill>
              <a:schemeClr val="bg1"/>
            </a:solidFill>
            <a:miter lim="800000"/>
            <a:headEnd type="none" w="sm" len="sm"/>
            <a:tailEnd type="none" w="sm" len="sm"/>
          </a:ln>
        </p:spPr>
        <p:txBody>
          <a:bodyPr wrap="none" anchor="ctr"/>
          <a:lstStyle/>
          <a:p>
            <a:endParaRPr lang="nl-NL"/>
          </a:p>
        </p:txBody>
      </p:sp>
      <p:sp>
        <p:nvSpPr>
          <p:cNvPr id="14" name="Rectangle 12"/>
          <p:cNvSpPr>
            <a:spLocks noChangeArrowheads="1"/>
          </p:cNvSpPr>
          <p:nvPr/>
        </p:nvSpPr>
        <p:spPr bwMode="auto">
          <a:xfrm>
            <a:off x="3019425" y="2343150"/>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5" name="Rectangle 13"/>
          <p:cNvSpPr>
            <a:spLocks noChangeArrowheads="1"/>
          </p:cNvSpPr>
          <p:nvPr/>
        </p:nvSpPr>
        <p:spPr bwMode="auto">
          <a:xfrm>
            <a:off x="2200275" y="1647825"/>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6" name="AutoShape 14">
            <a:hlinkClick r:id="" action="ppaction://hlinkshowjump?jump=nextslide" highlightClick="1"/>
          </p:cNvPr>
          <p:cNvSpPr>
            <a:spLocks noChangeArrowheads="1"/>
          </p:cNvSpPr>
          <p:nvPr/>
        </p:nvSpPr>
        <p:spPr bwMode="auto">
          <a:xfrm>
            <a:off x="7696200" y="152400"/>
            <a:ext cx="533400" cy="381000"/>
          </a:xfrm>
          <a:prstGeom prst="actionButtonForwardNext">
            <a:avLst/>
          </a:prstGeom>
          <a:solidFill>
            <a:schemeClr val="bg1"/>
          </a:solidFill>
          <a:ln w="12700">
            <a:solidFill>
              <a:srgbClr val="FFFFFF"/>
            </a:solidFill>
            <a:miter lim="800000"/>
            <a:headEnd type="none" w="sm" len="sm"/>
            <a:tailEnd type="none" w="sm" len="sm"/>
          </a:ln>
        </p:spPr>
        <p:txBody>
          <a:bodyPr wrap="none" anchor="ctr"/>
          <a:lstStyle/>
          <a:p>
            <a:endParaRPr lang="nl-NL"/>
          </a:p>
        </p:txBody>
      </p:sp>
      <p:sp>
        <p:nvSpPr>
          <p:cNvPr id="17" name="Rectangle 15">
            <a:hlinkClick r:id="" action="ppaction://hlinkshowjump?jump=nextslide"/>
          </p:cNvPr>
          <p:cNvSpPr>
            <a:spLocks noChangeArrowheads="1"/>
          </p:cNvSpPr>
          <p:nvPr/>
        </p:nvSpPr>
        <p:spPr bwMode="auto">
          <a:xfrm>
            <a:off x="7620000" y="533400"/>
            <a:ext cx="762000" cy="631584"/>
          </a:xfrm>
          <a:prstGeom prst="rect">
            <a:avLst/>
          </a:prstGeom>
          <a:noFill/>
          <a:ln w="9525">
            <a:noFill/>
            <a:miter lim="800000"/>
            <a:headEnd/>
            <a:tailEnd/>
          </a:ln>
        </p:spPr>
        <p:txBody>
          <a:bodyPr lIns="92075" tIns="46038" rIns="92075" bIns="46038">
            <a:spAutoFit/>
          </a:bodyPr>
          <a:lstStyle/>
          <a:p>
            <a:pPr>
              <a:spcBef>
                <a:spcPct val="50000"/>
              </a:spcBef>
            </a:pPr>
            <a:r>
              <a:rPr lang="en-US" sz="1000"/>
              <a:t>volgende                                      bladzijde                           </a:t>
            </a:r>
          </a:p>
          <a:p>
            <a:pPr>
              <a:spcBef>
                <a:spcPct val="50000"/>
              </a:spcBef>
            </a:pPr>
            <a:endParaRPr lang="nl-NL" sz="1000"/>
          </a:p>
        </p:txBody>
      </p:sp>
      <p:sp>
        <p:nvSpPr>
          <p:cNvPr id="18" name="Rectangle 16"/>
          <p:cNvSpPr>
            <a:spLocks noChangeArrowheads="1"/>
          </p:cNvSpPr>
          <p:nvPr/>
        </p:nvSpPr>
        <p:spPr bwMode="auto">
          <a:xfrm>
            <a:off x="3343275" y="1733550"/>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9" name="Rectangle 17"/>
          <p:cNvSpPr>
            <a:spLocks noChangeArrowheads="1"/>
          </p:cNvSpPr>
          <p:nvPr/>
        </p:nvSpPr>
        <p:spPr bwMode="auto">
          <a:xfrm>
            <a:off x="2095500" y="495300"/>
            <a:ext cx="9144000" cy="369332"/>
          </a:xfrm>
          <a:prstGeom prst="rect">
            <a:avLst/>
          </a:prstGeom>
          <a:noFill/>
          <a:ln w="12700">
            <a:noFill/>
            <a:miter lim="800000"/>
            <a:headEnd type="none" w="sm" len="sm"/>
            <a:tailEnd type="none" w="sm" len="sm"/>
          </a:ln>
        </p:spPr>
        <p:txBody>
          <a:bodyPr>
            <a:spAutoFit/>
          </a:bodyPr>
          <a:lstStyle/>
          <a:p>
            <a:endParaRPr lang="nl-NL"/>
          </a:p>
        </p:txBody>
      </p:sp>
      <p:pic>
        <p:nvPicPr>
          <p:cNvPr id="20" name="Picture 18"/>
          <p:cNvPicPr>
            <a:picLocks noChangeAspect="1" noChangeArrowheads="1"/>
          </p:cNvPicPr>
          <p:nvPr/>
        </p:nvPicPr>
        <p:blipFill>
          <a:blip r:embed="rId3" cstate="print"/>
          <a:srcRect/>
          <a:stretch>
            <a:fillRect/>
          </a:stretch>
        </p:blipFill>
        <p:spPr bwMode="auto">
          <a:xfrm>
            <a:off x="2438400" y="0"/>
            <a:ext cx="4341813" cy="877888"/>
          </a:xfrm>
          <a:prstGeom prst="rect">
            <a:avLst/>
          </a:prstGeom>
          <a:noFill/>
          <a:ln w="12700">
            <a:noFill/>
            <a:miter lim="800000"/>
            <a:headEnd type="none" w="sm" len="sm"/>
            <a:tailEnd type="none" w="sm" len="sm"/>
          </a:ln>
        </p:spPr>
      </p:pic>
      <p:sp>
        <p:nvSpPr>
          <p:cNvPr id="21" name="Text Box 19"/>
          <p:cNvSpPr txBox="1">
            <a:spLocks noChangeArrowheads="1"/>
          </p:cNvSpPr>
          <p:nvPr/>
        </p:nvSpPr>
        <p:spPr bwMode="auto">
          <a:xfrm>
            <a:off x="228600" y="990600"/>
            <a:ext cx="8763000" cy="6232475"/>
          </a:xfrm>
          <a:prstGeom prst="rect">
            <a:avLst/>
          </a:prstGeom>
          <a:noFill/>
          <a:ln w="12700">
            <a:noFill/>
            <a:miter lim="800000"/>
            <a:headEnd type="none" w="sm" len="sm"/>
            <a:tailEnd type="none" w="sm" len="sm"/>
          </a:ln>
        </p:spPr>
        <p:txBody>
          <a:bodyPr>
            <a:spAutoFit/>
          </a:bodyPr>
          <a:lstStyle/>
          <a:p>
            <a:pPr>
              <a:spcBef>
                <a:spcPct val="50000"/>
              </a:spcBef>
            </a:pPr>
            <a:r>
              <a:rPr lang="nl-NL" sz="1400">
                <a:cs typeface="Arial" pitchFamily="34" charset="0"/>
              </a:rPr>
              <a:t>Gebouwen in je dorp /stad  veranderen wel eens van uiterlijk. Door verbouwingen of omdat het gebouw een andere bestemming krijgt (= voor een ander doel gebruikt wordt. Bijvoorbeeld: een kerk wordt een meubeltoonzaal). Soms wordt alleen de voorgevel gemoderniseerd.</a:t>
            </a:r>
            <a:endParaRPr lang="nl-NL" sz="1400">
              <a:latin typeface="Kids" charset="0"/>
            </a:endParaRPr>
          </a:p>
          <a:p>
            <a:pPr>
              <a:spcBef>
                <a:spcPct val="50000"/>
              </a:spcBef>
            </a:pPr>
            <a:r>
              <a:rPr lang="nl-NL" sz="1400" b="1" u="sng">
                <a:cs typeface="Arial" pitchFamily="34" charset="0"/>
              </a:rPr>
              <a:t>Wat heb je nodig?</a:t>
            </a:r>
            <a:r>
              <a:rPr lang="en-US" sz="1400" b="1" u="sng">
                <a:cs typeface="Arial" pitchFamily="34" charset="0"/>
              </a:rPr>
              <a:t/>
            </a:r>
            <a:br>
              <a:rPr lang="en-US" sz="1400" b="1" u="sng">
                <a:cs typeface="Arial" pitchFamily="34" charset="0"/>
              </a:rPr>
            </a:br>
            <a:r>
              <a:rPr lang="nl-NL" sz="1400"/>
              <a:t>Bestaande foto’ s uit bijvoorbeeld boekjes met oude  ansichtkaarten, gemeentemuseum, gemeentehuis (oudheidkamer), gemeentearchief, archief plaatselijke krant, het fotoalbum van je grootouders.  Een fototoestel, tekenpapier, potlood, gum, schaar, lijm, pen en een plattegrond.</a:t>
            </a:r>
            <a:r>
              <a:rPr lang="en-US" sz="1400"/>
              <a:t/>
            </a:r>
            <a:br>
              <a:rPr lang="en-US" sz="1400"/>
            </a:br>
            <a:r>
              <a:rPr lang="en-US" sz="1400"/>
              <a:t/>
            </a:r>
            <a:br>
              <a:rPr lang="en-US" sz="1400"/>
            </a:br>
            <a:r>
              <a:rPr lang="nl-NL" sz="1400" b="1" u="sng">
                <a:cs typeface="Arial" pitchFamily="34" charset="0"/>
              </a:rPr>
              <a:t>Wat ga je doen?</a:t>
            </a:r>
            <a:r>
              <a:rPr lang="en-US" sz="1400" b="1" u="sng">
                <a:cs typeface="Arial" pitchFamily="34" charset="0"/>
              </a:rPr>
              <a:t/>
            </a:r>
            <a:br>
              <a:rPr lang="en-US" sz="1400" b="1" u="sng">
                <a:cs typeface="Arial" pitchFamily="34" charset="0"/>
              </a:rPr>
            </a:br>
            <a:r>
              <a:rPr lang="nl-NL" sz="1400">
                <a:cs typeface="Arial" pitchFamily="34" charset="0"/>
              </a:rPr>
              <a:t>Ga op zoek naar twee gebouwen, die een gedaanteverwisseling hebben ondergaan. Wat is er precies veranderd? Hoe zag het gebouw er eerst uit en hoe nu?</a:t>
            </a:r>
            <a:r>
              <a:rPr lang="en-US" sz="1400">
                <a:cs typeface="Arial" pitchFamily="34" charset="0"/>
              </a:rPr>
              <a:t/>
            </a:r>
            <a:br>
              <a:rPr lang="en-US" sz="1400">
                <a:cs typeface="Arial" pitchFamily="34" charset="0"/>
              </a:rPr>
            </a:br>
            <a:r>
              <a:rPr lang="nl-NL" sz="1400">
                <a:cs typeface="Arial" pitchFamily="34" charset="0"/>
              </a:rPr>
              <a:t>Je kunt op zoek naar winkels, woonhuizen, kantoren, kerken, enz.</a:t>
            </a:r>
            <a:r>
              <a:rPr lang="en-US" sz="1400">
                <a:cs typeface="Arial" pitchFamily="34" charset="0"/>
              </a:rPr>
              <a:t/>
            </a:r>
            <a:br>
              <a:rPr lang="en-US" sz="1400">
                <a:cs typeface="Arial" pitchFamily="34" charset="0"/>
              </a:rPr>
            </a:br>
            <a:r>
              <a:rPr lang="en-US" sz="1400">
                <a:cs typeface="Arial" pitchFamily="34" charset="0"/>
              </a:rPr>
              <a:t/>
            </a:r>
            <a:br>
              <a:rPr lang="en-US" sz="1400">
                <a:cs typeface="Arial" pitchFamily="34" charset="0"/>
              </a:rPr>
            </a:br>
            <a:r>
              <a:rPr lang="nl-NL" sz="1400" b="1" u="sng">
                <a:cs typeface="Arial" pitchFamily="34" charset="0"/>
              </a:rPr>
              <a:t>Hoe ga je te werk?</a:t>
            </a:r>
            <a:r>
              <a:rPr lang="en-US" sz="1400" b="1" u="sng">
                <a:cs typeface="Arial" pitchFamily="34" charset="0"/>
              </a:rPr>
              <a:t/>
            </a:r>
            <a:br>
              <a:rPr lang="en-US" sz="1400" b="1" u="sng">
                <a:cs typeface="Arial" pitchFamily="34" charset="0"/>
              </a:rPr>
            </a:br>
            <a:r>
              <a:rPr lang="nl-NL" sz="1400">
                <a:cs typeface="Arial" pitchFamily="34" charset="0"/>
              </a:rPr>
              <a:t>Als je twee foto’s van gebouwen gevonden hebt, kun je daar op school kopieën van maken. Zoek de straat en de plek van het gebouw en ga op hetzelfde punt staan waar de fotograaf de foto gemaakt had.</a:t>
            </a:r>
            <a:r>
              <a:rPr lang="en-US" sz="1400">
                <a:cs typeface="Arial" pitchFamily="34" charset="0"/>
              </a:rPr>
              <a:t/>
            </a:r>
            <a:br>
              <a:rPr lang="en-US" sz="1400">
                <a:cs typeface="Arial" pitchFamily="34" charset="0"/>
              </a:rPr>
            </a:br>
            <a:r>
              <a:rPr lang="nl-NL" sz="1400">
                <a:cs typeface="Arial" pitchFamily="34" charset="0"/>
              </a:rPr>
              <a:t>Neem vanaf dit punt ook een foto zodat het gebouw er op dezelfde manier op komt te staan.</a:t>
            </a:r>
            <a:r>
              <a:rPr lang="en-US" sz="1400">
                <a:cs typeface="Arial" pitchFamily="34" charset="0"/>
              </a:rPr>
              <a:t/>
            </a:r>
            <a:br>
              <a:rPr lang="en-US" sz="1400">
                <a:cs typeface="Arial" pitchFamily="34" charset="0"/>
              </a:rPr>
            </a:br>
            <a:r>
              <a:rPr lang="nl-NL" sz="1400">
                <a:cs typeface="Arial" pitchFamily="34" charset="0"/>
              </a:rPr>
              <a:t>Je mag ook schetsen en op school of thuis alles afwerken.</a:t>
            </a:r>
            <a:r>
              <a:rPr lang="en-US" sz="1400">
                <a:cs typeface="Arial" pitchFamily="34" charset="0"/>
              </a:rPr>
              <a:t/>
            </a:r>
            <a:br>
              <a:rPr lang="en-US" sz="1400">
                <a:cs typeface="Arial" pitchFamily="34" charset="0"/>
              </a:rPr>
            </a:br>
            <a:r>
              <a:rPr lang="nl-NL" sz="1400">
                <a:cs typeface="Arial" pitchFamily="34" charset="0"/>
              </a:rPr>
              <a:t>Plak de fotokopieën van de gebouwen op een wit vel (z</a:t>
            </a:r>
            <a:r>
              <a:rPr lang="en-US" sz="1400">
                <a:cs typeface="Arial" pitchFamily="34" charset="0"/>
              </a:rPr>
              <a:t>ie volgende bladzijde</a:t>
            </a:r>
            <a:r>
              <a:rPr lang="nl-NL" sz="1400">
                <a:cs typeface="Arial" pitchFamily="34" charset="0"/>
              </a:rPr>
              <a:t>)</a:t>
            </a:r>
            <a:r>
              <a:rPr lang="en-US" sz="1400">
                <a:cs typeface="Arial" pitchFamily="34" charset="0"/>
              </a:rPr>
              <a:t>.</a:t>
            </a:r>
            <a:br>
              <a:rPr lang="en-US" sz="1400">
                <a:cs typeface="Arial" pitchFamily="34" charset="0"/>
              </a:rPr>
            </a:br>
            <a:r>
              <a:rPr lang="nl-NL" sz="1400">
                <a:cs typeface="Arial" pitchFamily="34" charset="0"/>
              </a:rPr>
              <a:t>De schetsen/ foto’s  van de huidige situatie ernaast. </a:t>
            </a:r>
            <a:endParaRPr lang="nl-NL" sz="1400"/>
          </a:p>
          <a:p>
            <a:pPr>
              <a:spcBef>
                <a:spcPct val="50000"/>
              </a:spcBef>
            </a:pPr>
            <a:r>
              <a:rPr lang="nl-NL" sz="1400">
                <a:cs typeface="Arial" pitchFamily="34" charset="0"/>
              </a:rPr>
              <a:t>Beschrijf op hetzelfde vel in </a:t>
            </a:r>
            <a:r>
              <a:rPr lang="nl-NL" sz="1400" b="1" u="sng">
                <a:cs typeface="Arial" pitchFamily="34" charset="0"/>
              </a:rPr>
              <a:t>een kort verslag</a:t>
            </a:r>
            <a:r>
              <a:rPr lang="nl-NL" sz="1400">
                <a:cs typeface="Arial" pitchFamily="34" charset="0"/>
              </a:rPr>
              <a:t> de volgende zaken:</a:t>
            </a:r>
            <a:r>
              <a:rPr lang="en-US" sz="1400">
                <a:cs typeface="Arial" pitchFamily="34" charset="0"/>
              </a:rPr>
              <a:t/>
            </a:r>
            <a:br>
              <a:rPr lang="en-US" sz="1400">
                <a:cs typeface="Arial" pitchFamily="34" charset="0"/>
              </a:rPr>
            </a:br>
            <a:r>
              <a:rPr lang="nl-NL" sz="1400">
                <a:cs typeface="Arial" pitchFamily="34" charset="0"/>
              </a:rPr>
              <a:t>·Wat is er veranderd? Waar kan je dat aan zien?</a:t>
            </a:r>
            <a:r>
              <a:rPr lang="en-US" sz="1400">
                <a:cs typeface="Arial" pitchFamily="34" charset="0"/>
              </a:rPr>
              <a:t/>
            </a:r>
            <a:br>
              <a:rPr lang="en-US" sz="1400">
                <a:cs typeface="Arial" pitchFamily="34" charset="0"/>
              </a:rPr>
            </a:br>
            <a:r>
              <a:rPr lang="nl-NL" sz="1400">
                <a:cs typeface="Arial" pitchFamily="34" charset="0"/>
              </a:rPr>
              <a:t>·Vind je de veranderingen aan de gebouwen ook echt een verbetering?</a:t>
            </a:r>
            <a:r>
              <a:rPr lang="en-US" sz="1400">
                <a:cs typeface="Arial" pitchFamily="34" charset="0"/>
              </a:rPr>
              <a:t> W</a:t>
            </a:r>
            <a:r>
              <a:rPr lang="nl-NL" sz="1400">
                <a:cs typeface="Arial" pitchFamily="34" charset="0"/>
              </a:rPr>
              <a:t>aarom wel of niet</a:t>
            </a:r>
            <a:r>
              <a:rPr lang="en-US" sz="1400">
                <a:cs typeface="Arial" pitchFamily="34" charset="0"/>
              </a:rPr>
              <a:t>?</a:t>
            </a:r>
            <a:br>
              <a:rPr lang="en-US" sz="1400">
                <a:cs typeface="Arial" pitchFamily="34" charset="0"/>
              </a:rPr>
            </a:br>
            <a:r>
              <a:rPr lang="en-US" sz="1400">
                <a:cs typeface="Arial" pitchFamily="34" charset="0"/>
              </a:rPr>
              <a:t> </a:t>
            </a:r>
            <a:r>
              <a:rPr lang="nl-NL" sz="1400">
                <a:cs typeface="Arial" pitchFamily="34" charset="0"/>
              </a:rPr>
              <a:t>Hoe zou jij het gedaan hebben?</a:t>
            </a:r>
            <a:r>
              <a:rPr lang="en-US" sz="1400">
                <a:cs typeface="Arial" pitchFamily="34" charset="0"/>
              </a:rPr>
              <a:t> </a:t>
            </a:r>
            <a:r>
              <a:rPr lang="nl-NL" sz="1400">
                <a:cs typeface="Arial" pitchFamily="34" charset="0"/>
              </a:rPr>
              <a:t>Dit </a:t>
            </a:r>
            <a:r>
              <a:rPr lang="en-US" sz="1400">
                <a:cs typeface="Arial" pitchFamily="34" charset="0"/>
              </a:rPr>
              <a:t>moet </a:t>
            </a:r>
            <a:r>
              <a:rPr lang="nl-NL" sz="1400">
                <a:cs typeface="Arial" pitchFamily="34" charset="0"/>
              </a:rPr>
              <a:t>je met schetsen verduidelijken.</a:t>
            </a:r>
            <a:r>
              <a:rPr lang="en-US" sz="1400">
                <a:cs typeface="Arial" pitchFamily="34" charset="0"/>
              </a:rPr>
              <a:t/>
            </a:r>
            <a:br>
              <a:rPr lang="en-US" sz="1400">
                <a:cs typeface="Arial" pitchFamily="34" charset="0"/>
              </a:rPr>
            </a:br>
            <a:r>
              <a:rPr lang="en-US" sz="1400">
                <a:cs typeface="Arial" pitchFamily="34" charset="0"/>
              </a:rPr>
              <a:t/>
            </a:r>
            <a:br>
              <a:rPr lang="en-US" sz="1400">
                <a:cs typeface="Arial" pitchFamily="34" charset="0"/>
              </a:rPr>
            </a:br>
            <a:r>
              <a:rPr lang="nl-NL" sz="1400" b="1">
                <a:cs typeface="Arial" pitchFamily="34" charset="0"/>
              </a:rPr>
              <a:t> Zorg voor een goede lay-out van de foto’s, schetsen en teksten.</a:t>
            </a:r>
            <a:endParaRPr lang="nl-NL" sz="1400" b="1">
              <a:latin typeface="Kids" charset="0"/>
            </a:endParaRPr>
          </a:p>
          <a:p>
            <a:pPr>
              <a:spcBef>
                <a:spcPct val="50000"/>
              </a:spcBef>
            </a:pPr>
            <a:endParaRPr lang="nl-NL" sz="14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4343400" y="3657600"/>
            <a:ext cx="2362200" cy="462307"/>
          </a:xfrm>
          <a:prstGeom prst="rect">
            <a:avLst/>
          </a:prstGeom>
          <a:noFill/>
          <a:ln w="9525">
            <a:noFill/>
            <a:miter lim="800000"/>
            <a:headEnd/>
            <a:tailEnd/>
          </a:ln>
        </p:spPr>
        <p:txBody>
          <a:bodyPr lIns="92075" tIns="46038" rIns="92075" bIns="46038">
            <a:spAutoFit/>
          </a:bodyPr>
          <a:lstStyle/>
          <a:p>
            <a:pPr>
              <a:spcBef>
                <a:spcPct val="50000"/>
              </a:spcBef>
            </a:pPr>
            <a:endParaRPr lang="nl-NL" sz="2400">
              <a:latin typeface="Times New Roman" pitchFamily="18" charset="0"/>
            </a:endParaRPr>
          </a:p>
        </p:txBody>
      </p:sp>
      <p:sp>
        <p:nvSpPr>
          <p:cNvPr id="3" name="Text Box 5"/>
          <p:cNvSpPr txBox="1">
            <a:spLocks noChangeArrowheads="1"/>
          </p:cNvSpPr>
          <p:nvPr/>
        </p:nvSpPr>
        <p:spPr bwMode="auto">
          <a:xfrm>
            <a:off x="5257800" y="2438400"/>
            <a:ext cx="4267200" cy="457200"/>
          </a:xfrm>
          <a:prstGeom prst="rect">
            <a:avLst/>
          </a:prstGeom>
          <a:noFill/>
          <a:ln w="12700">
            <a:noFill/>
            <a:miter lim="800000"/>
            <a:headEnd type="none" w="sm" len="sm"/>
            <a:tailEnd type="none" w="sm" len="sm"/>
          </a:ln>
        </p:spPr>
        <p:txBody>
          <a:bodyPr>
            <a:spAutoFit/>
          </a:bodyPr>
          <a:lstStyle/>
          <a:p>
            <a:pPr algn="ctr">
              <a:spcBef>
                <a:spcPct val="50000"/>
              </a:spcBef>
            </a:pPr>
            <a:endParaRPr lang="nl-NL" sz="2400"/>
          </a:p>
        </p:txBody>
      </p:sp>
      <p:sp>
        <p:nvSpPr>
          <p:cNvPr id="4" name="AutoShape 6" descr="http://www.artactueel.nl/Exposities/realisme/Hans%20Parlevliet_bestanden/Stilleven%20met%20peren.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5" name="AutoShape 7" descr="http://www.exto.nl/gallery/dbimages/1184/1184-p-1764.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6" name="Text Box 8"/>
          <p:cNvSpPr txBox="1">
            <a:spLocks noChangeArrowheads="1"/>
          </p:cNvSpPr>
          <p:nvPr/>
        </p:nvSpPr>
        <p:spPr bwMode="auto">
          <a:xfrm>
            <a:off x="7772400" y="1066800"/>
            <a:ext cx="304800" cy="369332"/>
          </a:xfrm>
          <a:prstGeom prst="rect">
            <a:avLst/>
          </a:prstGeom>
          <a:noFill/>
          <a:ln w="12700">
            <a:noFill/>
            <a:miter lim="800000"/>
            <a:headEnd type="none" w="sm" len="sm"/>
            <a:tailEnd type="none" w="sm" len="sm"/>
          </a:ln>
        </p:spPr>
        <p:txBody>
          <a:bodyPr>
            <a:spAutoFit/>
          </a:bodyPr>
          <a:lstStyle/>
          <a:p>
            <a:pPr>
              <a:spcBef>
                <a:spcPct val="50000"/>
              </a:spcBef>
            </a:pPr>
            <a:endParaRPr lang="nl-NL"/>
          </a:p>
        </p:txBody>
      </p:sp>
      <p:sp>
        <p:nvSpPr>
          <p:cNvPr id="7" name="Rectangle 9"/>
          <p:cNvSpPr>
            <a:spLocks noChangeArrowheads="1"/>
          </p:cNvSpPr>
          <p:nvPr/>
        </p:nvSpPr>
        <p:spPr bwMode="auto">
          <a:xfrm>
            <a:off x="3309938" y="2338388"/>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8" name="Rectangle 10"/>
          <p:cNvSpPr>
            <a:spLocks noChangeArrowheads="1"/>
          </p:cNvSpPr>
          <p:nvPr/>
        </p:nvSpPr>
        <p:spPr bwMode="auto">
          <a:xfrm>
            <a:off x="3586163" y="2652713"/>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9" name="Rectangle 11"/>
          <p:cNvSpPr>
            <a:spLocks noChangeArrowheads="1"/>
          </p:cNvSpPr>
          <p:nvPr/>
        </p:nvSpPr>
        <p:spPr bwMode="auto">
          <a:xfrm>
            <a:off x="3586163" y="2652713"/>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0" name="Rectangle 12"/>
          <p:cNvSpPr>
            <a:spLocks noChangeArrowheads="1"/>
          </p:cNvSpPr>
          <p:nvPr/>
        </p:nvSpPr>
        <p:spPr bwMode="auto">
          <a:xfrm>
            <a:off x="3538538" y="2647950"/>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1" name="Rectangle 13"/>
          <p:cNvSpPr>
            <a:spLocks noChangeArrowheads="1"/>
          </p:cNvSpPr>
          <p:nvPr/>
        </p:nvSpPr>
        <p:spPr bwMode="auto">
          <a:xfrm>
            <a:off x="3014663" y="938213"/>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2" name="Rectangle 14"/>
          <p:cNvSpPr>
            <a:spLocks noChangeArrowheads="1"/>
          </p:cNvSpPr>
          <p:nvPr/>
        </p:nvSpPr>
        <p:spPr bwMode="auto">
          <a:xfrm>
            <a:off x="533400" y="533400"/>
            <a:ext cx="304800" cy="6172200"/>
          </a:xfrm>
          <a:prstGeom prst="rect">
            <a:avLst/>
          </a:prstGeom>
          <a:solidFill>
            <a:schemeClr val="bg1"/>
          </a:solidFill>
          <a:ln w="12700">
            <a:solidFill>
              <a:schemeClr val="bg1"/>
            </a:solidFill>
            <a:miter lim="800000"/>
            <a:headEnd type="none" w="sm" len="sm"/>
            <a:tailEnd type="none" w="sm" len="sm"/>
          </a:ln>
        </p:spPr>
        <p:txBody>
          <a:bodyPr wrap="none" anchor="ctr"/>
          <a:lstStyle/>
          <a:p>
            <a:endParaRPr lang="nl-NL"/>
          </a:p>
        </p:txBody>
      </p:sp>
      <p:sp>
        <p:nvSpPr>
          <p:cNvPr id="13" name="Rectangle 15"/>
          <p:cNvSpPr>
            <a:spLocks noChangeArrowheads="1"/>
          </p:cNvSpPr>
          <p:nvPr/>
        </p:nvSpPr>
        <p:spPr bwMode="auto">
          <a:xfrm>
            <a:off x="609600" y="533400"/>
            <a:ext cx="228600" cy="6096000"/>
          </a:xfrm>
          <a:prstGeom prst="rect">
            <a:avLst/>
          </a:prstGeom>
          <a:solidFill>
            <a:schemeClr val="bg1"/>
          </a:solidFill>
          <a:ln w="12700">
            <a:solidFill>
              <a:schemeClr val="bg1"/>
            </a:solidFill>
            <a:miter lim="800000"/>
            <a:headEnd type="none" w="sm" len="sm"/>
            <a:tailEnd type="none" w="sm" len="sm"/>
          </a:ln>
        </p:spPr>
        <p:txBody>
          <a:bodyPr wrap="none" anchor="ctr"/>
          <a:lstStyle/>
          <a:p>
            <a:endParaRPr lang="nl-NL"/>
          </a:p>
        </p:txBody>
      </p:sp>
      <p:pic>
        <p:nvPicPr>
          <p:cNvPr id="14" name="Picture 16">
            <a:hlinkClick r:id="" action="ppaction://hlinkshowjump?jump=previousslide"/>
          </p:cNvPr>
          <p:cNvPicPr>
            <a:picLocks noChangeArrowheads="1"/>
          </p:cNvPicPr>
          <p:nvPr/>
        </p:nvPicPr>
        <p:blipFill>
          <a:blip r:embed="rId2" cstate="print"/>
          <a:srcRect/>
          <a:stretch>
            <a:fillRect/>
          </a:stretch>
        </p:blipFill>
        <p:spPr bwMode="auto">
          <a:xfrm>
            <a:off x="8382000" y="152400"/>
            <a:ext cx="492125" cy="415925"/>
          </a:xfrm>
          <a:prstGeom prst="rect">
            <a:avLst/>
          </a:prstGeom>
          <a:noFill/>
          <a:ln w="9525">
            <a:noFill/>
            <a:miter lim="800000"/>
            <a:headEnd/>
            <a:tailEnd/>
          </a:ln>
        </p:spPr>
      </p:pic>
      <p:sp>
        <p:nvSpPr>
          <p:cNvPr id="15" name="Rectangle 17"/>
          <p:cNvSpPr>
            <a:spLocks noChangeArrowheads="1"/>
          </p:cNvSpPr>
          <p:nvPr/>
        </p:nvSpPr>
        <p:spPr bwMode="auto">
          <a:xfrm>
            <a:off x="8077200" y="533400"/>
            <a:ext cx="1066800" cy="246863"/>
          </a:xfrm>
          <a:prstGeom prst="rect">
            <a:avLst/>
          </a:prstGeom>
          <a:noFill/>
          <a:ln w="9525">
            <a:noFill/>
            <a:miter lim="800000"/>
            <a:headEnd/>
            <a:tailEnd/>
          </a:ln>
        </p:spPr>
        <p:txBody>
          <a:bodyPr lIns="92075" tIns="46038" rIns="92075" bIns="46038">
            <a:spAutoFit/>
          </a:bodyPr>
          <a:lstStyle/>
          <a:p>
            <a:pPr>
              <a:spcBef>
                <a:spcPct val="50000"/>
              </a:spcBef>
            </a:pPr>
            <a:r>
              <a:rPr lang="nl-NL" sz="1000"/>
              <a:t>  </a:t>
            </a:r>
            <a:r>
              <a:rPr lang="en-US" sz="1000"/>
              <a:t>      terug</a:t>
            </a:r>
            <a:endParaRPr lang="nl-NL" sz="1000"/>
          </a:p>
        </p:txBody>
      </p:sp>
      <p:pic>
        <p:nvPicPr>
          <p:cNvPr id="16" name="Picture 18"/>
          <p:cNvPicPr>
            <a:picLocks noChangeAspect="1" noChangeArrowheads="1"/>
          </p:cNvPicPr>
          <p:nvPr/>
        </p:nvPicPr>
        <p:blipFill>
          <a:blip r:embed="rId3" cstate="print"/>
          <a:srcRect/>
          <a:stretch>
            <a:fillRect/>
          </a:stretch>
        </p:blipFill>
        <p:spPr bwMode="auto">
          <a:xfrm>
            <a:off x="2438400" y="0"/>
            <a:ext cx="4038600" cy="868363"/>
          </a:xfrm>
          <a:prstGeom prst="rect">
            <a:avLst/>
          </a:prstGeom>
          <a:noFill/>
          <a:ln w="12700">
            <a:noFill/>
            <a:miter lim="800000"/>
            <a:headEnd type="none" w="sm" len="sm"/>
            <a:tailEnd type="none" w="sm" len="sm"/>
          </a:ln>
        </p:spPr>
      </p:pic>
      <p:sp>
        <p:nvSpPr>
          <p:cNvPr id="17" name="Text Box 19"/>
          <p:cNvSpPr txBox="1">
            <a:spLocks noChangeArrowheads="1"/>
          </p:cNvSpPr>
          <p:nvPr/>
        </p:nvSpPr>
        <p:spPr bwMode="auto">
          <a:xfrm>
            <a:off x="152400" y="1143000"/>
            <a:ext cx="8686800" cy="1277273"/>
          </a:xfrm>
          <a:prstGeom prst="rect">
            <a:avLst/>
          </a:prstGeom>
          <a:noFill/>
          <a:ln w="12700">
            <a:noFill/>
            <a:miter lim="800000"/>
            <a:headEnd type="none" w="sm" len="sm"/>
            <a:tailEnd type="none" w="sm" len="sm"/>
          </a:ln>
        </p:spPr>
        <p:txBody>
          <a:bodyPr>
            <a:spAutoFit/>
          </a:bodyPr>
          <a:lstStyle/>
          <a:p>
            <a:pPr>
              <a:spcBef>
                <a:spcPct val="50000"/>
              </a:spcBef>
            </a:pPr>
            <a:r>
              <a:rPr lang="nl-NL" sz="1400">
                <a:cs typeface="Arial" pitchFamily="34" charset="0"/>
              </a:rPr>
              <a:t>Als de opdracht op deze manier niet uit te voeren is, omdat je niet aan nieuwe foto’s kunt komen, ga je als volgt te werk:</a:t>
            </a:r>
            <a:r>
              <a:rPr lang="en-US" sz="1400">
                <a:cs typeface="Arial" pitchFamily="34" charset="0"/>
              </a:rPr>
              <a:t> </a:t>
            </a:r>
            <a:r>
              <a:rPr lang="nl-NL" sz="1400">
                <a:cs typeface="Arial" pitchFamily="34" charset="0"/>
              </a:rPr>
              <a:t>Je maakt foto’s van </a:t>
            </a:r>
            <a:r>
              <a:rPr lang="nl-NL" sz="1400" b="1">
                <a:cs typeface="Arial" pitchFamily="34" charset="0"/>
              </a:rPr>
              <a:t>twee verschillende gebouwen</a:t>
            </a:r>
            <a:r>
              <a:rPr lang="nl-NL" sz="1400">
                <a:cs typeface="Arial" pitchFamily="34" charset="0"/>
              </a:rPr>
              <a:t>, waarvan jij vindt dat ze er anders uit zouden moeten uitzien ( bijvoorbeeld een woonhuis en een winkel, (nog meer mogelijkheden: school, kerk, kantoor). De  twee foto’s plak je op het vel papier. Daarnaast teken je zoals jij dat gebouw zou veranderen als jij de architect was.</a:t>
            </a:r>
            <a:endParaRPr lang="nl-NL" sz="1400"/>
          </a:p>
          <a:p>
            <a:pPr>
              <a:spcBef>
                <a:spcPct val="50000"/>
              </a:spcBef>
            </a:pPr>
            <a:endParaRPr lang="nl-NL" sz="1400"/>
          </a:p>
        </p:txBody>
      </p:sp>
      <p:pic>
        <p:nvPicPr>
          <p:cNvPr id="18" name="Picture 21"/>
          <p:cNvPicPr>
            <a:picLocks noChangeAspect="1" noChangeArrowheads="1"/>
          </p:cNvPicPr>
          <p:nvPr/>
        </p:nvPicPr>
        <p:blipFill>
          <a:blip r:embed="rId4" cstate="print"/>
          <a:srcRect/>
          <a:stretch>
            <a:fillRect/>
          </a:stretch>
        </p:blipFill>
        <p:spPr bwMode="auto">
          <a:xfrm>
            <a:off x="152400" y="3200400"/>
            <a:ext cx="2633663" cy="2614613"/>
          </a:xfrm>
          <a:prstGeom prst="rect">
            <a:avLst/>
          </a:prstGeom>
          <a:noFill/>
          <a:ln w="12700">
            <a:noFill/>
            <a:miter lim="800000"/>
            <a:headEnd type="none" w="sm" len="sm"/>
            <a:tailEnd type="none" w="sm" len="sm"/>
          </a:ln>
        </p:spPr>
      </p:pic>
      <p:pic>
        <p:nvPicPr>
          <p:cNvPr id="19" name="Picture 22"/>
          <p:cNvPicPr>
            <a:picLocks noChangeAspect="1" noChangeArrowheads="1"/>
          </p:cNvPicPr>
          <p:nvPr/>
        </p:nvPicPr>
        <p:blipFill>
          <a:blip r:embed="rId5" cstate="print"/>
          <a:srcRect/>
          <a:stretch>
            <a:fillRect/>
          </a:stretch>
        </p:blipFill>
        <p:spPr bwMode="auto">
          <a:xfrm>
            <a:off x="2971800" y="3200400"/>
            <a:ext cx="2209800" cy="2649538"/>
          </a:xfrm>
          <a:prstGeom prst="rect">
            <a:avLst/>
          </a:prstGeom>
          <a:noFill/>
          <a:ln w="12700">
            <a:noFill/>
            <a:miter lim="800000"/>
            <a:headEnd type="none" w="sm" len="sm"/>
            <a:tailEnd type="none" w="sm" len="sm"/>
          </a:ln>
        </p:spPr>
      </p:pic>
      <p:pic>
        <p:nvPicPr>
          <p:cNvPr id="20" name="Picture 23"/>
          <p:cNvPicPr>
            <a:picLocks noChangeAspect="1" noChangeArrowheads="1"/>
          </p:cNvPicPr>
          <p:nvPr/>
        </p:nvPicPr>
        <p:blipFill>
          <a:blip r:embed="rId6" cstate="print"/>
          <a:srcRect/>
          <a:stretch>
            <a:fillRect/>
          </a:stretch>
        </p:blipFill>
        <p:spPr bwMode="auto">
          <a:xfrm>
            <a:off x="5334000" y="2971800"/>
            <a:ext cx="3659188" cy="3248025"/>
          </a:xfrm>
          <a:prstGeom prst="rect">
            <a:avLst/>
          </a:prstGeom>
          <a:noFill/>
          <a:ln w="12700">
            <a:noFill/>
            <a:miter lim="800000"/>
            <a:headEnd type="none" w="sm" len="sm"/>
            <a:tailEnd type="none" w="sm" len="sm"/>
          </a:ln>
        </p:spPr>
      </p:pic>
    </p:spTree>
  </p:cSld>
  <p:clrMapOvr>
    <a:masterClrMapping/>
  </p:clrMapOvr>
</p:sld>
</file>

<file path=ppt/theme/theme1.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147</Words>
  <Application>Microsoft Office PowerPoint</Application>
  <PresentationFormat>Diavoorstelling (4:3)</PresentationFormat>
  <Paragraphs>7</Paragraphs>
  <Slides>2</Slides>
  <Notes>0</Notes>
  <HiddenSlides>0</HiddenSlides>
  <MMClips>0</MMClips>
  <ScaleCrop>false</ScaleCrop>
  <HeadingPairs>
    <vt:vector size="4" baseType="variant">
      <vt:variant>
        <vt:lpstr>Thema</vt:lpstr>
      </vt:variant>
      <vt:variant>
        <vt:i4>1</vt:i4>
      </vt:variant>
      <vt:variant>
        <vt:lpstr>Diatitels</vt:lpstr>
      </vt:variant>
      <vt:variant>
        <vt:i4>2</vt:i4>
      </vt:variant>
    </vt:vector>
  </HeadingPairs>
  <TitlesOfParts>
    <vt:vector size="3" baseType="lpstr">
      <vt:lpstr>Office-thema</vt:lpstr>
      <vt:lpstr>Dia 1</vt:lpstr>
      <vt:lpstr>Dia 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 1</dc:title>
  <dc:creator>Eigenaar</dc:creator>
  <cp:lastModifiedBy>Eigenaar</cp:lastModifiedBy>
  <cp:revision>1</cp:revision>
  <dcterms:created xsi:type="dcterms:W3CDTF">2013-10-04T11:30:53Z</dcterms:created>
  <dcterms:modified xsi:type="dcterms:W3CDTF">2013-10-04T11:31:30Z</dcterms:modified>
</cp:coreProperties>
</file>