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736FDF07-64B3-4C36-8230-C7088A88C048}"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C8393C3-AF2F-4CCD-9EE4-55C13AA0A197}"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36FDF07-64B3-4C36-8230-C7088A88C048}"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C8393C3-AF2F-4CCD-9EE4-55C13AA0A197}"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36FDF07-64B3-4C36-8230-C7088A88C048}"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C8393C3-AF2F-4CCD-9EE4-55C13AA0A197}"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36FDF07-64B3-4C36-8230-C7088A88C048}"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C8393C3-AF2F-4CCD-9EE4-55C13AA0A197}"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736FDF07-64B3-4C36-8230-C7088A88C048}"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C8393C3-AF2F-4CCD-9EE4-55C13AA0A197}"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736FDF07-64B3-4C36-8230-C7088A88C048}"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C8393C3-AF2F-4CCD-9EE4-55C13AA0A197}"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736FDF07-64B3-4C36-8230-C7088A88C048}"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DC8393C3-AF2F-4CCD-9EE4-55C13AA0A197}"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736FDF07-64B3-4C36-8230-C7088A88C048}"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DC8393C3-AF2F-4CCD-9EE4-55C13AA0A197}"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736FDF07-64B3-4C36-8230-C7088A88C048}"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DC8393C3-AF2F-4CCD-9EE4-55C13AA0A197}"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736FDF07-64B3-4C36-8230-C7088A88C048}"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C8393C3-AF2F-4CCD-9EE4-55C13AA0A197}"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736FDF07-64B3-4C36-8230-C7088A88C048}"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C8393C3-AF2F-4CCD-9EE4-55C13AA0A197}"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6FDF07-64B3-4C36-8230-C7088A88C048}"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8393C3-AF2F-4CCD-9EE4-55C13AA0A197}"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4"/>
          <p:cNvPicPr>
            <a:picLocks noChangeAspect="1" noChangeArrowheads="1"/>
          </p:cNvPicPr>
          <p:nvPr/>
        </p:nvPicPr>
        <p:blipFill>
          <a:blip r:embed="rId2" cstate="print"/>
          <a:srcRect/>
          <a:stretch>
            <a:fillRect/>
          </a:stretch>
        </p:blipFill>
        <p:spPr bwMode="auto">
          <a:xfrm>
            <a:off x="6875463" y="4419600"/>
            <a:ext cx="2268537" cy="2438400"/>
          </a:xfrm>
          <a:prstGeom prst="rect">
            <a:avLst/>
          </a:prstGeom>
          <a:noFill/>
          <a:ln w="12700">
            <a:noFill/>
            <a:miter lim="800000"/>
            <a:headEnd type="none" w="sm" len="sm"/>
            <a:tailEnd type="none" w="sm" len="sm"/>
          </a:ln>
        </p:spPr>
      </p:pic>
      <p:sp>
        <p:nvSpPr>
          <p:cNvPr id="5" name="Rectangle 3"/>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6" name="Text Box 7"/>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7" name="AutoShape 8"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AutoShape 9"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9" name="Text Box 11"/>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10" name="Rectangle 18"/>
          <p:cNvSpPr>
            <a:spLocks noChangeArrowheads="1"/>
          </p:cNvSpPr>
          <p:nvPr/>
        </p:nvSpPr>
        <p:spPr bwMode="auto">
          <a:xfrm>
            <a:off x="8077200" y="6096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pic>
        <p:nvPicPr>
          <p:cNvPr id="11" name="Picture 19">
            <a:hlinkClick r:id="" action="ppaction://noaction"/>
          </p:cNvPr>
          <p:cNvPicPr>
            <a:picLocks noChangeArrowheads="1"/>
          </p:cNvPicPr>
          <p:nvPr/>
        </p:nvPicPr>
        <p:blipFill>
          <a:blip r:embed="rId3"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2" name="AutoShape 20">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3" name="Rectangle 21">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pic>
        <p:nvPicPr>
          <p:cNvPr id="14" name="Picture 22"/>
          <p:cNvPicPr>
            <a:picLocks noChangeAspect="1" noChangeArrowheads="1"/>
          </p:cNvPicPr>
          <p:nvPr/>
        </p:nvPicPr>
        <p:blipFill>
          <a:blip r:embed="rId4" cstate="print"/>
          <a:srcRect/>
          <a:stretch>
            <a:fillRect/>
          </a:stretch>
        </p:blipFill>
        <p:spPr bwMode="auto">
          <a:xfrm>
            <a:off x="2895600" y="0"/>
            <a:ext cx="3502025" cy="1541463"/>
          </a:xfrm>
          <a:prstGeom prst="rect">
            <a:avLst/>
          </a:prstGeom>
          <a:noFill/>
          <a:ln w="12700">
            <a:noFill/>
            <a:miter lim="800000"/>
            <a:headEnd type="none" w="sm" len="sm"/>
            <a:tailEnd type="none" w="sm" len="sm"/>
          </a:ln>
        </p:spPr>
      </p:pic>
      <p:sp>
        <p:nvSpPr>
          <p:cNvPr id="15" name="Text Box 23"/>
          <p:cNvSpPr txBox="1">
            <a:spLocks noChangeArrowheads="1"/>
          </p:cNvSpPr>
          <p:nvPr/>
        </p:nvSpPr>
        <p:spPr bwMode="auto">
          <a:xfrm>
            <a:off x="152400" y="1752600"/>
            <a:ext cx="8991600" cy="4665663"/>
          </a:xfrm>
          <a:prstGeom prst="rect">
            <a:avLst/>
          </a:prstGeom>
          <a:noFill/>
          <a:ln w="12700">
            <a:noFill/>
            <a:miter lim="800000"/>
            <a:headEnd type="none" w="sm" len="sm"/>
            <a:tailEnd type="none" w="sm" len="sm"/>
          </a:ln>
        </p:spPr>
        <p:txBody>
          <a:bodyPr>
            <a:spAutoFit/>
          </a:bodyPr>
          <a:lstStyle/>
          <a:p>
            <a:pPr>
              <a:spcBef>
                <a:spcPct val="50000"/>
              </a:spcBef>
            </a:pPr>
            <a:r>
              <a:rPr lang="nl-NL" sz="1400" i="1">
                <a:cs typeface="Arial" pitchFamily="34" charset="0"/>
              </a:rPr>
              <a:t>Je bent naar een tentoonstelling geweest van bronzen beelden of je bent bij een kunstenaar geweest die zulke beelden maakt. Misschien heb je wel een stadstour gemaakt en bronzen beelden bekeken en gefotografeerd.</a:t>
            </a:r>
            <a:r>
              <a:rPr lang="en-US" sz="1400" i="1">
                <a:cs typeface="Arial" pitchFamily="34" charset="0"/>
              </a:rPr>
              <a:t/>
            </a:r>
            <a:br>
              <a:rPr lang="en-US" sz="1400" i="1">
                <a:cs typeface="Arial" pitchFamily="34" charset="0"/>
              </a:rPr>
            </a:br>
            <a:r>
              <a:rPr lang="nl-NL" sz="1400">
                <a:cs typeface="Arial" pitchFamily="34" charset="0"/>
              </a:rPr>
              <a:t> </a:t>
            </a:r>
            <a:endParaRPr lang="nl-NL" sz="1400"/>
          </a:p>
          <a:p>
            <a:pPr>
              <a:spcBef>
                <a:spcPct val="50000"/>
              </a:spcBef>
            </a:pPr>
            <a:r>
              <a:rPr lang="nl-NL" sz="1400">
                <a:cs typeface="Arial" pitchFamily="34" charset="0"/>
              </a:rPr>
              <a:t>Er zijn heel wat manieren om een  bronzen beeld te maken.</a:t>
            </a:r>
            <a:r>
              <a:rPr lang="en-US" sz="1400">
                <a:cs typeface="Arial" pitchFamily="34" charset="0"/>
              </a:rPr>
              <a:t> </a:t>
            </a:r>
            <a:r>
              <a:rPr lang="nl-NL" sz="1400">
                <a:cs typeface="Arial" pitchFamily="34" charset="0"/>
              </a:rPr>
              <a:t>Zo zijn er kunstenaars, die een beeld maken van was. Het is een donkerbruine wat plakkerige substantie die al boetserend rond een kern verwerkt wordt. </a:t>
            </a:r>
            <a:r>
              <a:rPr lang="en-US" sz="1400">
                <a:cs typeface="Arial" pitchFamily="34" charset="0"/>
              </a:rPr>
              <a:t/>
            </a:r>
            <a:br>
              <a:rPr lang="en-US" sz="1400">
                <a:cs typeface="Arial" pitchFamily="34" charset="0"/>
              </a:rPr>
            </a:br>
            <a:r>
              <a:rPr lang="nl-NL" sz="1400">
                <a:cs typeface="Arial" pitchFamily="34" charset="0"/>
              </a:rPr>
              <a:t>Is het beeld van was klaar, dan gaat het naar de gieter.</a:t>
            </a:r>
            <a:r>
              <a:rPr lang="en-US" sz="1400">
                <a:cs typeface="Arial" pitchFamily="34" charset="0"/>
              </a:rPr>
              <a:t> </a:t>
            </a:r>
            <a:r>
              <a:rPr lang="nl-NL" sz="1400">
                <a:cs typeface="Arial" pitchFamily="34" charset="0"/>
              </a:rPr>
              <a:t>Deze vakman maakt er een mal van. Hierdoor is het mogelijk om meerdere vormen te gieten. In de mal giet de gieter dan vloeibare brons. Het beeld wordt uit de mal gehaald en kan dan worden afgewerkt. Het bronzen beeld wordt gevijld, geschuurd en gepolijst. </a:t>
            </a:r>
            <a:r>
              <a:rPr lang="en-US" sz="1400">
                <a:cs typeface="Arial" pitchFamily="34" charset="0"/>
              </a:rPr>
              <a:t/>
            </a:r>
            <a:br>
              <a:rPr lang="en-US" sz="1400">
                <a:cs typeface="Arial" pitchFamily="34" charset="0"/>
              </a:rPr>
            </a:br>
            <a:r>
              <a:rPr lang="nl-NL" sz="1400">
                <a:cs typeface="Arial" pitchFamily="34" charset="0"/>
              </a:rPr>
              <a:t>Is de kunstenaar tevreden, dan wordt de buitenkant gepatineerd. Dat betekent dat de buitenkant ingesmeerd wordt met een zuur, die zorgt voor de uiteindelijke kleur van het bronzen beeld. Brons is namelijk van zichzelf glanzend goudkleurig. </a:t>
            </a:r>
            <a:r>
              <a:rPr lang="en-US" sz="1400">
                <a:cs typeface="Arial" pitchFamily="34" charset="0"/>
              </a:rPr>
              <a:t/>
            </a:r>
            <a:br>
              <a:rPr lang="en-US" sz="1400">
                <a:cs typeface="Arial" pitchFamily="34" charset="0"/>
              </a:rPr>
            </a:br>
            <a:r>
              <a:rPr lang="nl-NL" sz="1400">
                <a:cs typeface="Arial" pitchFamily="34" charset="0"/>
              </a:rPr>
              <a:t>Bij een bronzen beeld staan altijd getallen. Bijvoorbeeld: 3/7. Dit betekent dan </a:t>
            </a:r>
            <a:r>
              <a:rPr lang="en-US" sz="1400">
                <a:cs typeface="Arial" pitchFamily="34" charset="0"/>
              </a:rPr>
              <a:t/>
            </a:r>
            <a:br>
              <a:rPr lang="en-US" sz="1400">
                <a:cs typeface="Arial" pitchFamily="34" charset="0"/>
              </a:rPr>
            </a:br>
            <a:r>
              <a:rPr lang="nl-NL" sz="1400">
                <a:cs typeface="Arial" pitchFamily="34" charset="0"/>
              </a:rPr>
              <a:t>dat het beeld wat je ziet het derde gegoten beeld is van totaal 7 exemplaren. </a:t>
            </a:r>
            <a:r>
              <a:rPr lang="en-US" sz="1400">
                <a:cs typeface="Arial" pitchFamily="34" charset="0"/>
              </a:rPr>
              <a:t/>
            </a:r>
            <a:br>
              <a:rPr lang="en-US" sz="1400">
                <a:cs typeface="Arial" pitchFamily="34" charset="0"/>
              </a:rPr>
            </a:br>
            <a:r>
              <a:rPr lang="nl-NL" sz="1400">
                <a:cs typeface="Arial" pitchFamily="34" charset="0"/>
              </a:rPr>
              <a:t>Wil je meer weten over bronsgieten, zoek dan in de bibliotheek naar een boek hierover.</a:t>
            </a:r>
            <a:r>
              <a:rPr lang="en-US" sz="1400">
                <a:cs typeface="Arial" pitchFamily="34" charset="0"/>
              </a:rPr>
              <a:t> </a:t>
            </a:r>
            <a:br>
              <a:rPr lang="en-US" sz="1400">
                <a:cs typeface="Arial" pitchFamily="34" charset="0"/>
              </a:rPr>
            </a:br>
            <a:r>
              <a:rPr lang="nl-NL" sz="1400">
                <a:cs typeface="Arial" pitchFamily="34" charset="0"/>
              </a:rPr>
              <a:t>Bronsgieten is erg kostbaar. Dus voor de school niet te doen. </a:t>
            </a:r>
            <a:r>
              <a:rPr lang="en-US" sz="1400">
                <a:cs typeface="Arial" pitchFamily="34" charset="0"/>
              </a:rPr>
              <a:t/>
            </a:r>
            <a:br>
              <a:rPr lang="en-US" sz="1400">
                <a:cs typeface="Arial" pitchFamily="34" charset="0"/>
              </a:rPr>
            </a:br>
            <a:r>
              <a:rPr lang="nl-NL" sz="1400">
                <a:cs typeface="Arial" pitchFamily="34" charset="0"/>
              </a:rPr>
              <a:t>Wat wel kan is een beeldje van was maken. </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u="sng">
                <a:cs typeface="Arial" pitchFamily="34" charset="0"/>
              </a:rPr>
              <a:t>Wat heb je nodig?</a:t>
            </a:r>
            <a:r>
              <a:rPr lang="en-US" sz="1400" b="1" u="sng">
                <a:cs typeface="Arial" pitchFamily="34" charset="0"/>
              </a:rPr>
              <a:t/>
            </a:r>
            <a:br>
              <a:rPr lang="en-US" sz="1400" b="1" u="sng">
                <a:cs typeface="Arial" pitchFamily="34" charset="0"/>
              </a:rPr>
            </a:br>
            <a:r>
              <a:rPr lang="nl-NL" sz="1400">
                <a:cs typeface="Arial" pitchFamily="34" charset="0"/>
              </a:rPr>
              <a:t>Een plankje van 10 bij 10 cm  en ongeveer 1.5 cm dik. </a:t>
            </a:r>
            <a:r>
              <a:rPr lang="en-US" sz="1400">
                <a:cs typeface="Arial" pitchFamily="34" charset="0"/>
              </a:rPr>
              <a:t> </a:t>
            </a:r>
            <a:r>
              <a:rPr lang="nl-NL" sz="1400">
                <a:cs typeface="Arial" pitchFamily="34" charset="0"/>
              </a:rPr>
              <a:t>IJzerdraad, 3 spijkers,</a:t>
            </a:r>
            <a:r>
              <a:rPr lang="en-US" sz="1400">
                <a:cs typeface="Arial" pitchFamily="34" charset="0"/>
              </a:rPr>
              <a:t/>
            </a:r>
            <a:br>
              <a:rPr lang="en-US" sz="1400">
                <a:cs typeface="Arial" pitchFamily="34" charset="0"/>
              </a:rPr>
            </a:br>
            <a:r>
              <a:rPr lang="nl-NL" sz="1400">
                <a:cs typeface="Arial" pitchFamily="34" charset="0"/>
              </a:rPr>
              <a:t>eventueel sisal touw, boetseerwas, warm water, boetseerspatels en een </a:t>
            </a:r>
            <a:r>
              <a:rPr lang="en-US" sz="1400">
                <a:cs typeface="Arial" pitchFamily="34" charset="0"/>
              </a:rPr>
              <a:t/>
            </a:r>
            <a:br>
              <a:rPr lang="en-US" sz="1400">
                <a:cs typeface="Arial" pitchFamily="34" charset="0"/>
              </a:rPr>
            </a:br>
            <a:r>
              <a:rPr lang="nl-NL" sz="1400">
                <a:cs typeface="Arial" pitchFamily="34" charset="0"/>
              </a:rPr>
              <a:t>aardappelschilmesje.</a:t>
            </a:r>
            <a:endParaRPr lang="nl-NL" sz="1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7"/>
          <p:cNvPicPr>
            <a:picLocks noChangeAspect="1" noChangeArrowheads="1"/>
          </p:cNvPicPr>
          <p:nvPr/>
        </p:nvPicPr>
        <p:blipFill>
          <a:blip r:embed="rId2" cstate="print"/>
          <a:srcRect/>
          <a:stretch>
            <a:fillRect/>
          </a:stretch>
        </p:blipFill>
        <p:spPr bwMode="auto">
          <a:xfrm>
            <a:off x="7010400" y="1981200"/>
            <a:ext cx="2133600" cy="3048000"/>
          </a:xfrm>
          <a:prstGeom prst="rect">
            <a:avLst/>
          </a:prstGeom>
          <a:noFill/>
          <a:ln w="12700">
            <a:noFill/>
            <a:miter lim="800000"/>
            <a:headEnd type="none" w="sm" len="sm"/>
            <a:tailEnd type="none" w="sm" len="sm"/>
          </a:ln>
        </p:spPr>
      </p:pic>
      <p:sp>
        <p:nvSpPr>
          <p:cNvPr id="3"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pic>
        <p:nvPicPr>
          <p:cNvPr id="4" name="Picture 3">
            <a:hlinkClick r:id="" action="ppaction://noaction"/>
          </p:cNvPr>
          <p:cNvPicPr>
            <a:picLocks noChangeArrowheads="1"/>
          </p:cNvPicPr>
          <p:nvPr/>
        </p:nvPicPr>
        <p:blipFill>
          <a:blip r:embed="rId3" cstate="print"/>
          <a:srcRect/>
          <a:stretch>
            <a:fillRect/>
          </a:stretch>
        </p:blipFill>
        <p:spPr bwMode="auto">
          <a:xfrm>
            <a:off x="8301038" y="223838"/>
            <a:ext cx="492125" cy="415925"/>
          </a:xfrm>
          <a:prstGeom prst="rect">
            <a:avLst/>
          </a:prstGeom>
          <a:noFill/>
          <a:ln w="9525">
            <a:noFill/>
            <a:miter lim="800000"/>
            <a:headEnd/>
            <a:tailEnd/>
          </a:ln>
        </p:spPr>
      </p:pic>
      <p:sp>
        <p:nvSpPr>
          <p:cNvPr id="5" name="Rectangle 4"/>
          <p:cNvSpPr>
            <a:spLocks noChangeArrowheads="1"/>
          </p:cNvSpPr>
          <p:nvPr/>
        </p:nvSpPr>
        <p:spPr bwMode="auto">
          <a:xfrm>
            <a:off x="8077200" y="6096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terug</a:t>
            </a:r>
            <a:endParaRPr lang="nl-NL" sz="1000"/>
          </a:p>
        </p:txBody>
      </p:sp>
      <p:sp>
        <p:nvSpPr>
          <p:cNvPr id="6" name="Rectangle 5"/>
          <p:cNvSpPr>
            <a:spLocks noChangeArrowheads="1"/>
          </p:cNvSpPr>
          <p:nvPr/>
        </p:nvSpPr>
        <p:spPr bwMode="auto">
          <a:xfrm>
            <a:off x="1023938" y="8239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7" name="Text Box 6"/>
          <p:cNvSpPr txBox="1">
            <a:spLocks noChangeArrowheads="1"/>
          </p:cNvSpPr>
          <p:nvPr/>
        </p:nvSpPr>
        <p:spPr bwMode="auto">
          <a:xfrm>
            <a:off x="152400" y="152400"/>
            <a:ext cx="89916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8" name="Text Box 7"/>
          <p:cNvSpPr txBox="1">
            <a:spLocks noChangeArrowheads="1"/>
          </p:cNvSpPr>
          <p:nvPr/>
        </p:nvSpPr>
        <p:spPr bwMode="auto">
          <a:xfrm>
            <a:off x="0" y="1241425"/>
            <a:ext cx="8188325" cy="5610225"/>
          </a:xfrm>
          <a:prstGeom prst="rect">
            <a:avLst/>
          </a:prstGeom>
          <a:noFill/>
          <a:ln w="9525">
            <a:noFill/>
            <a:miter lim="800000"/>
            <a:headEnd/>
            <a:tailEnd/>
          </a:ln>
        </p:spPr>
        <p:txBody>
          <a:bodyPr/>
          <a:lstStyle/>
          <a:p>
            <a:pPr>
              <a:spcBef>
                <a:spcPct val="0"/>
              </a:spcBef>
            </a:pPr>
            <a:endParaRPr lang="nl-NL" sz="1200">
              <a:latin typeface="Times New Roman" pitchFamily="18" charset="0"/>
            </a:endParaRPr>
          </a:p>
        </p:txBody>
      </p:sp>
      <p:sp>
        <p:nvSpPr>
          <p:cNvPr id="9" name="Text Box 8"/>
          <p:cNvSpPr txBox="1">
            <a:spLocks noChangeArrowheads="1"/>
          </p:cNvSpPr>
          <p:nvPr/>
        </p:nvSpPr>
        <p:spPr bwMode="auto">
          <a:xfrm>
            <a:off x="0" y="1241425"/>
            <a:ext cx="8188325" cy="5610225"/>
          </a:xfrm>
          <a:prstGeom prst="rect">
            <a:avLst/>
          </a:prstGeom>
          <a:noFill/>
          <a:ln w="9525">
            <a:noFill/>
            <a:miter lim="800000"/>
            <a:headEnd/>
            <a:tailEnd/>
          </a:ln>
        </p:spPr>
        <p:txBody>
          <a:bodyPr/>
          <a:lstStyle/>
          <a:p>
            <a:pPr>
              <a:spcBef>
                <a:spcPct val="0"/>
              </a:spcBef>
            </a:pPr>
            <a:endParaRPr lang="nl-NL" sz="1200">
              <a:latin typeface="Times New Roman" pitchFamily="18" charset="0"/>
            </a:endParaRPr>
          </a:p>
        </p:txBody>
      </p:sp>
      <p:sp>
        <p:nvSpPr>
          <p:cNvPr id="10" name="Text Box 10"/>
          <p:cNvSpPr txBox="1">
            <a:spLocks noChangeArrowheads="1"/>
          </p:cNvSpPr>
          <p:nvPr/>
        </p:nvSpPr>
        <p:spPr bwMode="auto">
          <a:xfrm>
            <a:off x="685800" y="3048000"/>
            <a:ext cx="2438400" cy="369332"/>
          </a:xfrm>
          <a:prstGeom prst="rect">
            <a:avLst/>
          </a:prstGeom>
          <a:noFill/>
          <a:ln w="12700">
            <a:noFill/>
            <a:miter lim="800000"/>
            <a:headEnd type="none" w="sm" len="sm"/>
            <a:tailEnd type="none" w="sm" len="sm"/>
          </a:ln>
        </p:spPr>
        <p:txBody>
          <a:bodyPr>
            <a:spAutoFit/>
          </a:bodyPr>
          <a:lstStyle/>
          <a:p>
            <a:pPr>
              <a:spcBef>
                <a:spcPct val="50000"/>
              </a:spcBef>
            </a:pPr>
            <a:r>
              <a:rPr lang="nl-NL"/>
              <a:t> </a:t>
            </a:r>
          </a:p>
        </p:txBody>
      </p:sp>
      <p:sp>
        <p:nvSpPr>
          <p:cNvPr id="11" name="Text Box 16"/>
          <p:cNvSpPr txBox="1">
            <a:spLocks noChangeArrowheads="1"/>
          </p:cNvSpPr>
          <p:nvPr/>
        </p:nvSpPr>
        <p:spPr bwMode="auto">
          <a:xfrm>
            <a:off x="152400" y="990600"/>
            <a:ext cx="8763000" cy="4508927"/>
          </a:xfrm>
          <a:prstGeom prst="rect">
            <a:avLst/>
          </a:prstGeom>
          <a:noFill/>
          <a:ln w="12700">
            <a:noFill/>
            <a:miter lim="800000"/>
            <a:headEnd type="none" w="sm" len="sm"/>
            <a:tailEnd type="none" w="sm" len="sm"/>
          </a:ln>
        </p:spPr>
        <p:txBody>
          <a:bodyPr>
            <a:spAutoFit/>
          </a:bodyPr>
          <a:lstStyle/>
          <a:p>
            <a:pPr>
              <a:spcBef>
                <a:spcPct val="50000"/>
              </a:spcBef>
            </a:pPr>
            <a:r>
              <a:rPr lang="nl-NL" sz="1400" b="1" u="sng" dirty="0">
                <a:cs typeface="Arial" pitchFamily="34" charset="0"/>
              </a:rPr>
              <a:t>Wat moet je doen?</a:t>
            </a:r>
            <a:r>
              <a:rPr lang="en-US" sz="1400" b="1" u="sng" dirty="0">
                <a:cs typeface="Arial" pitchFamily="34" charset="0"/>
              </a:rPr>
              <a:t/>
            </a:r>
            <a:br>
              <a:rPr lang="en-US" sz="1400" b="1" u="sng" dirty="0">
                <a:cs typeface="Arial" pitchFamily="34" charset="0"/>
              </a:rPr>
            </a:br>
            <a:r>
              <a:rPr lang="nl-NL" sz="1400" dirty="0">
                <a:cs typeface="Arial" pitchFamily="34" charset="0"/>
              </a:rPr>
              <a:t>Je gaat een beeldje van was maken. Maximaal 30 cm hoog. </a:t>
            </a:r>
            <a:r>
              <a:rPr lang="en-US" sz="1400" dirty="0">
                <a:cs typeface="Arial" pitchFamily="34" charset="0"/>
              </a:rPr>
              <a:t/>
            </a:r>
            <a:br>
              <a:rPr lang="en-US" sz="1400" dirty="0">
                <a:cs typeface="Arial" pitchFamily="34" charset="0"/>
              </a:rPr>
            </a:br>
            <a:r>
              <a:rPr lang="nl-NL" sz="1400" dirty="0">
                <a:cs typeface="Arial" pitchFamily="34" charset="0"/>
              </a:rPr>
              <a:t>Laat je inspireren door de bronzen beelden die je op de tentoonstelling hebt gezien.</a:t>
            </a:r>
            <a:r>
              <a:rPr lang="en-US" sz="1400" dirty="0">
                <a:cs typeface="Arial" pitchFamily="34" charset="0"/>
              </a:rPr>
              <a:t/>
            </a:r>
            <a:br>
              <a:rPr lang="en-US" sz="1400" dirty="0">
                <a:cs typeface="Arial" pitchFamily="34" charset="0"/>
              </a:rPr>
            </a:br>
            <a:r>
              <a:rPr lang="en-US" sz="1400" dirty="0">
                <a:cs typeface="Arial" pitchFamily="34" charset="0"/>
              </a:rPr>
              <a:t/>
            </a:r>
            <a:br>
              <a:rPr lang="en-US" sz="1400" dirty="0">
                <a:cs typeface="Arial" pitchFamily="34" charset="0"/>
              </a:rPr>
            </a:br>
            <a:r>
              <a:rPr lang="nl-NL" sz="1400" b="1" u="sng" dirty="0">
                <a:cs typeface="Arial" pitchFamily="34" charset="0"/>
              </a:rPr>
              <a:t>Hoe ga je te werk?</a:t>
            </a:r>
            <a:r>
              <a:rPr lang="en-US" sz="1400" b="1" u="sng" dirty="0">
                <a:cs typeface="Arial" pitchFamily="34" charset="0"/>
              </a:rPr>
              <a:t/>
            </a:r>
            <a:br>
              <a:rPr lang="en-US" sz="1400" b="1" u="sng" dirty="0">
                <a:cs typeface="Arial" pitchFamily="34" charset="0"/>
              </a:rPr>
            </a:br>
            <a:r>
              <a:rPr lang="nl-NL" sz="1400" dirty="0">
                <a:cs typeface="Arial" pitchFamily="34" charset="0"/>
              </a:rPr>
              <a:t>- Je begint met een basisvorm maken van ijzerdraad.</a:t>
            </a:r>
            <a:endParaRPr lang="nl-NL" sz="1400" dirty="0"/>
          </a:p>
          <a:p>
            <a:pPr>
              <a:spcBef>
                <a:spcPct val="50000"/>
              </a:spcBef>
            </a:pPr>
            <a:r>
              <a:rPr lang="nl-NL" sz="1400" dirty="0">
                <a:cs typeface="Arial" pitchFamily="34" charset="0"/>
              </a:rPr>
              <a:t>- Vul deze op met bijvoorbeeld sisal touw.</a:t>
            </a:r>
            <a:endParaRPr lang="nl-NL" sz="1400" dirty="0"/>
          </a:p>
          <a:p>
            <a:pPr>
              <a:spcBef>
                <a:spcPct val="50000"/>
              </a:spcBef>
            </a:pPr>
            <a:r>
              <a:rPr lang="nl-NL" sz="1400" dirty="0">
                <a:cs typeface="Arial" pitchFamily="34" charset="0"/>
              </a:rPr>
              <a:t>- Daarna zet je de vorm met spijkers vast op het plankje.</a:t>
            </a:r>
            <a:endParaRPr lang="nl-NL" sz="1400" dirty="0"/>
          </a:p>
          <a:p>
            <a:pPr>
              <a:spcBef>
                <a:spcPct val="50000"/>
              </a:spcBef>
            </a:pPr>
            <a:r>
              <a:rPr lang="nl-NL" sz="1400" dirty="0">
                <a:cs typeface="Arial" pitchFamily="34" charset="0"/>
              </a:rPr>
              <a:t>- Pak nu de was. Is ze erg hard, breek er dan stukjes vanaf en doe die </a:t>
            </a:r>
            <a:r>
              <a:rPr lang="en-US" sz="1400" dirty="0" err="1">
                <a:cs typeface="Arial" pitchFamily="34" charset="0"/>
              </a:rPr>
              <a:t>dan</a:t>
            </a:r>
            <a:r>
              <a:rPr lang="en-US" sz="1400" dirty="0">
                <a:cs typeface="Arial" pitchFamily="34" charset="0"/>
              </a:rPr>
              <a:t> </a:t>
            </a:r>
            <a:r>
              <a:rPr lang="nl-NL" sz="1400" dirty="0">
                <a:cs typeface="Arial" pitchFamily="34" charset="0"/>
              </a:rPr>
              <a:t>in een </a:t>
            </a:r>
            <a:r>
              <a:rPr lang="en-US" sz="1400" dirty="0">
                <a:cs typeface="Arial" pitchFamily="34" charset="0"/>
              </a:rPr>
              <a:t/>
            </a:r>
            <a:br>
              <a:rPr lang="en-US" sz="1400" dirty="0">
                <a:cs typeface="Arial" pitchFamily="34" charset="0"/>
              </a:rPr>
            </a:br>
            <a:r>
              <a:rPr lang="en-US" sz="1400" dirty="0">
                <a:cs typeface="Arial" pitchFamily="34" charset="0"/>
              </a:rPr>
              <a:t>  </a:t>
            </a:r>
            <a:r>
              <a:rPr lang="nl-NL" sz="1400" dirty="0">
                <a:cs typeface="Arial" pitchFamily="34" charset="0"/>
              </a:rPr>
              <a:t>plastic zakje in warm water.  De was wordt </a:t>
            </a:r>
            <a:r>
              <a:rPr lang="en-US" sz="1400" dirty="0">
                <a:cs typeface="Arial" pitchFamily="34" charset="0"/>
              </a:rPr>
              <a:t>door de </a:t>
            </a:r>
            <a:r>
              <a:rPr lang="en-US" sz="1400" dirty="0" err="1">
                <a:cs typeface="Arial" pitchFamily="34" charset="0"/>
              </a:rPr>
              <a:t>warmte</a:t>
            </a:r>
            <a:r>
              <a:rPr lang="en-US" sz="1400" dirty="0">
                <a:cs typeface="Arial" pitchFamily="34" charset="0"/>
              </a:rPr>
              <a:t> </a:t>
            </a:r>
            <a:r>
              <a:rPr lang="en-US" sz="1400" dirty="0" err="1">
                <a:cs typeface="Arial" pitchFamily="34" charset="0"/>
              </a:rPr>
              <a:t>een</a:t>
            </a:r>
            <a:r>
              <a:rPr lang="en-US" sz="1400" dirty="0">
                <a:cs typeface="Arial" pitchFamily="34" charset="0"/>
              </a:rPr>
              <a:t> </a:t>
            </a:r>
            <a:r>
              <a:rPr lang="en-US" sz="1400" dirty="0" err="1">
                <a:cs typeface="Arial" pitchFamily="34" charset="0"/>
              </a:rPr>
              <a:t>stuk</a:t>
            </a:r>
            <a:r>
              <a:rPr lang="en-US" sz="1400" dirty="0">
                <a:cs typeface="Arial" pitchFamily="34" charset="0"/>
              </a:rPr>
              <a:t> </a:t>
            </a:r>
            <a:r>
              <a:rPr lang="en-US" sz="1400" dirty="0" err="1">
                <a:cs typeface="Arial" pitchFamily="34" charset="0"/>
              </a:rPr>
              <a:t>zachter</a:t>
            </a:r>
            <a:r>
              <a:rPr lang="en-US" sz="1400" dirty="0">
                <a:cs typeface="Arial" pitchFamily="34" charset="0"/>
              </a:rPr>
              <a:t> en is </a:t>
            </a:r>
            <a:r>
              <a:rPr lang="en-US" sz="1400" dirty="0" err="1">
                <a:cs typeface="Arial" pitchFamily="34" charset="0"/>
              </a:rPr>
              <a:t>dan</a:t>
            </a:r>
            <a:r>
              <a:rPr lang="en-US" sz="1400" dirty="0">
                <a:cs typeface="Arial" pitchFamily="34" charset="0"/>
              </a:rPr>
              <a:t/>
            </a:r>
            <a:br>
              <a:rPr lang="en-US" sz="1400" dirty="0">
                <a:cs typeface="Arial" pitchFamily="34" charset="0"/>
              </a:rPr>
            </a:br>
            <a:r>
              <a:rPr lang="en-US" sz="1400" dirty="0">
                <a:cs typeface="Arial" pitchFamily="34" charset="0"/>
              </a:rPr>
              <a:t>  </a:t>
            </a:r>
            <a:r>
              <a:rPr lang="en-US" sz="1400" dirty="0" err="1">
                <a:cs typeface="Arial" pitchFamily="34" charset="0"/>
              </a:rPr>
              <a:t>beter</a:t>
            </a:r>
            <a:r>
              <a:rPr lang="en-US" sz="1400" dirty="0">
                <a:cs typeface="Arial" pitchFamily="34" charset="0"/>
              </a:rPr>
              <a:t> </a:t>
            </a:r>
            <a:r>
              <a:rPr lang="en-US" sz="1400" dirty="0" err="1">
                <a:cs typeface="Arial" pitchFamily="34" charset="0"/>
              </a:rPr>
              <a:t>te</a:t>
            </a:r>
            <a:r>
              <a:rPr lang="en-US" sz="1400" dirty="0">
                <a:cs typeface="Arial" pitchFamily="34" charset="0"/>
              </a:rPr>
              <a:t> </a:t>
            </a:r>
            <a:r>
              <a:rPr lang="en-US" sz="1400" dirty="0" err="1">
                <a:cs typeface="Arial" pitchFamily="34" charset="0"/>
              </a:rPr>
              <a:t>bewerken</a:t>
            </a:r>
            <a:r>
              <a:rPr lang="en-US" sz="1400" dirty="0">
                <a:cs typeface="Arial" pitchFamily="34" charset="0"/>
              </a:rPr>
              <a:t>. </a:t>
            </a:r>
            <a:r>
              <a:rPr lang="nl-NL" sz="1400" dirty="0">
                <a:cs typeface="Arial" pitchFamily="34" charset="0"/>
              </a:rPr>
              <a:t>Maar hij kan ook te warm worden.  Dat </a:t>
            </a:r>
            <a:r>
              <a:rPr lang="en-US" sz="1400" dirty="0" err="1">
                <a:cs typeface="Arial" pitchFamily="34" charset="0"/>
              </a:rPr>
              <a:t>moet</a:t>
            </a:r>
            <a:r>
              <a:rPr lang="en-US" sz="1400" dirty="0">
                <a:cs typeface="Arial" pitchFamily="34" charset="0"/>
              </a:rPr>
              <a:t> je</a:t>
            </a:r>
            <a:r>
              <a:rPr lang="nl-NL" sz="1400" dirty="0">
                <a:cs typeface="Arial" pitchFamily="34" charset="0"/>
              </a:rPr>
              <a:t> zelf uitproberen. </a:t>
            </a:r>
            <a:r>
              <a:rPr lang="en-US" sz="1400" dirty="0">
                <a:cs typeface="Arial" pitchFamily="34" charset="0"/>
              </a:rPr>
              <a:t/>
            </a:r>
            <a:br>
              <a:rPr lang="en-US" sz="1400" dirty="0">
                <a:cs typeface="Arial" pitchFamily="34" charset="0"/>
              </a:rPr>
            </a:br>
            <a:r>
              <a:rPr lang="en-US" sz="1400" dirty="0">
                <a:cs typeface="Arial" pitchFamily="34" charset="0"/>
              </a:rPr>
              <a:t>  </a:t>
            </a:r>
            <a:r>
              <a:rPr lang="nl-NL" sz="1400" dirty="0">
                <a:cs typeface="Arial" pitchFamily="34" charset="0"/>
              </a:rPr>
              <a:t>Door de was in je handen te kneden wordt deze</a:t>
            </a:r>
            <a:r>
              <a:rPr lang="en-US" sz="1400" dirty="0">
                <a:cs typeface="Arial" pitchFamily="34" charset="0"/>
              </a:rPr>
              <a:t> </a:t>
            </a:r>
            <a:r>
              <a:rPr lang="nl-NL" sz="1400" dirty="0">
                <a:cs typeface="Arial" pitchFamily="34" charset="0"/>
              </a:rPr>
              <a:t>ook zacht. </a:t>
            </a:r>
            <a:r>
              <a:rPr lang="en-US" sz="1400" dirty="0">
                <a:cs typeface="Arial" pitchFamily="34" charset="0"/>
              </a:rPr>
              <a:t/>
            </a:r>
            <a:br>
              <a:rPr lang="en-US" sz="1400" dirty="0">
                <a:cs typeface="Arial" pitchFamily="34" charset="0"/>
              </a:rPr>
            </a:br>
            <a:r>
              <a:rPr lang="en-US" sz="1400" dirty="0">
                <a:cs typeface="Arial" pitchFamily="34" charset="0"/>
              </a:rPr>
              <a:t>  </a:t>
            </a:r>
            <a:r>
              <a:rPr lang="nl-NL" sz="1400" dirty="0">
                <a:cs typeface="Arial" pitchFamily="34" charset="0"/>
              </a:rPr>
              <a:t>Je gaat nu het hele beeldje met was bedekken en vormgeven met je handen </a:t>
            </a:r>
            <a:r>
              <a:rPr lang="en-US" sz="1400" dirty="0">
                <a:cs typeface="Arial" pitchFamily="34" charset="0"/>
              </a:rPr>
              <a:t/>
            </a:r>
            <a:br>
              <a:rPr lang="en-US" sz="1400" dirty="0">
                <a:cs typeface="Arial" pitchFamily="34" charset="0"/>
              </a:rPr>
            </a:br>
            <a:r>
              <a:rPr lang="en-US" sz="1400" dirty="0">
                <a:cs typeface="Arial" pitchFamily="34" charset="0"/>
              </a:rPr>
              <a:t> </a:t>
            </a:r>
            <a:r>
              <a:rPr lang="nl-NL" sz="1400" dirty="0">
                <a:cs typeface="Arial" pitchFamily="34" charset="0"/>
              </a:rPr>
              <a:t> en met behulp van je boetseerspatels.</a:t>
            </a:r>
            <a:endParaRPr lang="nl-NL" sz="1400" dirty="0"/>
          </a:p>
          <a:p>
            <a:pPr>
              <a:spcBef>
                <a:spcPct val="50000"/>
              </a:spcBef>
            </a:pPr>
            <a:r>
              <a:rPr lang="nl-NL" sz="1400" dirty="0">
                <a:cs typeface="Arial" pitchFamily="34" charset="0"/>
              </a:rPr>
              <a:t>- Is je beeld klaar en hebben meerdere leerlingen  een beeld gemaakt, dan is het leuk om als  </a:t>
            </a:r>
            <a:r>
              <a:rPr lang="en-US" sz="1400" dirty="0">
                <a:cs typeface="Arial" pitchFamily="34" charset="0"/>
              </a:rPr>
              <a:t/>
            </a:r>
            <a:br>
              <a:rPr lang="en-US" sz="1400" dirty="0">
                <a:cs typeface="Arial" pitchFamily="34" charset="0"/>
              </a:rPr>
            </a:br>
            <a:r>
              <a:rPr lang="en-US" sz="1400" dirty="0">
                <a:cs typeface="Arial" pitchFamily="34" charset="0"/>
              </a:rPr>
              <a:t>  </a:t>
            </a:r>
            <a:r>
              <a:rPr lang="nl-NL" sz="1400" dirty="0">
                <a:cs typeface="Arial" pitchFamily="34" charset="0"/>
              </a:rPr>
              <a:t>presentatie </a:t>
            </a:r>
            <a:r>
              <a:rPr lang="en-US" sz="1400" dirty="0">
                <a:cs typeface="Arial" pitchFamily="34" charset="0"/>
              </a:rPr>
              <a:t> </a:t>
            </a:r>
            <a:r>
              <a:rPr lang="nl-NL" sz="1400" dirty="0">
                <a:cs typeface="Arial" pitchFamily="34" charset="0"/>
              </a:rPr>
              <a:t>een tentoonstelling in te richten.</a:t>
            </a:r>
            <a:endParaRPr lang="nl-NL" sz="1400" dirty="0"/>
          </a:p>
          <a:p>
            <a:pPr>
              <a:spcBef>
                <a:spcPct val="50000"/>
              </a:spcBef>
            </a:pPr>
            <a:r>
              <a:rPr lang="nl-NL" sz="1400" dirty="0">
                <a:cs typeface="Arial" pitchFamily="34" charset="0"/>
              </a:rPr>
              <a:t>- Gebruik hiervoor een effen lap stof die je over  een tafel drapeert met onder de lap bijv. een blok  gipsbeton, </a:t>
            </a:r>
            <a:r>
              <a:rPr lang="en-US" sz="1400" dirty="0">
                <a:cs typeface="Arial" pitchFamily="34" charset="0"/>
              </a:rPr>
              <a:t> </a:t>
            </a:r>
            <a:br>
              <a:rPr lang="en-US" sz="1400" dirty="0">
                <a:cs typeface="Arial" pitchFamily="34" charset="0"/>
              </a:rPr>
            </a:br>
            <a:r>
              <a:rPr lang="en-US" sz="1400" dirty="0">
                <a:cs typeface="Arial" pitchFamily="34" charset="0"/>
              </a:rPr>
              <a:t>  </a:t>
            </a:r>
            <a:r>
              <a:rPr lang="nl-NL" sz="1400" dirty="0">
                <a:cs typeface="Arial" pitchFamily="34" charset="0"/>
              </a:rPr>
              <a:t>zodat je een verhoging creëert waarop je</a:t>
            </a:r>
            <a:r>
              <a:rPr lang="nl-NL" sz="1400" dirty="0"/>
              <a:t> beeld gezet kan worden. </a:t>
            </a:r>
          </a:p>
        </p:txBody>
      </p:sp>
      <p:pic>
        <p:nvPicPr>
          <p:cNvPr id="12" name="Picture 18"/>
          <p:cNvPicPr>
            <a:picLocks noChangeAspect="1" noChangeArrowheads="1"/>
          </p:cNvPicPr>
          <p:nvPr/>
        </p:nvPicPr>
        <p:blipFill>
          <a:blip r:embed="rId4" cstate="print"/>
          <a:srcRect/>
          <a:stretch>
            <a:fillRect/>
          </a:stretch>
        </p:blipFill>
        <p:spPr bwMode="auto">
          <a:xfrm>
            <a:off x="2819400" y="0"/>
            <a:ext cx="3463925" cy="312738"/>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47</Words>
  <Application>Microsoft Office PowerPoint</Application>
  <PresentationFormat>Diavoorstelling (4:3)</PresentationFormat>
  <Paragraphs>12</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2013-10-04T08:48:42Z</dcterms:created>
  <dcterms:modified xsi:type="dcterms:W3CDTF">2013-10-04T08:49:20Z</dcterms:modified>
</cp:coreProperties>
</file>